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7" r:id="rId2"/>
    <p:sldId id="300" r:id="rId3"/>
    <p:sldId id="278" r:id="rId4"/>
    <p:sldId id="279" r:id="rId5"/>
    <p:sldId id="301" r:id="rId6"/>
    <p:sldId id="287" r:id="rId7"/>
    <p:sldId id="293" r:id="rId8"/>
    <p:sldId id="294" r:id="rId9"/>
    <p:sldId id="289" r:id="rId10"/>
    <p:sldId id="296" r:id="rId11"/>
    <p:sldId id="290" r:id="rId12"/>
    <p:sldId id="297" r:id="rId13"/>
    <p:sldId id="298" r:id="rId14"/>
    <p:sldId id="299" r:id="rId15"/>
    <p:sldId id="281" r:id="rId16"/>
    <p:sldId id="302" r:id="rId17"/>
    <p:sldId id="285" r:id="rId18"/>
    <p:sldId id="304" r:id="rId19"/>
    <p:sldId id="303" r:id="rId20"/>
    <p:sldId id="284" r:id="rId21"/>
    <p:sldId id="305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120"/>
    <a:srgbClr val="424A4F"/>
    <a:srgbClr val="D75020"/>
    <a:srgbClr val="FFFFFE"/>
    <a:srgbClr val="17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1F497-CE66-0042-BC37-3D8B4F489C33}" v="82" dt="2021-03-22T22:56:49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2" autoAdjust="0"/>
    <p:restoredTop sz="78749"/>
  </p:normalViewPr>
  <p:slideViewPr>
    <p:cSldViewPr snapToGrid="0" snapToObjects="1" showGuides="1">
      <p:cViewPr varScale="1">
        <p:scale>
          <a:sx n="118" d="100"/>
          <a:sy n="118" d="100"/>
        </p:scale>
        <p:origin x="1218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65" d="100"/>
          <a:sy n="165" d="100"/>
        </p:scale>
        <p:origin x="-138" y="-26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-1"/>
            <a:ext cx="2437260" cy="8082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A731-96C6-1C4F-A61E-653465578A1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39817" y="0"/>
            <a:ext cx="111818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3/26/2021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98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673460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D080ACEF-038B-C84F-B8C5-91258E24176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15000" y="0"/>
            <a:ext cx="115913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FE862-AA2E-A649-A23D-0AE53E0EBE06}" type="datetimeFigureOut">
              <a:rPr lang="en-US" smtClean="0"/>
              <a:t>3/26/2021</a:t>
            </a:fld>
            <a:endParaRPr lang="en-GB" dirty="0"/>
          </a:p>
        </p:txBody>
      </p:sp>
      <p:pic>
        <p:nvPicPr>
          <p:cNvPr id="8" name="Picture 7" descr="RHUL_Master_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53" y="8045128"/>
            <a:ext cx="1401034" cy="7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3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37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dirty="0"/>
              <a:t>That, Perceive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dirty="0"/>
              <a:t>Reason based on those perceptions and previous knowledge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dirty="0"/>
              <a:t>Act (hopefully intelligently)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dirty="0"/>
              <a:t>Learning -&gt; From previous data or expert knowledge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19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159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0ACEF-038B-C84F-B8C5-91258E24176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60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52" y="1490144"/>
            <a:ext cx="7806959" cy="112716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3107625"/>
            <a:ext cx="9138506" cy="244967"/>
            <a:chOff x="10495" y="3091554"/>
            <a:chExt cx="9138506" cy="244967"/>
          </a:xfrm>
        </p:grpSpPr>
        <p:pic>
          <p:nvPicPr>
            <p:cNvPr id="12" name="Picture 11" descr="Music_Hall_Diagonal_6_long_lines_white-optimized1.png"/>
            <p:cNvPicPr>
              <a:picLocks noChangeAspect="1"/>
            </p:cNvPicPr>
            <p:nvPr userDrawn="1"/>
          </p:nvPicPr>
          <p:blipFill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09" t="1132" r="1609" b="50000"/>
            <a:stretch/>
          </p:blipFill>
          <p:spPr>
            <a:xfrm>
              <a:off x="2749476" y="3091554"/>
              <a:ext cx="6399525" cy="244967"/>
            </a:xfrm>
            <a:prstGeom prst="rect">
              <a:avLst/>
            </a:prstGeom>
          </p:spPr>
        </p:pic>
        <p:pic>
          <p:nvPicPr>
            <p:cNvPr id="13" name="Picture 12" descr="Music_Hall_Diagonal_6_long_lines_white-optimized1.png"/>
            <p:cNvPicPr>
              <a:picLocks noChangeAspect="1"/>
            </p:cNvPicPr>
            <p:nvPr userDrawn="1"/>
          </p:nvPicPr>
          <p:blipFill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94" r="3698" b="51131"/>
            <a:stretch/>
          </p:blipFill>
          <p:spPr>
            <a:xfrm>
              <a:off x="10495" y="3091554"/>
              <a:ext cx="2841940" cy="24496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0" y="4253241"/>
            <a:ext cx="9138506" cy="244967"/>
            <a:chOff x="10495" y="3091554"/>
            <a:chExt cx="9138506" cy="244967"/>
          </a:xfrm>
        </p:grpSpPr>
        <p:pic>
          <p:nvPicPr>
            <p:cNvPr id="15" name="Picture 14" descr="Music_Hall_Diagonal_6_long_lines_white-optimized1.png"/>
            <p:cNvPicPr>
              <a:picLocks noChangeAspect="1"/>
            </p:cNvPicPr>
            <p:nvPr userDrawn="1"/>
          </p:nvPicPr>
          <p:blipFill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09" t="1132" r="1609" b="50000"/>
            <a:stretch/>
          </p:blipFill>
          <p:spPr>
            <a:xfrm>
              <a:off x="2749476" y="3091554"/>
              <a:ext cx="6399525" cy="244967"/>
            </a:xfrm>
            <a:prstGeom prst="rect">
              <a:avLst/>
            </a:prstGeom>
          </p:spPr>
        </p:pic>
        <p:pic>
          <p:nvPicPr>
            <p:cNvPr id="16" name="Picture 15" descr="Music_Hall_Diagonal_6_long_lines_white-optimized1.png"/>
            <p:cNvPicPr>
              <a:picLocks noChangeAspect="1"/>
            </p:cNvPicPr>
            <p:nvPr userDrawn="1"/>
          </p:nvPicPr>
          <p:blipFill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94" r="3698" b="51131"/>
            <a:stretch/>
          </p:blipFill>
          <p:spPr>
            <a:xfrm>
              <a:off x="10495" y="3091554"/>
              <a:ext cx="2841940" cy="24496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1" y="3351821"/>
            <a:ext cx="9143999" cy="899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53" y="3541241"/>
            <a:ext cx="5487504" cy="583924"/>
          </a:xfrm>
        </p:spPr>
        <p:txBody>
          <a:bodyPr/>
          <a:lstStyle>
            <a:lvl1pPr marL="0" indent="0" algn="l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8" name="Picture 7" descr="RHULlogo_small_Lond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2" y="3351371"/>
            <a:ext cx="180190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1024240"/>
            <a:ext cx="9145588" cy="4128881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975" y="817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34413" y="4778936"/>
            <a:ext cx="216000" cy="216000"/>
          </a:xfrm>
        </p:spPr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5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 hasCustomPrompt="1"/>
          </p:nvPr>
        </p:nvSpPr>
        <p:spPr>
          <a:xfrm>
            <a:off x="457200" y="1166812"/>
            <a:ext cx="8229600" cy="3357563"/>
          </a:xfrm>
        </p:spPr>
        <p:txBody>
          <a:bodyPr lIns="72000" tIns="72000"/>
          <a:lstStyle>
            <a:lvl1pPr>
              <a:defRPr sz="1800"/>
            </a:lvl1pPr>
          </a:lstStyle>
          <a:p>
            <a:r>
              <a:rPr lang="en-GB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Chart/graph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413" y="4778936"/>
            <a:ext cx="216000" cy="216000"/>
          </a:xfrm>
        </p:spPr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05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63071" y="1167908"/>
            <a:ext cx="8229600" cy="3394472"/>
          </a:xfrm>
        </p:spPr>
        <p:txBody>
          <a:bodyPr/>
          <a:lstStyle>
            <a:lvl1pPr marL="288000" indent="-324000">
              <a:buFont typeface="+mj-lt"/>
              <a:buAutoNum type="arabicPeriod"/>
              <a:defRPr sz="2800">
                <a:latin typeface="Corbel"/>
                <a:cs typeface="Corbel"/>
              </a:defRPr>
            </a:lvl1pPr>
            <a:lvl2pPr marL="648000" indent="-288000" algn="l">
              <a:buClr>
                <a:srgbClr val="FF6600"/>
              </a:buClr>
              <a:buFont typeface="+mj-lt"/>
              <a:buAutoNum type="romanLcPeriod"/>
              <a:defRPr sz="2400">
                <a:latin typeface="Corbel"/>
                <a:cs typeface="Corbel"/>
              </a:defRPr>
            </a:lvl2pPr>
            <a:lvl3pPr marL="579600" indent="0">
              <a:buFont typeface="Arial"/>
              <a:buNone/>
              <a:defRPr sz="2000">
                <a:latin typeface="Corbel"/>
                <a:cs typeface="Corbel"/>
              </a:defRPr>
            </a:lvl3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413" y="4778936"/>
            <a:ext cx="216000" cy="216000"/>
          </a:xfrm>
        </p:spPr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730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3349901"/>
            <a:ext cx="9143999" cy="899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6" name="Picture 5" descr="RHULlogo_small_Lond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2" y="3352841"/>
            <a:ext cx="1801908" cy="90000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3112548"/>
            <a:ext cx="9144000" cy="1385660"/>
            <a:chOff x="0" y="3112548"/>
            <a:chExt cx="9144000" cy="138566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" y="3351821"/>
              <a:ext cx="9143999" cy="8991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12" name="Picture 11" descr="RHULlogo_small_London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92" y="3351371"/>
              <a:ext cx="1801908" cy="9000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 userDrawn="1"/>
          </p:nvGrpSpPr>
          <p:grpSpPr>
            <a:xfrm>
              <a:off x="0" y="3112548"/>
              <a:ext cx="9138506" cy="244967"/>
              <a:chOff x="10495" y="3091554"/>
              <a:chExt cx="9138506" cy="244967"/>
            </a:xfrm>
          </p:grpSpPr>
          <p:pic>
            <p:nvPicPr>
              <p:cNvPr id="17" name="Picture 16" descr="Music_Hall_Diagonal_6_long_lines_white-optimized1.png"/>
              <p:cNvPicPr>
                <a:picLocks noChangeAspect="1"/>
              </p:cNvPicPr>
              <p:nvPr userDrawn="1"/>
            </p:nvPicPr>
            <p:blipFill rotWithShape="1">
              <a:blip r:embed="rId3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9" t="1132" r="1609" b="50000"/>
              <a:stretch/>
            </p:blipFill>
            <p:spPr>
              <a:xfrm>
                <a:off x="2749476" y="3091554"/>
                <a:ext cx="6399525" cy="244967"/>
              </a:xfrm>
              <a:prstGeom prst="rect">
                <a:avLst/>
              </a:prstGeom>
            </p:spPr>
          </p:pic>
          <p:pic>
            <p:nvPicPr>
              <p:cNvPr id="18" name="Picture 17" descr="Music_Hall_Diagonal_6_long_lines_white-optimized1.png"/>
              <p:cNvPicPr>
                <a:picLocks noChangeAspect="1"/>
              </p:cNvPicPr>
              <p:nvPr userDrawn="1"/>
            </p:nvPicPr>
            <p:blipFill rotWithShape="1">
              <a:blip r:embed="rId3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94" r="3698" b="51131"/>
              <a:stretch/>
            </p:blipFill>
            <p:spPr>
              <a:xfrm>
                <a:off x="10495" y="3091554"/>
                <a:ext cx="2841940" cy="244967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 userDrawn="1"/>
          </p:nvGrpSpPr>
          <p:grpSpPr>
            <a:xfrm>
              <a:off x="0" y="4253241"/>
              <a:ext cx="9138506" cy="244967"/>
              <a:chOff x="10495" y="3091554"/>
              <a:chExt cx="9138506" cy="244967"/>
            </a:xfrm>
          </p:grpSpPr>
          <p:pic>
            <p:nvPicPr>
              <p:cNvPr id="15" name="Picture 14" descr="Music_Hall_Diagonal_6_long_lines_white-optimized1.png"/>
              <p:cNvPicPr>
                <a:picLocks noChangeAspect="1"/>
              </p:cNvPicPr>
              <p:nvPr userDrawn="1"/>
            </p:nvPicPr>
            <p:blipFill rotWithShape="1">
              <a:blip r:embed="rId3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9" t="1132" r="1609" b="50000"/>
              <a:stretch/>
            </p:blipFill>
            <p:spPr>
              <a:xfrm>
                <a:off x="2749476" y="3091554"/>
                <a:ext cx="6399525" cy="244967"/>
              </a:xfrm>
              <a:prstGeom prst="rect">
                <a:avLst/>
              </a:prstGeom>
            </p:spPr>
          </p:pic>
          <p:pic>
            <p:nvPicPr>
              <p:cNvPr id="16" name="Picture 15" descr="Music_Hall_Diagonal_6_long_lines_white-optimized1.png"/>
              <p:cNvPicPr>
                <a:picLocks noChangeAspect="1"/>
              </p:cNvPicPr>
              <p:nvPr userDrawn="1"/>
            </p:nvPicPr>
            <p:blipFill rotWithShape="1">
              <a:blip r:embed="rId3">
                <a:alphaModFix am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94" r="3698" b="51131"/>
              <a:stretch/>
            </p:blipFill>
            <p:spPr>
              <a:xfrm>
                <a:off x="10495" y="3091554"/>
                <a:ext cx="2841940" cy="2449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1539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94" y="0"/>
            <a:ext cx="9145588" cy="3099105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" y="3099105"/>
            <a:ext cx="9152356" cy="249117"/>
            <a:chOff x="-8356" y="3302274"/>
            <a:chExt cx="9152356" cy="249117"/>
          </a:xfrm>
        </p:grpSpPr>
        <p:pic>
          <p:nvPicPr>
            <p:cNvPr id="12" name="Picture 11" descr="Music_Hall_Diagonal_6_long_lines-40%-optimized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546"/>
            <a:stretch/>
          </p:blipFill>
          <p:spPr>
            <a:xfrm>
              <a:off x="2115873" y="3302274"/>
              <a:ext cx="7028127" cy="249117"/>
            </a:xfrm>
            <a:prstGeom prst="rect">
              <a:avLst/>
            </a:prstGeom>
          </p:spPr>
        </p:pic>
        <p:pic>
          <p:nvPicPr>
            <p:cNvPr id="13" name="Picture 12" descr="Music_Hall_Diagonal_6_long_lines-40%-optimized1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22" r="3593" b="48546"/>
            <a:stretch/>
          </p:blipFill>
          <p:spPr>
            <a:xfrm>
              <a:off x="-8356" y="3302274"/>
              <a:ext cx="2135419" cy="24911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-8356" y="4250953"/>
            <a:ext cx="9152356" cy="249117"/>
            <a:chOff x="-8356" y="3302274"/>
            <a:chExt cx="9152356" cy="249117"/>
          </a:xfrm>
        </p:grpSpPr>
        <p:pic>
          <p:nvPicPr>
            <p:cNvPr id="15" name="Picture 14" descr="Music_Hall_Diagonal_6_long_lines-40%-optimized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546"/>
            <a:stretch/>
          </p:blipFill>
          <p:spPr>
            <a:xfrm>
              <a:off x="2115873" y="3302274"/>
              <a:ext cx="7028127" cy="249117"/>
            </a:xfrm>
            <a:prstGeom prst="rect">
              <a:avLst/>
            </a:prstGeom>
          </p:spPr>
        </p:pic>
        <p:pic>
          <p:nvPicPr>
            <p:cNvPr id="16" name="Picture 15" descr="Music_Hall_Diagonal_6_long_lines-40%-optimized1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22" r="3593" b="48546"/>
            <a:stretch/>
          </p:blipFill>
          <p:spPr>
            <a:xfrm>
              <a:off x="-8356" y="3302274"/>
              <a:ext cx="2135419" cy="24911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 userDrawn="1"/>
        </p:nvSpPr>
        <p:spPr>
          <a:xfrm>
            <a:off x="1" y="3350091"/>
            <a:ext cx="9143999" cy="899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Picture 7" descr="RHULlogo_small_Lond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2" y="3349641"/>
            <a:ext cx="1801908" cy="900000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70453" y="3541241"/>
            <a:ext cx="5487504" cy="583924"/>
          </a:xfrm>
        </p:spPr>
        <p:txBody>
          <a:bodyPr/>
          <a:lstStyle>
            <a:lvl1pPr marL="0" indent="0" algn="l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6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rgbClr val="424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8141" y="3351821"/>
            <a:ext cx="9143999" cy="899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Picture 4" descr="RHULlogo_small_Lond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2" y="3351371"/>
            <a:ext cx="1801908" cy="90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979" y="3471971"/>
            <a:ext cx="6108115" cy="6873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57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3347523"/>
            <a:ext cx="9143999" cy="899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6979" y="3471971"/>
            <a:ext cx="6108115" cy="6873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0" cap="none"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8" name="Picture 7" descr="RHULlogo_small_Lond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2" y="3347073"/>
            <a:ext cx="180190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1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531"/>
            <a:ext cx="3904974" cy="32724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60900" y="1328531"/>
            <a:ext cx="4025900" cy="3272963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48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498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3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22164"/>
            <a:ext cx="8229600" cy="32724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561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page 1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588" y="0"/>
            <a:ext cx="9145588" cy="5143500"/>
          </a:xfrm>
          <a:noFill/>
        </p:spPr>
        <p:txBody>
          <a:bodyPr lIns="72000" tIns="72000"/>
          <a:lstStyle/>
          <a:p>
            <a:endParaRPr lang="en-GB" dirty="0"/>
          </a:p>
        </p:txBody>
      </p:sp>
      <p:pic>
        <p:nvPicPr>
          <p:cNvPr id="6" name="Picture 5" descr="RHULlogo_small_Lond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83" y="323022"/>
            <a:ext cx="1384662" cy="691598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34413" y="4778936"/>
            <a:ext cx="216000" cy="216000"/>
          </a:xfrm>
        </p:spPr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87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page band at bottom"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34413" y="4778936"/>
            <a:ext cx="216000" cy="216000"/>
          </a:xfrm>
        </p:spPr>
        <p:txBody>
          <a:bodyPr/>
          <a:lstStyle>
            <a:lvl1pPr>
              <a:defRPr sz="800"/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007447"/>
            <a:ext cx="9144000" cy="6850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E99A9"/>
              </a:solidFill>
            </a:endParaRPr>
          </a:p>
        </p:txBody>
      </p:sp>
      <p:pic>
        <p:nvPicPr>
          <p:cNvPr id="14" name="Picture 13" descr="RHULlogo_small_Lond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42" y="4007958"/>
            <a:ext cx="1369450" cy="684000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3937119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434451"/>
            <a:ext cx="3904974" cy="32724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/>
          </p:nvPr>
        </p:nvSpPr>
        <p:spPr>
          <a:xfrm>
            <a:off x="4660900" y="434451"/>
            <a:ext cx="4025900" cy="3272963"/>
          </a:xfrm>
        </p:spPr>
        <p:txBody>
          <a:bodyPr/>
          <a:lstStyle>
            <a:lvl1pPr marL="285750" indent="-285750">
              <a:buSzPct val="120000"/>
              <a:buFont typeface="Wingdings" charset="2"/>
              <a:buChar char="§"/>
              <a:defRPr/>
            </a:lvl1pPr>
            <a:lvl2pPr marL="285750" indent="-285750">
              <a:buSzPct val="120000"/>
              <a:buFont typeface="Wingdings" charset="2"/>
              <a:buChar char="§"/>
              <a:defRPr/>
            </a:lvl2pPr>
            <a:lvl3pPr marL="173038" indent="-171450">
              <a:buSzPct val="120000"/>
              <a:buFont typeface="Wingdings" charset="2"/>
              <a:buChar char="§"/>
              <a:defRPr/>
            </a:lvl3pPr>
            <a:lvl4pPr marL="173038" indent="-171450">
              <a:buSzPct val="120000"/>
              <a:buFont typeface="Wingdings" charset="2"/>
              <a:buChar char="§"/>
              <a:defRPr/>
            </a:lvl4pPr>
            <a:lvl5pPr marL="173038" indent="-171450">
              <a:buSzPct val="120000"/>
              <a:buFont typeface="Wingdings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58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1D2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23022"/>
            <a:ext cx="9144000" cy="6850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E99A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594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413" y="4778936"/>
            <a:ext cx="216000" cy="216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/>
          <a:lstStyle>
            <a:lvl1pPr algn="ctr">
              <a:defRPr sz="800" normalizeH="1">
                <a:solidFill>
                  <a:schemeClr val="bg1"/>
                </a:solidFill>
              </a:defRPr>
            </a:lvl1pPr>
          </a:lstStyle>
          <a:p>
            <a:fld id="{6B49BB3D-90E4-C946-BCF9-8FBC622A1A0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RHULlogo_small_London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42" y="323533"/>
            <a:ext cx="1369450" cy="684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86120"/>
            <a:ext cx="6938038" cy="6915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77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1" r:id="rId3"/>
    <p:sldLayoutId id="2147483662" r:id="rId4"/>
    <p:sldLayoutId id="2147483650" r:id="rId5"/>
    <p:sldLayoutId id="2147483653" r:id="rId6"/>
    <p:sldLayoutId id="2147483680" r:id="rId7"/>
    <p:sldLayoutId id="2147483685" r:id="rId8"/>
    <p:sldLayoutId id="2147483691" r:id="rId9"/>
    <p:sldLayoutId id="2147483654" r:id="rId10"/>
    <p:sldLayoutId id="2147483664" r:id="rId11"/>
    <p:sldLayoutId id="2147483682" r:id="rId12"/>
    <p:sldLayoutId id="2147483687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2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2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" indent="0" algn="l" defTabSz="457200" rtl="0" eaLnBrk="1" latinLnBrk="0" hangingPunct="1">
        <a:spcBef>
          <a:spcPts val="12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Current and Future issues of AI and Cyber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Jorge </a:t>
            </a:r>
            <a:r>
              <a:rPr lang="en-GB" dirty="0" err="1"/>
              <a:t>Blasco</a:t>
            </a:r>
            <a:r>
              <a:rPr lang="en-GB" dirty="0"/>
              <a:t> Alis</a:t>
            </a:r>
          </a:p>
          <a:p>
            <a:r>
              <a:rPr lang="en-GB" dirty="0"/>
              <a:t>Senior Lecturer and Head of S3 Lab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0123E5-768E-2C45-B822-4CDB4ED57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85" y="3350124"/>
            <a:ext cx="902591" cy="9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4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2432E-C022-AF4F-A5E8-998BBD12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CC90-89E3-1D46-836E-8193A7F8E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F9F1507-4891-F140-8C80-C772F528DC80}"/>
              </a:ext>
            </a:extLst>
          </p:cNvPr>
          <p:cNvSpPr/>
          <p:nvPr/>
        </p:nvSpPr>
        <p:spPr>
          <a:xfrm>
            <a:off x="2043923" y="2524668"/>
            <a:ext cx="2196445" cy="373537"/>
          </a:xfrm>
          <a:prstGeom prst="roundRect">
            <a:avLst>
              <a:gd name="adj" fmla="val 1905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470BE5-6A5D-1746-AC9F-C9580E56F2B4}"/>
              </a:ext>
            </a:extLst>
          </p:cNvPr>
          <p:cNvSpPr/>
          <p:nvPr/>
        </p:nvSpPr>
        <p:spPr>
          <a:xfrm>
            <a:off x="1835953" y="2898608"/>
            <a:ext cx="5472093" cy="188032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/>
              <a:t>Modify data so malicious behaviour is not in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Change permissions requested by malware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Only activate malicious behaviour in very specific circumstances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Change code so it introduces features seen in benign samples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D8EC1E-03C0-9B41-91DF-C917C73B0F31}"/>
              </a:ext>
            </a:extLst>
          </p:cNvPr>
          <p:cNvSpPr/>
          <p:nvPr/>
        </p:nvSpPr>
        <p:spPr>
          <a:xfrm>
            <a:off x="1256523" y="1415982"/>
            <a:ext cx="1416206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Data Acquisition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5583A1B-D8C5-6340-B144-48F6A5AAD553}"/>
              </a:ext>
            </a:extLst>
          </p:cNvPr>
          <p:cNvSpPr/>
          <p:nvPr/>
        </p:nvSpPr>
        <p:spPr>
          <a:xfrm>
            <a:off x="2984496" y="1415982"/>
            <a:ext cx="1452822" cy="8289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CD820B8-9655-6543-BE15-D93C67F31E9A}"/>
              </a:ext>
            </a:extLst>
          </p:cNvPr>
          <p:cNvSpPr/>
          <p:nvPr/>
        </p:nvSpPr>
        <p:spPr>
          <a:xfrm>
            <a:off x="4749085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dk1">
                    <a:alpha val="30000"/>
                  </a:schemeClr>
                </a:solidFill>
              </a:rPr>
              <a:t>Training</a:t>
            </a:r>
            <a:endParaRPr lang="en-US" dirty="0">
              <a:solidFill>
                <a:schemeClr val="dk1">
                  <a:alpha val="30000"/>
                </a:schemeClr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16615C2-9A5B-F745-BBDD-3CA0D168C895}"/>
              </a:ext>
            </a:extLst>
          </p:cNvPr>
          <p:cNvSpPr/>
          <p:nvPr/>
        </p:nvSpPr>
        <p:spPr>
          <a:xfrm>
            <a:off x="6513673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Model Deployment</a:t>
            </a:r>
          </a:p>
        </p:txBody>
      </p:sp>
    </p:spTree>
    <p:extLst>
      <p:ext uri="{BB962C8B-B14F-4D97-AF65-F5344CB8AC3E}">
        <p14:creationId xmlns:p14="http://schemas.microsoft.com/office/powerpoint/2010/main" val="339478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2432E-C022-AF4F-A5E8-998BBD12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CC90-89E3-1D46-836E-8193A7F8E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1C1B5EB-F446-E74D-9634-A270272A5E34}"/>
              </a:ext>
            </a:extLst>
          </p:cNvPr>
          <p:cNvSpPr/>
          <p:nvPr/>
        </p:nvSpPr>
        <p:spPr>
          <a:xfrm>
            <a:off x="1625601" y="2898608"/>
            <a:ext cx="5769638" cy="6915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Split data into train and validation sets and train ML model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072CB32-7F7E-444E-85A5-4F0DB02E694A}"/>
              </a:ext>
            </a:extLst>
          </p:cNvPr>
          <p:cNvSpPr/>
          <p:nvPr/>
        </p:nvSpPr>
        <p:spPr>
          <a:xfrm>
            <a:off x="1256523" y="1415982"/>
            <a:ext cx="1416206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Data Acquisition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49D1B52-D016-B040-B645-CD14D3B0D63C}"/>
              </a:ext>
            </a:extLst>
          </p:cNvPr>
          <p:cNvSpPr/>
          <p:nvPr/>
        </p:nvSpPr>
        <p:spPr>
          <a:xfrm>
            <a:off x="2984496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Feature</a:t>
            </a:r>
          </a:p>
          <a:p>
            <a:pPr algn="ctr"/>
            <a:r>
              <a:rPr lang="en-US">
                <a:solidFill>
                  <a:schemeClr val="dk1">
                    <a:alpha val="30000"/>
                  </a:schemeClr>
                </a:solidFill>
              </a:rPr>
              <a:t>Extraction</a:t>
            </a:r>
            <a:endParaRPr lang="en-US" dirty="0">
              <a:solidFill>
                <a:schemeClr val="dk1">
                  <a:alpha val="30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2CCF8E9-2CCF-FE4C-8366-50F2B4C62D91}"/>
              </a:ext>
            </a:extLst>
          </p:cNvPr>
          <p:cNvSpPr/>
          <p:nvPr/>
        </p:nvSpPr>
        <p:spPr>
          <a:xfrm>
            <a:off x="4749085" y="1415982"/>
            <a:ext cx="1452822" cy="8289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Training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E8B3EDB-C3D7-3542-B392-A036A7BCB367}"/>
              </a:ext>
            </a:extLst>
          </p:cNvPr>
          <p:cNvSpPr/>
          <p:nvPr/>
        </p:nvSpPr>
        <p:spPr>
          <a:xfrm>
            <a:off x="6513673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Model Deployment</a:t>
            </a:r>
          </a:p>
        </p:txBody>
      </p:sp>
    </p:spTree>
    <p:extLst>
      <p:ext uri="{BB962C8B-B14F-4D97-AF65-F5344CB8AC3E}">
        <p14:creationId xmlns:p14="http://schemas.microsoft.com/office/powerpoint/2010/main" val="219526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2432E-C022-AF4F-A5E8-998BBD12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CC90-89E3-1D46-836E-8193A7F8E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B1FFDE7-85FA-3A43-B65F-A75DC58C6BB9}"/>
              </a:ext>
            </a:extLst>
          </p:cNvPr>
          <p:cNvSpPr/>
          <p:nvPr/>
        </p:nvSpPr>
        <p:spPr>
          <a:xfrm>
            <a:off x="2043923" y="2524668"/>
            <a:ext cx="2196445" cy="373537"/>
          </a:xfrm>
          <a:prstGeom prst="roundRect">
            <a:avLst>
              <a:gd name="adj" fmla="val 1905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67E637-22C9-7244-8365-0909569FA2AF}"/>
              </a:ext>
            </a:extLst>
          </p:cNvPr>
          <p:cNvSpPr/>
          <p:nvPr/>
        </p:nvSpPr>
        <p:spPr>
          <a:xfrm>
            <a:off x="1835953" y="2898608"/>
            <a:ext cx="5472093" cy="110778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/>
              <a:t>Take advantage of how systems learn to modify their predictions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Thanks to attacks on previous stages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43840C0-B202-1F45-97BD-D86557AC5710}"/>
              </a:ext>
            </a:extLst>
          </p:cNvPr>
          <p:cNvSpPr/>
          <p:nvPr/>
        </p:nvSpPr>
        <p:spPr>
          <a:xfrm>
            <a:off x="1256523" y="1415982"/>
            <a:ext cx="1416206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Data Acquisition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9876E10-5282-CC48-807E-A5D5D8A69749}"/>
              </a:ext>
            </a:extLst>
          </p:cNvPr>
          <p:cNvSpPr/>
          <p:nvPr/>
        </p:nvSpPr>
        <p:spPr>
          <a:xfrm>
            <a:off x="2984496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Feature</a:t>
            </a:r>
          </a:p>
          <a:p>
            <a:pPr algn="ctr"/>
            <a:r>
              <a:rPr lang="en-US">
                <a:solidFill>
                  <a:schemeClr val="dk1">
                    <a:alpha val="30000"/>
                  </a:schemeClr>
                </a:solidFill>
              </a:rPr>
              <a:t>Extraction</a:t>
            </a:r>
            <a:endParaRPr lang="en-US" dirty="0">
              <a:solidFill>
                <a:schemeClr val="dk1">
                  <a:alpha val="30000"/>
                </a:schemeClr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9EFC11D-ECC3-A04A-A188-28356607CE2E}"/>
              </a:ext>
            </a:extLst>
          </p:cNvPr>
          <p:cNvSpPr/>
          <p:nvPr/>
        </p:nvSpPr>
        <p:spPr>
          <a:xfrm>
            <a:off x="4749085" y="1415982"/>
            <a:ext cx="1452822" cy="8289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Training</a:t>
            </a:r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28BF2DE-C0C8-5142-AB2F-B95E425E5EEF}"/>
              </a:ext>
            </a:extLst>
          </p:cNvPr>
          <p:cNvSpPr/>
          <p:nvPr/>
        </p:nvSpPr>
        <p:spPr>
          <a:xfrm>
            <a:off x="6513673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Model Deployment</a:t>
            </a:r>
          </a:p>
        </p:txBody>
      </p:sp>
    </p:spTree>
    <p:extLst>
      <p:ext uri="{BB962C8B-B14F-4D97-AF65-F5344CB8AC3E}">
        <p14:creationId xmlns:p14="http://schemas.microsoft.com/office/powerpoint/2010/main" val="25581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2432E-C022-AF4F-A5E8-998BBD12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CC90-89E3-1D46-836E-8193A7F8E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1C1B5EB-F446-E74D-9634-A270272A5E34}"/>
              </a:ext>
            </a:extLst>
          </p:cNvPr>
          <p:cNvSpPr/>
          <p:nvPr/>
        </p:nvSpPr>
        <p:spPr>
          <a:xfrm>
            <a:off x="1835953" y="2898608"/>
            <a:ext cx="5472093" cy="6915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Deploy the model so it can start making predictions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2FAD019-95C4-9748-A5B4-44C3A9B05E7D}"/>
              </a:ext>
            </a:extLst>
          </p:cNvPr>
          <p:cNvSpPr/>
          <p:nvPr/>
        </p:nvSpPr>
        <p:spPr>
          <a:xfrm>
            <a:off x="1256523" y="1415982"/>
            <a:ext cx="1416206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Data Acquisition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1467C45-99FC-4D49-88AC-A362B3574234}"/>
              </a:ext>
            </a:extLst>
          </p:cNvPr>
          <p:cNvSpPr/>
          <p:nvPr/>
        </p:nvSpPr>
        <p:spPr>
          <a:xfrm>
            <a:off x="2984496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Feature</a:t>
            </a:r>
          </a:p>
          <a:p>
            <a:pPr algn="ctr"/>
            <a:r>
              <a:rPr lang="en-US">
                <a:solidFill>
                  <a:schemeClr val="dk1">
                    <a:alpha val="30000"/>
                  </a:schemeClr>
                </a:solidFill>
              </a:rPr>
              <a:t>Extraction</a:t>
            </a:r>
            <a:endParaRPr lang="en-US" dirty="0">
              <a:solidFill>
                <a:schemeClr val="dk1">
                  <a:alpha val="30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C168B44-8E98-594F-A84B-FE2BDAAD082D}"/>
              </a:ext>
            </a:extLst>
          </p:cNvPr>
          <p:cNvSpPr/>
          <p:nvPr/>
        </p:nvSpPr>
        <p:spPr>
          <a:xfrm>
            <a:off x="4749085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dk1">
                    <a:alpha val="30000"/>
                  </a:schemeClr>
                </a:solidFill>
              </a:rPr>
              <a:t>Training</a:t>
            </a:r>
            <a:endParaRPr lang="en-US" dirty="0">
              <a:solidFill>
                <a:schemeClr val="dk1">
                  <a:alpha val="30000"/>
                </a:schemeClr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E37FDA-6B8E-B641-B281-2DFAA0B1E0D6}"/>
              </a:ext>
            </a:extLst>
          </p:cNvPr>
          <p:cNvSpPr/>
          <p:nvPr/>
        </p:nvSpPr>
        <p:spPr>
          <a:xfrm>
            <a:off x="6513673" y="1415982"/>
            <a:ext cx="1452822" cy="8289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 Deployment</a:t>
            </a:r>
          </a:p>
        </p:txBody>
      </p:sp>
    </p:spTree>
    <p:extLst>
      <p:ext uri="{BB962C8B-B14F-4D97-AF65-F5344CB8AC3E}">
        <p14:creationId xmlns:p14="http://schemas.microsoft.com/office/powerpoint/2010/main" val="390179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2432E-C022-AF4F-A5E8-998BBD12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CC90-89E3-1D46-836E-8193A7F8E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B1FFDE7-85FA-3A43-B65F-A75DC58C6BB9}"/>
              </a:ext>
            </a:extLst>
          </p:cNvPr>
          <p:cNvSpPr/>
          <p:nvPr/>
        </p:nvSpPr>
        <p:spPr>
          <a:xfrm>
            <a:off x="2043923" y="2524668"/>
            <a:ext cx="2196445" cy="373537"/>
          </a:xfrm>
          <a:prstGeom prst="roundRect">
            <a:avLst>
              <a:gd name="adj" fmla="val 1905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467E637-22C9-7244-8365-0909569FA2AF}"/>
              </a:ext>
            </a:extLst>
          </p:cNvPr>
          <p:cNvSpPr/>
          <p:nvPr/>
        </p:nvSpPr>
        <p:spPr>
          <a:xfrm>
            <a:off x="1835953" y="2898607"/>
            <a:ext cx="5472093" cy="15465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/>
              <a:t>Denial of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Generate a lot of alerts on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Generate malicious traffic so real attack is more difficult to detect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E7BAF8-BAF3-264C-A754-9978BD970050}"/>
              </a:ext>
            </a:extLst>
          </p:cNvPr>
          <p:cNvSpPr/>
          <p:nvPr/>
        </p:nvSpPr>
        <p:spPr>
          <a:xfrm>
            <a:off x="1256523" y="1415982"/>
            <a:ext cx="1416206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Data Acquisition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B149007-018D-C54E-9F3C-99F05DA45C1F}"/>
              </a:ext>
            </a:extLst>
          </p:cNvPr>
          <p:cNvSpPr/>
          <p:nvPr/>
        </p:nvSpPr>
        <p:spPr>
          <a:xfrm>
            <a:off x="2984496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Feature</a:t>
            </a:r>
          </a:p>
          <a:p>
            <a:pPr algn="ctr"/>
            <a:r>
              <a:rPr lang="en-US">
                <a:solidFill>
                  <a:schemeClr val="dk1">
                    <a:alpha val="30000"/>
                  </a:schemeClr>
                </a:solidFill>
              </a:rPr>
              <a:t>Extraction</a:t>
            </a:r>
            <a:endParaRPr lang="en-US" dirty="0">
              <a:solidFill>
                <a:schemeClr val="dk1">
                  <a:alpha val="30000"/>
                </a:schemeClr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3393AF6-60A0-C843-91AB-D7CA4F69F052}"/>
              </a:ext>
            </a:extLst>
          </p:cNvPr>
          <p:cNvSpPr/>
          <p:nvPr/>
        </p:nvSpPr>
        <p:spPr>
          <a:xfrm>
            <a:off x="4749085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dk1">
                    <a:alpha val="30000"/>
                  </a:schemeClr>
                </a:solidFill>
              </a:rPr>
              <a:t>Training</a:t>
            </a:r>
            <a:endParaRPr lang="en-US" dirty="0">
              <a:solidFill>
                <a:schemeClr val="dk1">
                  <a:alpha val="30000"/>
                </a:schemeClr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75290E8-D7E2-E445-B585-80DD30B4027F}"/>
              </a:ext>
            </a:extLst>
          </p:cNvPr>
          <p:cNvSpPr/>
          <p:nvPr/>
        </p:nvSpPr>
        <p:spPr>
          <a:xfrm>
            <a:off x="6513673" y="1415982"/>
            <a:ext cx="1452822" cy="8289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Model Deployment</a:t>
            </a:r>
          </a:p>
        </p:txBody>
      </p:sp>
    </p:spTree>
    <p:extLst>
      <p:ext uri="{BB962C8B-B14F-4D97-AF65-F5344CB8AC3E}">
        <p14:creationId xmlns:p14="http://schemas.microsoft.com/office/powerpoint/2010/main" val="379369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2432E-C022-AF4F-A5E8-998BBD12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– Evading Facial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CC90-89E3-1D46-836E-8193A7F8E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1682BD2-FB6C-B341-A8C6-D4EB166A0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93" y="1282045"/>
            <a:ext cx="2589168" cy="3333554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29CF2FBA-5F15-1041-AB8D-20B5779AFA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" t="3052" r="43432" b="3052"/>
          <a:stretch/>
        </p:blipFill>
        <p:spPr>
          <a:xfrm>
            <a:off x="5222449" y="1282045"/>
            <a:ext cx="3285151" cy="33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1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5B1A-DCEA-F74A-B041-F59049A7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Attacking Systems using AI</a:t>
            </a:r>
          </a:p>
        </p:txBody>
      </p:sp>
    </p:spTree>
    <p:extLst>
      <p:ext uri="{BB962C8B-B14F-4D97-AF65-F5344CB8AC3E}">
        <p14:creationId xmlns:p14="http://schemas.microsoft.com/office/powerpoint/2010/main" val="258628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225169-3DF7-434F-BF0C-EDA9B1EDE0A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21200" indent="-457200">
              <a:buFont typeface="Arial" panose="020B0604020202020204" pitchFamily="34" charset="0"/>
              <a:buChar char="•"/>
            </a:pPr>
            <a:r>
              <a:rPr lang="en-US" dirty="0"/>
              <a:t>US Competition Supported by DARPA (2016)</a:t>
            </a:r>
          </a:p>
          <a:p>
            <a:pPr marL="421200" indent="-457200">
              <a:buFont typeface="Arial" panose="020B0604020202020204" pitchFamily="34" charset="0"/>
              <a:buChar char="•"/>
            </a:pPr>
            <a:r>
              <a:rPr lang="en-US" dirty="0"/>
              <a:t>7 teams from US Universities</a:t>
            </a:r>
          </a:p>
          <a:p>
            <a:pPr marL="421200" indent="-457200">
              <a:buFont typeface="Arial" panose="020B0604020202020204" pitchFamily="34" charset="0"/>
              <a:buChar char="•"/>
            </a:pPr>
            <a:r>
              <a:rPr lang="en-US" dirty="0"/>
              <a:t>Goal -&gt; Create an autonomous system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dirty="0"/>
              <a:t>Patches vulnerabilities from binaries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dirty="0"/>
              <a:t>Find and exploit vulnerabilities in other binaries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08B606-30E9-E74E-9FFC-CB83C1CC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Grand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77B9A-EC42-484F-B626-1840D6298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565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CFEF26-BB0C-C34F-923B-4FA45826A06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21200" indent="-457200">
              <a:buFont typeface="Arial" panose="020B0604020202020204" pitchFamily="34" charset="0"/>
              <a:buChar char="•"/>
            </a:pPr>
            <a:r>
              <a:rPr lang="en-GB" dirty="0"/>
              <a:t>All teams built successful systems</a:t>
            </a:r>
          </a:p>
          <a:p>
            <a:pPr marL="421200" indent="-457200">
              <a:buFont typeface="Arial" panose="020B0604020202020204" pitchFamily="34" charset="0"/>
              <a:buChar char="•"/>
            </a:pPr>
            <a:r>
              <a:rPr lang="en-GB" dirty="0"/>
              <a:t>All based on expert knowledge</a:t>
            </a:r>
          </a:p>
          <a:p>
            <a:pPr marL="421200" indent="-457200">
              <a:buFont typeface="Arial" panose="020B0604020202020204" pitchFamily="34" charset="0"/>
              <a:buChar char="•"/>
            </a:pPr>
            <a:r>
              <a:rPr lang="en-US" dirty="0"/>
              <a:t>One team participated in a competition against humans 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dirty="0"/>
              <a:t>They were last but very close and able to solve some challenges in less time</a:t>
            </a:r>
          </a:p>
          <a:p>
            <a:pPr marL="421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57EA9-4674-464F-A5E1-5CFD58C1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85A19-8BAB-7E4F-A237-AEC9BC895A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72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00326-07C0-AD40-BFFC-1AC9229F3C0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21200" indent="-457200">
              <a:buFont typeface="Arial" panose="020B0604020202020204" pitchFamily="34" charset="0"/>
              <a:buChar char="•"/>
            </a:pPr>
            <a:r>
              <a:rPr lang="en-US" dirty="0"/>
              <a:t>Today these are done mostly in academic settings</a:t>
            </a:r>
          </a:p>
          <a:p>
            <a:pPr marL="421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21200" indent="-457200">
              <a:buFont typeface="Arial" panose="020B0604020202020204" pitchFamily="34" charset="0"/>
              <a:buChar char="•"/>
            </a:pPr>
            <a:r>
              <a:rPr lang="en-US" dirty="0"/>
              <a:t>Intelligence and Military communities actively exploring the application of AI to many scenarios, including cyber security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4DE7C1-2F31-BC4F-BDCD-87DF1C3D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feasible?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1835B-1F92-014D-9AF5-1A561D5890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00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5B1A-DCEA-F74A-B041-F59049A7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Artificial Intelligence?</a:t>
            </a:r>
          </a:p>
        </p:txBody>
      </p:sp>
    </p:spTree>
    <p:extLst>
      <p:ext uri="{BB962C8B-B14F-4D97-AF65-F5344CB8AC3E}">
        <p14:creationId xmlns:p14="http://schemas.microsoft.com/office/powerpoint/2010/main" val="3906432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8C86C7-A8BA-C042-8C30-ED15CF6AB7A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21200" indent="-457200">
              <a:buFont typeface="Arial" panose="020B0604020202020204" pitchFamily="34" charset="0"/>
              <a:buChar char="•"/>
            </a:pPr>
            <a:r>
              <a:rPr lang="en-US" dirty="0"/>
              <a:t>Are AI-enabled offensive tools feasible?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dirty="0"/>
              <a:t>Yes</a:t>
            </a:r>
          </a:p>
          <a:p>
            <a:pPr marL="421200" indent="-457200">
              <a:buFont typeface="Arial" panose="020B0604020202020204" pitchFamily="34" charset="0"/>
              <a:buChar char="•"/>
            </a:pPr>
            <a:r>
              <a:rPr lang="en-US" dirty="0"/>
              <a:t>Are they here today?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dirty="0"/>
              <a:t>Not yet</a:t>
            </a:r>
          </a:p>
          <a:p>
            <a:pPr marL="421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21200" indent="-457200">
              <a:buFont typeface="Arial" panose="020B0604020202020204" pitchFamily="34" charset="0"/>
              <a:buChar char="•"/>
            </a:pPr>
            <a:r>
              <a:rPr lang="en-US" dirty="0"/>
              <a:t>Maybe this means it is the right time to tackle it?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F578B2-B2B6-9543-92A5-DDCB884F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F447F-888D-D640-94D6-B9F50245F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9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9B91E5-076E-CC4B-B402-C6BB9C6B2FEC}"/>
              </a:ext>
            </a:extLst>
          </p:cNvPr>
          <p:cNvSpPr txBox="1"/>
          <p:nvPr/>
        </p:nvSpPr>
        <p:spPr>
          <a:xfrm>
            <a:off x="688157" y="344078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51174-4370-F646-8323-920D760C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85" y="3350124"/>
            <a:ext cx="902591" cy="9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5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C806A-73BB-A74A-B618-912BE0E5D73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21200" indent="-457200">
              <a:buFont typeface="Arial" panose="020B0604020202020204" pitchFamily="34" charset="0"/>
              <a:buChar char="•"/>
            </a:pPr>
            <a:r>
              <a:rPr lang="en-US" sz="3200" dirty="0"/>
              <a:t>Machines and Algorithms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Perceive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Reason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Act (hopefully intelligently)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9A4403-22B2-3F47-9A59-774017E7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Artificial Intelligence?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3EFE4-7040-A64D-9541-4638BB4B1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B065EBE-4DD2-BC49-A6D9-68AAC3EC9390}"/>
              </a:ext>
            </a:extLst>
          </p:cNvPr>
          <p:cNvSpPr/>
          <p:nvPr/>
        </p:nvSpPr>
        <p:spPr>
          <a:xfrm>
            <a:off x="6117995" y="1812216"/>
            <a:ext cx="1941922" cy="6598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Learn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BCABCE0-AB0C-B140-AD61-BB90FAD8C011}"/>
              </a:ext>
            </a:extLst>
          </p:cNvPr>
          <p:cNvSpPr/>
          <p:nvPr/>
        </p:nvSpPr>
        <p:spPr>
          <a:xfrm>
            <a:off x="5374063" y="3264444"/>
            <a:ext cx="1487863" cy="50558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Data</a:t>
            </a:r>
            <a:endParaRPr lang="en-GB" sz="32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20D67A-8DE3-2847-8353-81B8741EE7F4}"/>
              </a:ext>
            </a:extLst>
          </p:cNvPr>
          <p:cNvSpPr/>
          <p:nvPr/>
        </p:nvSpPr>
        <p:spPr>
          <a:xfrm>
            <a:off x="7315985" y="3264443"/>
            <a:ext cx="1487863" cy="50558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Experts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5F9A4F57-34F6-D947-89ED-2944FB434553}"/>
              </a:ext>
            </a:extLst>
          </p:cNvPr>
          <p:cNvCxnSpPr>
            <a:stCxn id="5" idx="2"/>
            <a:endCxn id="7" idx="0"/>
          </p:cNvCxnSpPr>
          <p:nvPr/>
        </p:nvCxnSpPr>
        <p:spPr>
          <a:xfrm rot="16200000" flipH="1">
            <a:off x="7178261" y="2382787"/>
            <a:ext cx="792350" cy="97096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18A3F57C-7BA1-DD45-BAA0-DFDECF8A1F7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6207301" y="2382788"/>
            <a:ext cx="792351" cy="9709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C806A-73BB-A74A-B618-912BE0E5D73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21200" indent="-457200">
              <a:buFont typeface="Arial" panose="020B0604020202020204" pitchFamily="34" charset="0"/>
              <a:buChar char="•"/>
            </a:pPr>
            <a:r>
              <a:rPr lang="en-US" dirty="0"/>
              <a:t>Defensive AI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dirty="0"/>
              <a:t>Using AI and Machine Learning to identify threats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dirty="0"/>
              <a:t>Patterns and classification</a:t>
            </a:r>
          </a:p>
          <a:p>
            <a:pPr marL="421200" indent="-457200">
              <a:buFont typeface="Arial" panose="020B0604020202020204" pitchFamily="34" charset="0"/>
              <a:buChar char="•"/>
            </a:pPr>
            <a:r>
              <a:rPr lang="en-US" dirty="0"/>
              <a:t>Offensive AI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dirty="0"/>
              <a:t>Attack AI systems</a:t>
            </a:r>
          </a:p>
          <a:p>
            <a:pPr marL="781200" lvl="1" indent="-457200">
              <a:buFont typeface="Arial" panose="020B0604020202020204" pitchFamily="34" charset="0"/>
              <a:buChar char="•"/>
            </a:pPr>
            <a:r>
              <a:rPr lang="en-US" dirty="0"/>
              <a:t>Attack systems using AI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9A4403-22B2-3F47-9A59-774017E7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AI fit with Cyber Security?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3EFE4-7040-A64D-9541-4638BB4B1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93B9FAB-D8B6-D549-8750-3D26BAAD43C3}"/>
              </a:ext>
            </a:extLst>
          </p:cNvPr>
          <p:cNvSpPr/>
          <p:nvPr/>
        </p:nvSpPr>
        <p:spPr>
          <a:xfrm>
            <a:off x="263951" y="2780907"/>
            <a:ext cx="5891752" cy="1649691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5B1A-DCEA-F74A-B041-F59049A7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Attacking AI Systems</a:t>
            </a:r>
          </a:p>
        </p:txBody>
      </p:sp>
    </p:spTree>
    <p:extLst>
      <p:ext uri="{BB962C8B-B14F-4D97-AF65-F5344CB8AC3E}">
        <p14:creationId xmlns:p14="http://schemas.microsoft.com/office/powerpoint/2010/main" val="310176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2432E-C022-AF4F-A5E8-998BBD12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System Pipeline – Malware Identification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CC90-89E3-1D46-836E-8193A7F8E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B8E1FFE-0A73-624C-81C1-1719C09B1C6C}"/>
              </a:ext>
            </a:extLst>
          </p:cNvPr>
          <p:cNvSpPr/>
          <p:nvPr/>
        </p:nvSpPr>
        <p:spPr>
          <a:xfrm>
            <a:off x="1248065" y="2421649"/>
            <a:ext cx="1416206" cy="8289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 Acquisition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A1A46A-332A-F848-A63B-7D8842FD55D1}"/>
              </a:ext>
            </a:extLst>
          </p:cNvPr>
          <p:cNvSpPr/>
          <p:nvPr/>
        </p:nvSpPr>
        <p:spPr>
          <a:xfrm>
            <a:off x="2976811" y="2447011"/>
            <a:ext cx="1452822" cy="8289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/>
              <a:t>Extraction</a:t>
            </a: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6F516E1-36EE-3647-8096-0D9130EDB8FD}"/>
              </a:ext>
            </a:extLst>
          </p:cNvPr>
          <p:cNvSpPr/>
          <p:nvPr/>
        </p:nvSpPr>
        <p:spPr>
          <a:xfrm>
            <a:off x="4741400" y="2447011"/>
            <a:ext cx="1452822" cy="8289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Training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6C84951-7D74-E644-9C03-5BA41ADE5E1F}"/>
              </a:ext>
            </a:extLst>
          </p:cNvPr>
          <p:cNvSpPr/>
          <p:nvPr/>
        </p:nvSpPr>
        <p:spPr>
          <a:xfrm>
            <a:off x="6505988" y="2447011"/>
            <a:ext cx="1452822" cy="8289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Model Deployment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A8EC13-0DBD-5140-BFCB-6F1E1DB3627C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665044" y="2861466"/>
            <a:ext cx="3117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1FE5CA-AA69-7E49-8E10-A5260A7305D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429633" y="2861466"/>
            <a:ext cx="3117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B27BED-1478-A242-9947-919AE1AEC1D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6194222" y="2861466"/>
            <a:ext cx="3117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2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2432E-C022-AF4F-A5E8-998BBD12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GB" dirty="0"/>
              <a:t>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CC90-89E3-1D46-836E-8193A7F8E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B8E1FFE-0A73-624C-81C1-1719C09B1C6C}"/>
              </a:ext>
            </a:extLst>
          </p:cNvPr>
          <p:cNvSpPr/>
          <p:nvPr/>
        </p:nvSpPr>
        <p:spPr>
          <a:xfrm>
            <a:off x="1256523" y="1415982"/>
            <a:ext cx="1416206" cy="8289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 Acquisition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A1A46A-332A-F848-A63B-7D8842FD55D1}"/>
              </a:ext>
            </a:extLst>
          </p:cNvPr>
          <p:cNvSpPr/>
          <p:nvPr/>
        </p:nvSpPr>
        <p:spPr>
          <a:xfrm>
            <a:off x="2984496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Feature</a:t>
            </a:r>
          </a:p>
          <a:p>
            <a:pPr algn="ctr"/>
            <a:r>
              <a:rPr lang="en-US">
                <a:solidFill>
                  <a:schemeClr val="dk1">
                    <a:alpha val="30000"/>
                  </a:schemeClr>
                </a:solidFill>
              </a:rPr>
              <a:t>Extraction</a:t>
            </a:r>
            <a:endParaRPr lang="en-US" dirty="0">
              <a:solidFill>
                <a:schemeClr val="dk1">
                  <a:alpha val="3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6F516E1-36EE-3647-8096-0D9130EDB8FD}"/>
              </a:ext>
            </a:extLst>
          </p:cNvPr>
          <p:cNvSpPr/>
          <p:nvPr/>
        </p:nvSpPr>
        <p:spPr>
          <a:xfrm>
            <a:off x="4749085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dk1">
                    <a:alpha val="30000"/>
                  </a:schemeClr>
                </a:solidFill>
              </a:rPr>
              <a:t>Training</a:t>
            </a:r>
            <a:endParaRPr lang="en-US" dirty="0">
              <a:solidFill>
                <a:schemeClr val="dk1">
                  <a:alpha val="30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6C84951-7D74-E644-9C03-5BA41ADE5E1F}"/>
              </a:ext>
            </a:extLst>
          </p:cNvPr>
          <p:cNvSpPr/>
          <p:nvPr/>
        </p:nvSpPr>
        <p:spPr>
          <a:xfrm>
            <a:off x="6513673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Model Deployment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D97B9C8-968D-1B4D-8C6A-22D6771889A8}"/>
              </a:ext>
            </a:extLst>
          </p:cNvPr>
          <p:cNvSpPr/>
          <p:nvPr/>
        </p:nvSpPr>
        <p:spPr>
          <a:xfrm>
            <a:off x="1835953" y="2898608"/>
            <a:ext cx="5472093" cy="15836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Obtain data to train the machine learning algorithm: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Malware from previously identified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Benign and trusted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9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2432E-C022-AF4F-A5E8-998BBD12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CC90-89E3-1D46-836E-8193A7F8E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3A7517C-AF84-3B45-904B-4F5E2FFD8FC0}"/>
              </a:ext>
            </a:extLst>
          </p:cNvPr>
          <p:cNvSpPr/>
          <p:nvPr/>
        </p:nvSpPr>
        <p:spPr>
          <a:xfrm>
            <a:off x="2043923" y="2524668"/>
            <a:ext cx="2196445" cy="373537"/>
          </a:xfrm>
          <a:prstGeom prst="roundRect">
            <a:avLst>
              <a:gd name="adj" fmla="val 1905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Attack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0117D54-F2DA-EF41-BABC-21F6CB34EB1D}"/>
              </a:ext>
            </a:extLst>
          </p:cNvPr>
          <p:cNvSpPr/>
          <p:nvPr/>
        </p:nvSpPr>
        <p:spPr>
          <a:xfrm>
            <a:off x="1835953" y="2898608"/>
            <a:ext cx="5472093" cy="158361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Data Poisoning: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Label Malware as benign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Label benign software as malware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A545A9-FD52-354B-BABB-2D39CD1F0BAB}"/>
              </a:ext>
            </a:extLst>
          </p:cNvPr>
          <p:cNvSpPr/>
          <p:nvPr/>
        </p:nvSpPr>
        <p:spPr>
          <a:xfrm>
            <a:off x="1256523" y="1415982"/>
            <a:ext cx="1416206" cy="8289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 Acquisition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4010B88-FF7C-D44E-9805-89A295D6465F}"/>
              </a:ext>
            </a:extLst>
          </p:cNvPr>
          <p:cNvSpPr/>
          <p:nvPr/>
        </p:nvSpPr>
        <p:spPr>
          <a:xfrm>
            <a:off x="2984496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Feature</a:t>
            </a:r>
          </a:p>
          <a:p>
            <a:pPr algn="ctr"/>
            <a:r>
              <a:rPr lang="en-US">
                <a:solidFill>
                  <a:schemeClr val="dk1">
                    <a:alpha val="30000"/>
                  </a:schemeClr>
                </a:solidFill>
              </a:rPr>
              <a:t>Extraction</a:t>
            </a:r>
            <a:endParaRPr lang="en-US" dirty="0">
              <a:solidFill>
                <a:schemeClr val="dk1">
                  <a:alpha val="30000"/>
                </a:schemeClr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E434D96-1BDD-E148-9417-8306B91D113F}"/>
              </a:ext>
            </a:extLst>
          </p:cNvPr>
          <p:cNvSpPr/>
          <p:nvPr/>
        </p:nvSpPr>
        <p:spPr>
          <a:xfrm>
            <a:off x="4749085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dk1">
                    <a:alpha val="30000"/>
                  </a:schemeClr>
                </a:solidFill>
              </a:rPr>
              <a:t>Training</a:t>
            </a:r>
            <a:endParaRPr lang="en-US" dirty="0">
              <a:solidFill>
                <a:schemeClr val="dk1">
                  <a:alpha val="30000"/>
                </a:schemeClr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993EBD-42A7-2342-BB8B-F94387CE3990}"/>
              </a:ext>
            </a:extLst>
          </p:cNvPr>
          <p:cNvSpPr/>
          <p:nvPr/>
        </p:nvSpPr>
        <p:spPr>
          <a:xfrm>
            <a:off x="6513673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Model Deployment</a:t>
            </a:r>
          </a:p>
        </p:txBody>
      </p:sp>
    </p:spTree>
    <p:extLst>
      <p:ext uri="{BB962C8B-B14F-4D97-AF65-F5344CB8AC3E}">
        <p14:creationId xmlns:p14="http://schemas.microsoft.com/office/powerpoint/2010/main" val="232727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2432E-C022-AF4F-A5E8-998BBD12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CC90-89E3-1D46-836E-8193A7F8E8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BB3D-90E4-C946-BCF9-8FBC622A1A0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4DA9054-88BB-644B-B1C4-FAF4B8C28A51}"/>
              </a:ext>
            </a:extLst>
          </p:cNvPr>
          <p:cNvSpPr/>
          <p:nvPr/>
        </p:nvSpPr>
        <p:spPr>
          <a:xfrm>
            <a:off x="1835953" y="2898608"/>
            <a:ext cx="5472093" cy="14282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/>
              <a:t>Extract relevant features so the algorithm can learn: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Permissions used on Android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Strings from a binary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Program 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E672D6-7135-4E40-8B3B-2590BD2D59B4}"/>
              </a:ext>
            </a:extLst>
          </p:cNvPr>
          <p:cNvSpPr/>
          <p:nvPr/>
        </p:nvSpPr>
        <p:spPr>
          <a:xfrm>
            <a:off x="1256523" y="1415982"/>
            <a:ext cx="1416206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Data Acquisition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3E577D-0CD0-3149-A3D3-D85648C13CD7}"/>
              </a:ext>
            </a:extLst>
          </p:cNvPr>
          <p:cNvSpPr/>
          <p:nvPr/>
        </p:nvSpPr>
        <p:spPr>
          <a:xfrm>
            <a:off x="2984496" y="1415982"/>
            <a:ext cx="1452822" cy="8289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Extraction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CB4ADF1-9454-6E47-BEF2-D6AC008EBC26}"/>
              </a:ext>
            </a:extLst>
          </p:cNvPr>
          <p:cNvSpPr/>
          <p:nvPr/>
        </p:nvSpPr>
        <p:spPr>
          <a:xfrm>
            <a:off x="4749085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dk1">
                    <a:alpha val="30000"/>
                  </a:schemeClr>
                </a:solidFill>
              </a:rPr>
              <a:t>Training</a:t>
            </a:r>
            <a:endParaRPr lang="en-US" dirty="0">
              <a:solidFill>
                <a:schemeClr val="dk1">
                  <a:alpha val="30000"/>
                </a:schemeClr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8D31BDF-A821-154F-860D-A07970036644}"/>
              </a:ext>
            </a:extLst>
          </p:cNvPr>
          <p:cNvSpPr/>
          <p:nvPr/>
        </p:nvSpPr>
        <p:spPr>
          <a:xfrm>
            <a:off x="6513673" y="1415982"/>
            <a:ext cx="1452822" cy="828910"/>
          </a:xfrm>
          <a:prstGeom prst="roundRect">
            <a:avLst/>
          </a:prstGeom>
          <a:solidFill>
            <a:schemeClr val="lt1">
              <a:alpha val="30000"/>
            </a:schemeClr>
          </a:solidFill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>
                    <a:alpha val="30000"/>
                  </a:schemeClr>
                </a:solidFill>
              </a:rPr>
              <a:t>Model Deployment</a:t>
            </a:r>
          </a:p>
        </p:txBody>
      </p:sp>
    </p:spTree>
    <p:extLst>
      <p:ext uri="{BB962C8B-B14F-4D97-AF65-F5344CB8AC3E}">
        <p14:creationId xmlns:p14="http://schemas.microsoft.com/office/powerpoint/2010/main" val="2712872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HUL Primary Colour Palette">
      <a:dk1>
        <a:sysClr val="windowText" lastClr="000000"/>
      </a:dk1>
      <a:lt1>
        <a:sysClr val="window" lastClr="FFFFFF"/>
      </a:lt1>
      <a:dk2>
        <a:srgbClr val="202A30"/>
      </a:dk2>
      <a:lt2>
        <a:srgbClr val="E7E6E6"/>
      </a:lt2>
      <a:accent1>
        <a:srgbClr val="EB641E"/>
      </a:accent1>
      <a:accent2>
        <a:srgbClr val="D72D2D"/>
      </a:accent2>
      <a:accent3>
        <a:srgbClr val="9857AE"/>
      </a:accent3>
      <a:accent4>
        <a:srgbClr val="00A648"/>
      </a:accent4>
      <a:accent5>
        <a:srgbClr val="00A69E"/>
      </a:accent5>
      <a:accent6>
        <a:srgbClr val="009ED7"/>
      </a:accent6>
      <a:hlink>
        <a:srgbClr val="000000"/>
      </a:hlink>
      <a:folHlink>
        <a:srgbClr val="954F72"/>
      </a:folHlink>
    </a:clrScheme>
    <a:fontScheme name="Office 2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484</Words>
  <Application>Microsoft Office PowerPoint</Application>
  <PresentationFormat>On-screen Show (16:9)</PresentationFormat>
  <Paragraphs>149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corbel</vt:lpstr>
      <vt:lpstr>corbel</vt:lpstr>
      <vt:lpstr>Lucida Grande</vt:lpstr>
      <vt:lpstr>Wingdings</vt:lpstr>
      <vt:lpstr>Office Theme</vt:lpstr>
      <vt:lpstr>Current and Future issues of AI and Cyber Security</vt:lpstr>
      <vt:lpstr>What is Artificial Intelligence?</vt:lpstr>
      <vt:lpstr>What is Artificial Intelligence?</vt:lpstr>
      <vt:lpstr>How does AI fit with Cyber Security?</vt:lpstr>
      <vt:lpstr>Attacking AI Systems</vt:lpstr>
      <vt:lpstr>AI System Pipeline – Malware Identification</vt:lpstr>
      <vt:lpstr>Data Acquisition</vt:lpstr>
      <vt:lpstr>Data Acquisition</vt:lpstr>
      <vt:lpstr>Feature Extraction</vt:lpstr>
      <vt:lpstr>Feature Extraction</vt:lpstr>
      <vt:lpstr>Training</vt:lpstr>
      <vt:lpstr>Training</vt:lpstr>
      <vt:lpstr>Model Deployment</vt:lpstr>
      <vt:lpstr>Model Deployment</vt:lpstr>
      <vt:lpstr>Example – Evading Facial Recognition</vt:lpstr>
      <vt:lpstr>Attacking Systems using AI</vt:lpstr>
      <vt:lpstr>Cyber Grand Challenge</vt:lpstr>
      <vt:lpstr>Results</vt:lpstr>
      <vt:lpstr>Are these feasible?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Andrew Henderson</cp:lastModifiedBy>
  <cp:revision>309</cp:revision>
  <cp:lastPrinted>2016-11-21T13:30:10Z</cp:lastPrinted>
  <dcterms:created xsi:type="dcterms:W3CDTF">2013-08-15T13:27:17Z</dcterms:created>
  <dcterms:modified xsi:type="dcterms:W3CDTF">2021-03-26T11:46:18Z</dcterms:modified>
</cp:coreProperties>
</file>