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0"/>
  </p:notesMasterIdLst>
  <p:sldIdLst>
    <p:sldId id="2144" r:id="rId2"/>
    <p:sldId id="2147" r:id="rId3"/>
    <p:sldId id="2281" r:id="rId4"/>
    <p:sldId id="2282" r:id="rId5"/>
    <p:sldId id="2267" r:id="rId6"/>
    <p:sldId id="2235" r:id="rId7"/>
    <p:sldId id="2275" r:id="rId8"/>
    <p:sldId id="2277" r:id="rId9"/>
    <p:sldId id="2278" r:id="rId10"/>
    <p:sldId id="2279" r:id="rId11"/>
    <p:sldId id="2280" r:id="rId12"/>
    <p:sldId id="2271" r:id="rId13"/>
    <p:sldId id="2272" r:id="rId14"/>
    <p:sldId id="2241" r:id="rId15"/>
    <p:sldId id="2260" r:id="rId16"/>
    <p:sldId id="2265" r:id="rId17"/>
    <p:sldId id="2266" r:id="rId18"/>
    <p:sldId id="224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 Carter" initials="KC" lastIdx="1" clrIdx="0">
    <p:extLst>
      <p:ext uri="{19B8F6BF-5375-455C-9EA6-DF929625EA0E}">
        <p15:presenceInfo xmlns:p15="http://schemas.microsoft.com/office/powerpoint/2012/main" userId="Kris Car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8D"/>
    <a:srgbClr val="B2A170"/>
    <a:srgbClr val="0563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98" autoAdjust="0"/>
    <p:restoredTop sz="94249" autoAdjust="0"/>
  </p:normalViewPr>
  <p:slideViewPr>
    <p:cSldViewPr snapToGrid="0">
      <p:cViewPr varScale="1">
        <p:scale>
          <a:sx n="107" d="100"/>
          <a:sy n="107" d="100"/>
        </p:scale>
        <p:origin x="768" y="-66"/>
      </p:cViewPr>
      <p:guideLst>
        <p:guide orient="horz" pos="2160"/>
        <p:guide pos="3840"/>
      </p:guideLst>
    </p:cSldViewPr>
  </p:slideViewPr>
  <p:notesTextViewPr>
    <p:cViewPr>
      <p:scale>
        <a:sx n="3" d="2"/>
        <a:sy n="3" d="2"/>
      </p:scale>
      <p:origin x="0" y="0"/>
    </p:cViewPr>
  </p:notesTextViewPr>
  <p:notesViewPr>
    <p:cSldViewPr snapToGrid="0">
      <p:cViewPr>
        <p:scale>
          <a:sx n="77" d="100"/>
          <a:sy n="77" d="100"/>
        </p:scale>
        <p:origin x="1470"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H:\CMMC-EU%20webiste\Website%20content\Charts\CMMC%20practic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rgbClr val="00758D">
                <a:alpha val="84706"/>
              </a:srgbClr>
            </a:solidFill>
            <a:ln w="9525" cap="flat" cmpd="sng" algn="ctr">
              <a:solidFill>
                <a:schemeClr val="lt1">
                  <a:alpha val="50000"/>
                </a:schemeClr>
              </a:solidFill>
              <a:round/>
            </a:ln>
            <a:effectLst/>
          </c:spPr>
          <c:invertIfNegative val="0"/>
          <c:dLbls>
            <c:dLbl>
              <c:idx val="0"/>
              <c:tx>
                <c:rich>
                  <a:bodyPr/>
                  <a:lstStyle/>
                  <a:p>
                    <a:r>
                      <a:rPr lang="en-US" dirty="0"/>
                      <a:t>17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38D-41A1-88FB-B6DB9180D427}"/>
                </c:ext>
              </c:extLst>
            </c:dLbl>
            <c:dLbl>
              <c:idx val="1"/>
              <c:delete val="1"/>
              <c:extLst>
                <c:ext xmlns:c15="http://schemas.microsoft.com/office/drawing/2012/chart" uri="{CE6537A1-D6FC-4f65-9D91-7224C49458BB}"/>
                <c:ext xmlns:c16="http://schemas.microsoft.com/office/drawing/2014/chart" uri="{C3380CC4-5D6E-409C-BE32-E72D297353CC}">
                  <c16:uniqueId val="{00000000-C4DC-44B6-B5EF-A1FDDD51DB7A}"/>
                </c:ext>
              </c:extLst>
            </c:dLbl>
            <c:dLbl>
              <c:idx val="2"/>
              <c:delete val="1"/>
              <c:extLst>
                <c:ext xmlns:c15="http://schemas.microsoft.com/office/drawing/2012/chart" uri="{CE6537A1-D6FC-4f65-9D91-7224C49458BB}"/>
                <c:ext xmlns:c16="http://schemas.microsoft.com/office/drawing/2014/chart" uri="{C3380CC4-5D6E-409C-BE32-E72D297353CC}">
                  <c16:uniqueId val="{00000001-C4DC-44B6-B5EF-A1FDDD51DB7A}"/>
                </c:ext>
              </c:extLst>
            </c:dLbl>
            <c:dLbl>
              <c:idx val="3"/>
              <c:delete val="1"/>
              <c:extLst>
                <c:ext xmlns:c15="http://schemas.microsoft.com/office/drawing/2012/chart" uri="{CE6537A1-D6FC-4f65-9D91-7224C49458BB}"/>
                <c:ext xmlns:c16="http://schemas.microsoft.com/office/drawing/2014/chart" uri="{C3380CC4-5D6E-409C-BE32-E72D297353CC}">
                  <c16:uniqueId val="{00000002-C4DC-44B6-B5EF-A1FDDD51DB7A}"/>
                </c:ext>
              </c:extLst>
            </c:dLbl>
            <c:dLbl>
              <c:idx val="4"/>
              <c:delete val="1"/>
              <c:extLst>
                <c:ext xmlns:c15="http://schemas.microsoft.com/office/drawing/2012/chart" uri="{CE6537A1-D6FC-4f65-9D91-7224C49458BB}"/>
                <c:ext xmlns:c16="http://schemas.microsoft.com/office/drawing/2014/chart" uri="{C3380CC4-5D6E-409C-BE32-E72D297353CC}">
                  <c16:uniqueId val="{00000003-C4DC-44B6-B5EF-A1FDDD51DB7A}"/>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Sheet1!$F$5:$J$5</c:f>
              <c:strCache>
                <c:ptCount val="5"/>
                <c:pt idx="0">
                  <c:v>Level 1</c:v>
                </c:pt>
                <c:pt idx="1">
                  <c:v>Level 2</c:v>
                </c:pt>
                <c:pt idx="2">
                  <c:v>Level 3</c:v>
                </c:pt>
                <c:pt idx="3">
                  <c:v>Level 4</c:v>
                </c:pt>
                <c:pt idx="4">
                  <c:v>Level 5</c:v>
                </c:pt>
              </c:strCache>
            </c:strRef>
          </c:cat>
          <c:val>
            <c:numRef>
              <c:f>Sheet1!$F$6:$J$6</c:f>
              <c:numCache>
                <c:formatCode>General</c:formatCode>
                <c:ptCount val="5"/>
                <c:pt idx="0">
                  <c:v>17</c:v>
                </c:pt>
                <c:pt idx="1">
                  <c:v>17</c:v>
                </c:pt>
                <c:pt idx="2">
                  <c:v>17</c:v>
                </c:pt>
                <c:pt idx="3">
                  <c:v>17</c:v>
                </c:pt>
                <c:pt idx="4">
                  <c:v>17</c:v>
                </c:pt>
              </c:numCache>
            </c:numRef>
          </c:val>
          <c:extLst>
            <c:ext xmlns:c16="http://schemas.microsoft.com/office/drawing/2014/chart" uri="{C3380CC4-5D6E-409C-BE32-E72D297353CC}">
              <c16:uniqueId val="{00000004-C4DC-44B6-B5EF-A1FDDD51DB7A}"/>
            </c:ext>
          </c:extLst>
        </c:ser>
        <c:ser>
          <c:idx val="1"/>
          <c:order val="1"/>
          <c:spPr>
            <a:solidFill>
              <a:srgbClr val="7C878D">
                <a:alpha val="84706"/>
              </a:srgbClr>
            </a:solidFill>
            <a:ln w="9525" cap="flat" cmpd="sng" algn="ctr">
              <a:solidFill>
                <a:schemeClr val="lt1">
                  <a:alpha val="50000"/>
                </a:schemeClr>
              </a:solidFill>
              <a:round/>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5-C4DC-44B6-B5EF-A1FDDD51DB7A}"/>
                </c:ext>
              </c:extLst>
            </c:dLbl>
            <c:dLbl>
              <c:idx val="3"/>
              <c:delete val="1"/>
              <c:extLst>
                <c:ext xmlns:c15="http://schemas.microsoft.com/office/drawing/2012/chart" uri="{CE6537A1-D6FC-4f65-9D91-7224C49458BB}"/>
                <c:ext xmlns:c16="http://schemas.microsoft.com/office/drawing/2014/chart" uri="{C3380CC4-5D6E-409C-BE32-E72D297353CC}">
                  <c16:uniqueId val="{00000006-C4DC-44B6-B5EF-A1FDDD51DB7A}"/>
                </c:ext>
              </c:extLst>
            </c:dLbl>
            <c:dLbl>
              <c:idx val="4"/>
              <c:delete val="1"/>
              <c:extLst>
                <c:ext xmlns:c15="http://schemas.microsoft.com/office/drawing/2012/chart" uri="{CE6537A1-D6FC-4f65-9D91-7224C49458BB}"/>
                <c:ext xmlns:c16="http://schemas.microsoft.com/office/drawing/2014/chart" uri="{C3380CC4-5D6E-409C-BE32-E72D297353CC}">
                  <c16:uniqueId val="{00000007-C4DC-44B6-B5EF-A1FDDD51DB7A}"/>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Sheet1!$F$5:$J$5</c:f>
              <c:strCache>
                <c:ptCount val="5"/>
                <c:pt idx="0">
                  <c:v>Level 1</c:v>
                </c:pt>
                <c:pt idx="1">
                  <c:v>Level 2</c:v>
                </c:pt>
                <c:pt idx="2">
                  <c:v>Level 3</c:v>
                </c:pt>
                <c:pt idx="3">
                  <c:v>Level 4</c:v>
                </c:pt>
                <c:pt idx="4">
                  <c:v>Level 5</c:v>
                </c:pt>
              </c:strCache>
            </c:strRef>
          </c:cat>
          <c:val>
            <c:numRef>
              <c:f>Sheet1!$F$7:$J$7</c:f>
              <c:numCache>
                <c:formatCode>General</c:formatCode>
                <c:ptCount val="5"/>
                <c:pt idx="1">
                  <c:v>55</c:v>
                </c:pt>
                <c:pt idx="2">
                  <c:v>55</c:v>
                </c:pt>
                <c:pt idx="3">
                  <c:v>55</c:v>
                </c:pt>
                <c:pt idx="4">
                  <c:v>55</c:v>
                </c:pt>
              </c:numCache>
            </c:numRef>
          </c:val>
          <c:extLst>
            <c:ext xmlns:c16="http://schemas.microsoft.com/office/drawing/2014/chart" uri="{C3380CC4-5D6E-409C-BE32-E72D297353CC}">
              <c16:uniqueId val="{00000008-C4DC-44B6-B5EF-A1FDDD51DB7A}"/>
            </c:ext>
          </c:extLst>
        </c:ser>
        <c:ser>
          <c:idx val="2"/>
          <c:order val="2"/>
          <c:spPr>
            <a:solidFill>
              <a:srgbClr val="A3AAAD">
                <a:alpha val="84706"/>
              </a:srgbClr>
            </a:solidFill>
            <a:ln w="9525" cap="flat" cmpd="sng" algn="ctr">
              <a:solidFill>
                <a:schemeClr val="lt1">
                  <a:alpha val="50000"/>
                </a:schemeClr>
              </a:solidFill>
              <a:round/>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9-C4DC-44B6-B5EF-A1FDDD51DB7A}"/>
                </c:ext>
              </c:extLst>
            </c:dLbl>
            <c:dLbl>
              <c:idx val="4"/>
              <c:delete val="1"/>
              <c:extLst>
                <c:ext xmlns:c15="http://schemas.microsoft.com/office/drawing/2012/chart" uri="{CE6537A1-D6FC-4f65-9D91-7224C49458BB}"/>
                <c:ext xmlns:c16="http://schemas.microsoft.com/office/drawing/2014/chart" uri="{C3380CC4-5D6E-409C-BE32-E72D297353CC}">
                  <c16:uniqueId val="{0000000A-C4DC-44B6-B5EF-A1FDDD51DB7A}"/>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Sheet1!$F$5:$J$5</c:f>
              <c:strCache>
                <c:ptCount val="5"/>
                <c:pt idx="0">
                  <c:v>Level 1</c:v>
                </c:pt>
                <c:pt idx="1">
                  <c:v>Level 2</c:v>
                </c:pt>
                <c:pt idx="2">
                  <c:v>Level 3</c:v>
                </c:pt>
                <c:pt idx="3">
                  <c:v>Level 4</c:v>
                </c:pt>
                <c:pt idx="4">
                  <c:v>Level 5</c:v>
                </c:pt>
              </c:strCache>
            </c:strRef>
          </c:cat>
          <c:val>
            <c:numRef>
              <c:f>Sheet1!$F$8:$J$8</c:f>
              <c:numCache>
                <c:formatCode>General</c:formatCode>
                <c:ptCount val="5"/>
                <c:pt idx="2">
                  <c:v>58</c:v>
                </c:pt>
                <c:pt idx="3">
                  <c:v>58</c:v>
                </c:pt>
                <c:pt idx="4">
                  <c:v>58</c:v>
                </c:pt>
              </c:numCache>
            </c:numRef>
          </c:val>
          <c:extLst>
            <c:ext xmlns:c16="http://schemas.microsoft.com/office/drawing/2014/chart" uri="{C3380CC4-5D6E-409C-BE32-E72D297353CC}">
              <c16:uniqueId val="{0000000B-C4DC-44B6-B5EF-A1FDDD51DB7A}"/>
            </c:ext>
          </c:extLst>
        </c:ser>
        <c:ser>
          <c:idx val="3"/>
          <c:order val="3"/>
          <c:spPr>
            <a:solidFill>
              <a:srgbClr val="C1C5C8">
                <a:alpha val="84706"/>
              </a:srgbClr>
            </a:solidFill>
            <a:ln w="9525" cap="flat" cmpd="sng" algn="ctr">
              <a:solidFill>
                <a:schemeClr val="lt1">
                  <a:alpha val="50000"/>
                </a:schemeClr>
              </a:solidFill>
              <a:round/>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C-C4DC-44B6-B5EF-A1FDDD51DB7A}"/>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Sheet1!$F$5:$J$5</c:f>
              <c:strCache>
                <c:ptCount val="5"/>
                <c:pt idx="0">
                  <c:v>Level 1</c:v>
                </c:pt>
                <c:pt idx="1">
                  <c:v>Level 2</c:v>
                </c:pt>
                <c:pt idx="2">
                  <c:v>Level 3</c:v>
                </c:pt>
                <c:pt idx="3">
                  <c:v>Level 4</c:v>
                </c:pt>
                <c:pt idx="4">
                  <c:v>Level 5</c:v>
                </c:pt>
              </c:strCache>
            </c:strRef>
          </c:cat>
          <c:val>
            <c:numRef>
              <c:f>Sheet1!$F$9:$J$9</c:f>
              <c:numCache>
                <c:formatCode>General</c:formatCode>
                <c:ptCount val="5"/>
                <c:pt idx="3">
                  <c:v>26</c:v>
                </c:pt>
                <c:pt idx="4">
                  <c:v>26</c:v>
                </c:pt>
              </c:numCache>
            </c:numRef>
          </c:val>
          <c:extLst>
            <c:ext xmlns:c16="http://schemas.microsoft.com/office/drawing/2014/chart" uri="{C3380CC4-5D6E-409C-BE32-E72D297353CC}">
              <c16:uniqueId val="{0000000D-C4DC-44B6-B5EF-A1FDDD51DB7A}"/>
            </c:ext>
          </c:extLst>
        </c:ser>
        <c:ser>
          <c:idx val="4"/>
          <c:order val="4"/>
          <c:spPr>
            <a:solidFill>
              <a:srgbClr val="CFD2D3">
                <a:alpha val="84706"/>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Sheet1!$F$5:$J$5</c:f>
              <c:strCache>
                <c:ptCount val="5"/>
                <c:pt idx="0">
                  <c:v>Level 1</c:v>
                </c:pt>
                <c:pt idx="1">
                  <c:v>Level 2</c:v>
                </c:pt>
                <c:pt idx="2">
                  <c:v>Level 3</c:v>
                </c:pt>
                <c:pt idx="3">
                  <c:v>Level 4</c:v>
                </c:pt>
                <c:pt idx="4">
                  <c:v>Level 5</c:v>
                </c:pt>
              </c:strCache>
            </c:strRef>
          </c:cat>
          <c:val>
            <c:numRef>
              <c:f>Sheet1!$F$10:$J$10</c:f>
              <c:numCache>
                <c:formatCode>General</c:formatCode>
                <c:ptCount val="5"/>
                <c:pt idx="4">
                  <c:v>15</c:v>
                </c:pt>
              </c:numCache>
            </c:numRef>
          </c:val>
          <c:extLst>
            <c:ext xmlns:c16="http://schemas.microsoft.com/office/drawing/2014/chart" uri="{C3380CC4-5D6E-409C-BE32-E72D297353CC}">
              <c16:uniqueId val="{0000000E-C4DC-44B6-B5EF-A1FDDD51DB7A}"/>
            </c:ext>
          </c:extLst>
        </c:ser>
        <c:dLbls>
          <c:dLblPos val="ctr"/>
          <c:showLegendKey val="0"/>
          <c:showVal val="1"/>
          <c:showCatName val="0"/>
          <c:showSerName val="0"/>
          <c:showPercent val="0"/>
          <c:showBubbleSize val="0"/>
        </c:dLbls>
        <c:gapWidth val="150"/>
        <c:overlap val="100"/>
        <c:axId val="356833871"/>
        <c:axId val="182558495"/>
      </c:barChart>
      <c:catAx>
        <c:axId val="356833871"/>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1" i="0" u="none" strike="noStrike" kern="1200" cap="all" baseline="0">
                <a:solidFill>
                  <a:schemeClr val="dk1">
                    <a:lumMod val="75000"/>
                    <a:lumOff val="25000"/>
                  </a:schemeClr>
                </a:solidFill>
                <a:latin typeface="+mn-lt"/>
                <a:ea typeface="+mn-ea"/>
                <a:cs typeface="+mn-cs"/>
              </a:defRPr>
            </a:pPr>
            <a:endParaRPr lang="en-US"/>
          </a:p>
        </c:txPr>
        <c:crossAx val="182558495"/>
        <c:crosses val="autoZero"/>
        <c:auto val="1"/>
        <c:lblAlgn val="ctr"/>
        <c:lblOffset val="100"/>
        <c:noMultiLvlLbl val="0"/>
      </c:catAx>
      <c:valAx>
        <c:axId val="182558495"/>
        <c:scaling>
          <c:orientation val="minMax"/>
        </c:scaling>
        <c:delete val="1"/>
        <c:axPos val="l"/>
        <c:numFmt formatCode="General" sourceLinked="1"/>
        <c:majorTickMark val="none"/>
        <c:minorTickMark val="none"/>
        <c:tickLblPos val="nextTo"/>
        <c:crossAx val="3568338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13.jpg"/><Relationship Id="rId1" Type="http://schemas.openxmlformats.org/officeDocument/2006/relationships/image" Target="../media/image68.jpeg"/><Relationship Id="rId4" Type="http://schemas.openxmlformats.org/officeDocument/2006/relationships/image" Target="../media/image7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13.jpg"/><Relationship Id="rId1" Type="http://schemas.openxmlformats.org/officeDocument/2006/relationships/image" Target="../media/image68.jpeg"/><Relationship Id="rId4" Type="http://schemas.openxmlformats.org/officeDocument/2006/relationships/image" Target="../media/image7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67C057-652D-48ED-BFBC-51D3E7B551BF}" type="doc">
      <dgm:prSet loTypeId="urn:microsoft.com/office/officeart/2008/layout/HexagonCluster" loCatId="picture" qsTypeId="urn:microsoft.com/office/officeart/2005/8/quickstyle/simple1" qsCatId="simple" csTypeId="urn:microsoft.com/office/officeart/2005/8/colors/accent1_2" csCatId="accent1" phldr="1"/>
      <dgm:spPr/>
      <dgm:t>
        <a:bodyPr/>
        <a:lstStyle/>
        <a:p>
          <a:endParaRPr lang="en-GB"/>
        </a:p>
      </dgm:t>
    </dgm:pt>
    <dgm:pt modelId="{B827542E-81F6-46F4-8ED1-C018D6075F3C}">
      <dgm:prSet phldrT="[Text]" custT="1"/>
      <dgm:spPr>
        <a:solidFill>
          <a:srgbClr val="00758D"/>
        </a:solidFill>
      </dgm:spPr>
      <dgm:t>
        <a:bodyPr tIns="0" bIns="0"/>
        <a:lstStyle/>
        <a:p>
          <a:r>
            <a:rPr lang="en-GB" sz="1800" dirty="0"/>
            <a:t>REGULATION</a:t>
          </a:r>
        </a:p>
        <a:p>
          <a:r>
            <a:rPr lang="en-GB" sz="1800" dirty="0"/>
            <a:t>&amp;</a:t>
          </a:r>
        </a:p>
        <a:p>
          <a:r>
            <a:rPr lang="en-GB" sz="1800" dirty="0"/>
            <a:t>COMPLAINCE</a:t>
          </a:r>
        </a:p>
      </dgm:t>
    </dgm:pt>
    <dgm:pt modelId="{CCDDDBCD-ADCE-49CD-A495-28DFBA10A6AF}" type="parTrans" cxnId="{453EF352-E052-49D8-95B5-ACDCE7176D62}">
      <dgm:prSet/>
      <dgm:spPr/>
      <dgm:t>
        <a:bodyPr/>
        <a:lstStyle/>
        <a:p>
          <a:endParaRPr lang="en-GB"/>
        </a:p>
      </dgm:t>
    </dgm:pt>
    <dgm:pt modelId="{21C58DAE-4ECB-4143-9B3C-23FBF53D3CD8}" type="sibTrans" cxnId="{453EF352-E052-49D8-95B5-ACDCE7176D62}">
      <dgm:prSet/>
      <dgm:spPr>
        <a:blipFill>
          <a:blip xmlns:r="http://schemas.openxmlformats.org/officeDocument/2006/relationships" r:embed="rId1" cstate="hqprint">
            <a:extLst>
              <a:ext uri="{28A0092B-C50C-407E-A947-70E740481C1C}">
                <a14:useLocalDpi xmlns:a14="http://schemas.microsoft.com/office/drawing/2010/main" val="0"/>
              </a:ext>
            </a:extLst>
          </a:blip>
          <a:srcRect/>
          <a:stretch>
            <a:fillRect l="-14000" r="-14000"/>
          </a:stretch>
        </a:blipFill>
      </dgm:spPr>
      <dgm:t>
        <a:bodyPr/>
        <a:lstStyle/>
        <a:p>
          <a:endParaRPr lang="en-GB"/>
        </a:p>
      </dgm:t>
    </dgm:pt>
    <dgm:pt modelId="{7CC1E3C5-6065-4F3C-B3C7-BEAB0D2B36AC}">
      <dgm:prSet phldrT="[Text]" custT="1"/>
      <dgm:spPr>
        <a:solidFill>
          <a:srgbClr val="00758D"/>
        </a:solidFill>
      </dgm:spPr>
      <dgm:t>
        <a:bodyPr tIns="0" bIns="0"/>
        <a:lstStyle/>
        <a:p>
          <a:r>
            <a:rPr lang="en-GB" sz="2400" b="1" dirty="0">
              <a:solidFill>
                <a:schemeClr val="bg1"/>
              </a:solidFill>
            </a:rPr>
            <a:t>CYBER</a:t>
          </a:r>
        </a:p>
        <a:p>
          <a:r>
            <a:rPr lang="en-GB" sz="2400" b="1" dirty="0">
              <a:solidFill>
                <a:schemeClr val="bg1"/>
              </a:solidFill>
            </a:rPr>
            <a:t>SECURITY</a:t>
          </a:r>
          <a:endParaRPr lang="en-GB" sz="2000" b="1" dirty="0">
            <a:solidFill>
              <a:schemeClr val="bg1"/>
            </a:solidFill>
          </a:endParaRPr>
        </a:p>
      </dgm:t>
    </dgm:pt>
    <dgm:pt modelId="{913C994C-6FDD-4BF8-B730-A4F6DC974D95}" type="parTrans" cxnId="{10009802-F0F7-47AD-9088-EDD3329E98B4}">
      <dgm:prSet/>
      <dgm:spPr/>
      <dgm:t>
        <a:bodyPr/>
        <a:lstStyle/>
        <a:p>
          <a:endParaRPr lang="en-GB"/>
        </a:p>
      </dgm:t>
    </dgm:pt>
    <dgm:pt modelId="{ECAD2E0A-011C-4CDD-A3A4-31C0423F7307}" type="sibTrans" cxnId="{10009802-F0F7-47AD-9088-EDD3329E98B4}">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dgm:spPr>
      <dgm:t>
        <a:bodyPr/>
        <a:lstStyle/>
        <a:p>
          <a:endParaRPr lang="en-GB"/>
        </a:p>
      </dgm:t>
    </dgm:pt>
    <dgm:pt modelId="{17C16BBD-DFDA-42DE-A007-F25078347877}">
      <dgm:prSet phldrT="[Text]" custT="1"/>
      <dgm:spPr>
        <a:solidFill>
          <a:srgbClr val="00758D"/>
        </a:solidFill>
      </dgm:spPr>
      <dgm:t>
        <a:bodyPr tIns="0" bIns="0"/>
        <a:lstStyle/>
        <a:p>
          <a:r>
            <a:rPr lang="en-GB" sz="1800" b="0" dirty="0"/>
            <a:t>DEFENCE INDUSTRY BASE</a:t>
          </a:r>
        </a:p>
      </dgm:t>
    </dgm:pt>
    <dgm:pt modelId="{398EDCB0-46BA-4C48-A123-353C8E89CB22}" type="parTrans" cxnId="{1C3C4DDB-12E1-4DAC-A3F7-AE1920D9DC9A}">
      <dgm:prSet/>
      <dgm:spPr/>
      <dgm:t>
        <a:bodyPr/>
        <a:lstStyle/>
        <a:p>
          <a:endParaRPr lang="en-GB"/>
        </a:p>
      </dgm:t>
    </dgm:pt>
    <dgm:pt modelId="{DFB4AD42-3BE7-4590-BB08-B8F39D6A76DE}" type="sibTrans" cxnId="{1C3C4DDB-12E1-4DAC-A3F7-AE1920D9DC9A}">
      <dgm:prSet/>
      <dgm:spPr>
        <a:blipFill>
          <a:blip xmlns:r="http://schemas.openxmlformats.org/officeDocument/2006/relationships" r:embed="rId3" cstate="hqprint">
            <a:extLst>
              <a:ext uri="{28A0092B-C50C-407E-A947-70E740481C1C}">
                <a14:useLocalDpi xmlns:a14="http://schemas.microsoft.com/office/drawing/2010/main" val="0"/>
              </a:ext>
            </a:extLst>
          </a:blip>
          <a:srcRect/>
          <a:stretch>
            <a:fillRect l="-14000" r="-14000"/>
          </a:stretch>
        </a:blipFill>
      </dgm:spPr>
      <dgm:t>
        <a:bodyPr/>
        <a:lstStyle/>
        <a:p>
          <a:endParaRPr lang="en-GB"/>
        </a:p>
      </dgm:t>
    </dgm:pt>
    <dgm:pt modelId="{634E398C-FEBE-4CB9-B672-6EAC3D9EA267}">
      <dgm:prSet phldrT="[Text]" custT="1"/>
      <dgm:spPr>
        <a:solidFill>
          <a:srgbClr val="00758D"/>
        </a:solidFill>
      </dgm:spPr>
      <dgm:t>
        <a:bodyPr tIns="0" bIns="0"/>
        <a:lstStyle/>
        <a:p>
          <a:r>
            <a:rPr lang="en-GB" sz="1800" dirty="0">
              <a:solidFill>
                <a:schemeClr val="bg1"/>
              </a:solidFill>
            </a:rPr>
            <a:t>NATIONAL</a:t>
          </a:r>
        </a:p>
        <a:p>
          <a:r>
            <a:rPr lang="en-GB" sz="1800" dirty="0">
              <a:solidFill>
                <a:schemeClr val="bg1"/>
              </a:solidFill>
            </a:rPr>
            <a:t>SECURITY</a:t>
          </a:r>
        </a:p>
      </dgm:t>
    </dgm:pt>
    <dgm:pt modelId="{0F19F51F-D0EA-4D7C-86E1-F789F55DF851}" type="parTrans" cxnId="{5DD38D58-9E13-4F32-859C-6A729FC7D991}">
      <dgm:prSet/>
      <dgm:spPr/>
      <dgm:t>
        <a:bodyPr/>
        <a:lstStyle/>
        <a:p>
          <a:endParaRPr lang="en-GB"/>
        </a:p>
      </dgm:t>
    </dgm:pt>
    <dgm:pt modelId="{2B931C2F-D9C4-40F3-A6B3-89DEB4C4BFA4}" type="sibTrans" cxnId="{5DD38D58-9E13-4F32-859C-6A729FC7D991}">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t="-8000" b="-8000"/>
          </a:stretch>
        </a:blipFill>
      </dgm:spPr>
      <dgm:t>
        <a:bodyPr/>
        <a:lstStyle/>
        <a:p>
          <a:endParaRPr lang="en-GB"/>
        </a:p>
      </dgm:t>
    </dgm:pt>
    <dgm:pt modelId="{F6AE63C5-F03D-4E91-AC70-655FC58A1C33}" type="pres">
      <dgm:prSet presAssocID="{E667C057-652D-48ED-BFBC-51D3E7B551BF}" presName="Name0" presStyleCnt="0">
        <dgm:presLayoutVars>
          <dgm:chMax val="21"/>
          <dgm:chPref val="21"/>
        </dgm:presLayoutVars>
      </dgm:prSet>
      <dgm:spPr/>
    </dgm:pt>
    <dgm:pt modelId="{5F8F01A9-4FB6-45D4-9318-DF900963AD66}" type="pres">
      <dgm:prSet presAssocID="{B827542E-81F6-46F4-8ED1-C018D6075F3C}" presName="text1" presStyleCnt="0"/>
      <dgm:spPr/>
    </dgm:pt>
    <dgm:pt modelId="{5676975C-D8E7-4BEA-9A0B-E664B1B2CB56}" type="pres">
      <dgm:prSet presAssocID="{B827542E-81F6-46F4-8ED1-C018D6075F3C}" presName="textRepeatNode" presStyleLbl="alignNode1" presStyleIdx="0" presStyleCnt="4" custScaleX="97039" custScaleY="97151" custLinFactNeighborX="6444" custLinFactNeighborY="-5004">
        <dgm:presLayoutVars>
          <dgm:chMax val="0"/>
          <dgm:chPref val="0"/>
          <dgm:bulletEnabled val="1"/>
        </dgm:presLayoutVars>
      </dgm:prSet>
      <dgm:spPr/>
    </dgm:pt>
    <dgm:pt modelId="{4F17EA76-907C-47EB-B5F5-B6C6C9768C16}" type="pres">
      <dgm:prSet presAssocID="{B827542E-81F6-46F4-8ED1-C018D6075F3C}" presName="textaccent1" presStyleCnt="0"/>
      <dgm:spPr/>
    </dgm:pt>
    <dgm:pt modelId="{413FEB0B-FE12-4702-BDA5-572496CC1AEC}" type="pres">
      <dgm:prSet presAssocID="{B827542E-81F6-46F4-8ED1-C018D6075F3C}" presName="accentRepeatNode" presStyleLbl="solidAlignAcc1" presStyleIdx="0" presStyleCnt="8" custLinFactNeighborX="43205" custLinFactNeighborY="-42945"/>
      <dgm:spPr>
        <a:noFill/>
        <a:ln>
          <a:noFill/>
        </a:ln>
      </dgm:spPr>
    </dgm:pt>
    <dgm:pt modelId="{7E726A9E-BC21-4AC1-8605-3D90820D6555}" type="pres">
      <dgm:prSet presAssocID="{21C58DAE-4ECB-4143-9B3C-23FBF53D3CD8}" presName="image1" presStyleCnt="0"/>
      <dgm:spPr/>
    </dgm:pt>
    <dgm:pt modelId="{7335C0ED-7916-4C40-A310-F287BF064180}" type="pres">
      <dgm:prSet presAssocID="{21C58DAE-4ECB-4143-9B3C-23FBF53D3CD8}" presName="imageRepeatNode" presStyleLbl="alignAcc1" presStyleIdx="0" presStyleCnt="4" custLinFactNeighborX="7876" custLinFactNeighborY="-1668"/>
      <dgm:spPr/>
    </dgm:pt>
    <dgm:pt modelId="{17D7D815-ACFA-4B6A-B95C-980DA6305957}" type="pres">
      <dgm:prSet presAssocID="{21C58DAE-4ECB-4143-9B3C-23FBF53D3CD8}" presName="imageaccent1" presStyleCnt="0"/>
      <dgm:spPr/>
    </dgm:pt>
    <dgm:pt modelId="{8B6F9929-B249-4FCE-890D-287B4B01AEEA}" type="pres">
      <dgm:prSet presAssocID="{21C58DAE-4ECB-4143-9B3C-23FBF53D3CD8}" presName="accentRepeatNode" presStyleLbl="solidAlignAcc1" presStyleIdx="1" presStyleCnt="8" custLinFactNeighborX="79605" custLinFactNeighborY="3026"/>
      <dgm:spPr>
        <a:noFill/>
        <a:ln>
          <a:noFill/>
        </a:ln>
      </dgm:spPr>
    </dgm:pt>
    <dgm:pt modelId="{BE9C0C36-6A58-42EC-ABCF-0BC4FB4C6E94}" type="pres">
      <dgm:prSet presAssocID="{7CC1E3C5-6065-4F3C-B3C7-BEAB0D2B36AC}" presName="text2" presStyleCnt="0"/>
      <dgm:spPr/>
    </dgm:pt>
    <dgm:pt modelId="{68B7E4A1-69FF-4E5F-9269-0AFBF8546813}" type="pres">
      <dgm:prSet presAssocID="{7CC1E3C5-6065-4F3C-B3C7-BEAB0D2B36AC}" presName="textRepeatNode" presStyleLbl="alignNode1" presStyleIdx="1" presStyleCnt="4" custScaleX="97039" custScaleY="97151" custLinFactNeighborX="2864" custLinFactNeighborY="-1668">
        <dgm:presLayoutVars>
          <dgm:chMax val="0"/>
          <dgm:chPref val="0"/>
          <dgm:bulletEnabled val="1"/>
        </dgm:presLayoutVars>
      </dgm:prSet>
      <dgm:spPr/>
    </dgm:pt>
    <dgm:pt modelId="{BF224684-F754-4318-A0CD-6AC1EB0BB1CB}" type="pres">
      <dgm:prSet presAssocID="{7CC1E3C5-6065-4F3C-B3C7-BEAB0D2B36AC}" presName="textaccent2" presStyleCnt="0"/>
      <dgm:spPr/>
    </dgm:pt>
    <dgm:pt modelId="{15137B69-1BA5-4B54-A3A6-09ECFB2A59F6}" type="pres">
      <dgm:prSet presAssocID="{7CC1E3C5-6065-4F3C-B3C7-BEAB0D2B36AC}" presName="accentRepeatNode" presStyleLbl="solidAlignAcc1" presStyleIdx="2" presStyleCnt="8" custLinFactNeighborX="24290" custLinFactNeighborY="-11057"/>
      <dgm:spPr>
        <a:noFill/>
        <a:ln>
          <a:noFill/>
        </a:ln>
      </dgm:spPr>
    </dgm:pt>
    <dgm:pt modelId="{499E5345-FF75-4A4C-8531-B1DE04E39CC3}" type="pres">
      <dgm:prSet presAssocID="{ECAD2E0A-011C-4CDD-A3A4-31C0423F7307}" presName="image2" presStyleCnt="0"/>
      <dgm:spPr/>
    </dgm:pt>
    <dgm:pt modelId="{C1C16205-8662-4CB7-9CB2-0465FB05ECE3}" type="pres">
      <dgm:prSet presAssocID="{ECAD2E0A-011C-4CDD-A3A4-31C0423F7307}" presName="imageRepeatNode" presStyleLbl="alignAcc1" presStyleIdx="1" presStyleCnt="4" custLinFactNeighborX="-716" custLinFactNeighborY="-4170"/>
      <dgm:spPr/>
    </dgm:pt>
    <dgm:pt modelId="{4A286B4B-81DA-466D-858C-AC57EC26BABD}" type="pres">
      <dgm:prSet presAssocID="{ECAD2E0A-011C-4CDD-A3A4-31C0423F7307}" presName="imageaccent2" presStyleCnt="0"/>
      <dgm:spPr/>
    </dgm:pt>
    <dgm:pt modelId="{8690B6AF-BE98-466A-9B19-724F1B2CD73B}" type="pres">
      <dgm:prSet presAssocID="{ECAD2E0A-011C-4CDD-A3A4-31C0423F7307}" presName="accentRepeatNode" presStyleLbl="solidAlignAcc1" presStyleIdx="3" presStyleCnt="8" custLinFactNeighborX="-23185" custLinFactNeighborY="-39689"/>
      <dgm:spPr>
        <a:noFill/>
        <a:ln>
          <a:noFill/>
        </a:ln>
      </dgm:spPr>
    </dgm:pt>
    <dgm:pt modelId="{575C2B0E-37E1-4C9E-8D62-A4B225847713}" type="pres">
      <dgm:prSet presAssocID="{17C16BBD-DFDA-42DE-A007-F25078347877}" presName="text3" presStyleCnt="0"/>
      <dgm:spPr/>
    </dgm:pt>
    <dgm:pt modelId="{CA701453-2F13-4B0B-868C-09EBF633C37C}" type="pres">
      <dgm:prSet presAssocID="{17C16BBD-DFDA-42DE-A007-F25078347877}" presName="textRepeatNode" presStyleLbl="alignNode1" presStyleIdx="2" presStyleCnt="4" custScaleX="97039" custScaleY="97151" custLinFactNeighborX="5728" custLinFactNeighborY="0">
        <dgm:presLayoutVars>
          <dgm:chMax val="0"/>
          <dgm:chPref val="0"/>
          <dgm:bulletEnabled val="1"/>
        </dgm:presLayoutVars>
      </dgm:prSet>
      <dgm:spPr/>
    </dgm:pt>
    <dgm:pt modelId="{B8EC59C1-20ED-4E44-A07D-4C44F3ADDADA}" type="pres">
      <dgm:prSet presAssocID="{17C16BBD-DFDA-42DE-A007-F25078347877}" presName="textaccent3" presStyleCnt="0"/>
      <dgm:spPr/>
    </dgm:pt>
    <dgm:pt modelId="{B6D2ED33-2F03-468C-8D99-C9E659C4F24C}" type="pres">
      <dgm:prSet presAssocID="{17C16BBD-DFDA-42DE-A007-F25078347877}" presName="accentRepeatNode" presStyleLbl="solidAlignAcc1" presStyleIdx="4" presStyleCnt="8" custLinFactNeighborX="55290" custLinFactNeighborY="-1320"/>
      <dgm:spPr>
        <a:noFill/>
        <a:ln>
          <a:noFill/>
        </a:ln>
      </dgm:spPr>
    </dgm:pt>
    <dgm:pt modelId="{D2150375-938D-41B9-98C8-5E43AFA6C40B}" type="pres">
      <dgm:prSet presAssocID="{DFB4AD42-3BE7-4590-BB08-B8F39D6A76DE}" presName="image3" presStyleCnt="0"/>
      <dgm:spPr/>
    </dgm:pt>
    <dgm:pt modelId="{F98E5166-9DA5-48C7-9A9B-3B081FC35F49}" type="pres">
      <dgm:prSet presAssocID="{DFB4AD42-3BE7-4590-BB08-B8F39D6A76DE}" presName="imageRepeatNode" presStyleLbl="alignAcc1" presStyleIdx="2" presStyleCnt="4" custLinFactNeighborX="2864" custLinFactNeighborY="834"/>
      <dgm:spPr/>
    </dgm:pt>
    <dgm:pt modelId="{1EC9CC30-810E-414A-976E-D82158209144}" type="pres">
      <dgm:prSet presAssocID="{DFB4AD42-3BE7-4590-BB08-B8F39D6A76DE}" presName="imageaccent3" presStyleCnt="0"/>
      <dgm:spPr/>
    </dgm:pt>
    <dgm:pt modelId="{AA2080D9-9074-452A-95D2-CC52024CB7E0}" type="pres">
      <dgm:prSet presAssocID="{DFB4AD42-3BE7-4590-BB08-B8F39D6A76DE}" presName="accentRepeatNode" presStyleLbl="solidAlignAcc1" presStyleIdx="5" presStyleCnt="8" custLinFactNeighborX="7750" custLinFactNeighborY="7116"/>
      <dgm:spPr>
        <a:noFill/>
        <a:ln>
          <a:noFill/>
        </a:ln>
      </dgm:spPr>
    </dgm:pt>
    <dgm:pt modelId="{6D19F672-16A6-4FF8-A968-FA97C4EEF446}" type="pres">
      <dgm:prSet presAssocID="{634E398C-FEBE-4CB9-B672-6EAC3D9EA267}" presName="text4" presStyleCnt="0"/>
      <dgm:spPr/>
    </dgm:pt>
    <dgm:pt modelId="{8E7C77D1-5191-4242-8B6E-C6B5DCA26B89}" type="pres">
      <dgm:prSet presAssocID="{634E398C-FEBE-4CB9-B672-6EAC3D9EA267}" presName="textRepeatNode" presStyleLbl="alignNode1" presStyleIdx="3" presStyleCnt="4" custScaleX="97039" custScaleY="97151" custLinFactNeighborX="-3">
        <dgm:presLayoutVars>
          <dgm:chMax val="0"/>
          <dgm:chPref val="0"/>
          <dgm:bulletEnabled val="1"/>
        </dgm:presLayoutVars>
      </dgm:prSet>
      <dgm:spPr/>
    </dgm:pt>
    <dgm:pt modelId="{427E7C39-AE66-42AB-B395-6F5B9913DDC5}" type="pres">
      <dgm:prSet presAssocID="{634E398C-FEBE-4CB9-B672-6EAC3D9EA267}" presName="textaccent4" presStyleCnt="0"/>
      <dgm:spPr/>
    </dgm:pt>
    <dgm:pt modelId="{739ECAFF-E7D6-4DD2-9F3E-7835FB93C7B9}" type="pres">
      <dgm:prSet presAssocID="{634E398C-FEBE-4CB9-B672-6EAC3D9EA267}" presName="accentRepeatNode" presStyleLbl="solidAlignAcc1" presStyleIdx="6" presStyleCnt="8"/>
      <dgm:spPr>
        <a:noFill/>
        <a:ln>
          <a:noFill/>
        </a:ln>
      </dgm:spPr>
    </dgm:pt>
    <dgm:pt modelId="{CD70A22E-1B28-454C-A603-7A02E4A7462E}" type="pres">
      <dgm:prSet presAssocID="{2B931C2F-D9C4-40F3-A6B3-89DEB4C4BFA4}" presName="image4" presStyleCnt="0"/>
      <dgm:spPr/>
    </dgm:pt>
    <dgm:pt modelId="{F4E0203C-C3D7-4D59-A003-23FC74AF2B60}" type="pres">
      <dgm:prSet presAssocID="{2B931C2F-D9C4-40F3-A6B3-89DEB4C4BFA4}" presName="imageRepeatNode" presStyleLbl="alignAcc1" presStyleIdx="3" presStyleCnt="4" custLinFactNeighborX="-2864" custLinFactNeighborY="-4170"/>
      <dgm:spPr/>
    </dgm:pt>
    <dgm:pt modelId="{91FC44ED-B847-4582-B3FA-2EEA5428C8B1}" type="pres">
      <dgm:prSet presAssocID="{2B931C2F-D9C4-40F3-A6B3-89DEB4C4BFA4}" presName="imageaccent4" presStyleCnt="0"/>
      <dgm:spPr/>
    </dgm:pt>
    <dgm:pt modelId="{85510BA7-ED40-4A7F-B34D-92D3E594A2FA}" type="pres">
      <dgm:prSet presAssocID="{2B931C2F-D9C4-40F3-A6B3-89DEB4C4BFA4}" presName="accentRepeatNode" presStyleLbl="solidAlignAcc1" presStyleIdx="7" presStyleCnt="8" custLinFactNeighborX="-34422" custLinFactNeighborY="-47718"/>
      <dgm:spPr>
        <a:noFill/>
        <a:ln>
          <a:noFill/>
        </a:ln>
      </dgm:spPr>
    </dgm:pt>
  </dgm:ptLst>
  <dgm:cxnLst>
    <dgm:cxn modelId="{10009802-F0F7-47AD-9088-EDD3329E98B4}" srcId="{E667C057-652D-48ED-BFBC-51D3E7B551BF}" destId="{7CC1E3C5-6065-4F3C-B3C7-BEAB0D2B36AC}" srcOrd="1" destOrd="0" parTransId="{913C994C-6FDD-4BF8-B730-A4F6DC974D95}" sibTransId="{ECAD2E0A-011C-4CDD-A3A4-31C0423F7307}"/>
    <dgm:cxn modelId="{E5EA3803-3426-434F-BB38-2406EE687D29}" type="presOf" srcId="{7CC1E3C5-6065-4F3C-B3C7-BEAB0D2B36AC}" destId="{68B7E4A1-69FF-4E5F-9269-0AFBF8546813}" srcOrd="0" destOrd="0" presId="urn:microsoft.com/office/officeart/2008/layout/HexagonCluster"/>
    <dgm:cxn modelId="{0C027D10-2E55-49CF-9CB6-5CD2AA23152B}" type="presOf" srcId="{DFB4AD42-3BE7-4590-BB08-B8F39D6A76DE}" destId="{F98E5166-9DA5-48C7-9A9B-3B081FC35F49}" srcOrd="0" destOrd="0" presId="urn:microsoft.com/office/officeart/2008/layout/HexagonCluster"/>
    <dgm:cxn modelId="{5DCDF737-9077-45E0-8211-96ED1892EA55}" type="presOf" srcId="{ECAD2E0A-011C-4CDD-A3A4-31C0423F7307}" destId="{C1C16205-8662-4CB7-9CB2-0465FB05ECE3}" srcOrd="0" destOrd="0" presId="urn:microsoft.com/office/officeart/2008/layout/HexagonCluster"/>
    <dgm:cxn modelId="{0FFB653B-439F-4717-986C-BB12D45EC013}" type="presOf" srcId="{17C16BBD-DFDA-42DE-A007-F25078347877}" destId="{CA701453-2F13-4B0B-868C-09EBF633C37C}" srcOrd="0" destOrd="0" presId="urn:microsoft.com/office/officeart/2008/layout/HexagonCluster"/>
    <dgm:cxn modelId="{453EF352-E052-49D8-95B5-ACDCE7176D62}" srcId="{E667C057-652D-48ED-BFBC-51D3E7B551BF}" destId="{B827542E-81F6-46F4-8ED1-C018D6075F3C}" srcOrd="0" destOrd="0" parTransId="{CCDDDBCD-ADCE-49CD-A495-28DFBA10A6AF}" sibTransId="{21C58DAE-4ECB-4143-9B3C-23FBF53D3CD8}"/>
    <dgm:cxn modelId="{5DD38D58-9E13-4F32-859C-6A729FC7D991}" srcId="{E667C057-652D-48ED-BFBC-51D3E7B551BF}" destId="{634E398C-FEBE-4CB9-B672-6EAC3D9EA267}" srcOrd="3" destOrd="0" parTransId="{0F19F51F-D0EA-4D7C-86E1-F789F55DF851}" sibTransId="{2B931C2F-D9C4-40F3-A6B3-89DEB4C4BFA4}"/>
    <dgm:cxn modelId="{07DFF09E-3ADF-4C82-BEC7-A55C093B892C}" type="presOf" srcId="{634E398C-FEBE-4CB9-B672-6EAC3D9EA267}" destId="{8E7C77D1-5191-4242-8B6E-C6B5DCA26B89}" srcOrd="0" destOrd="0" presId="urn:microsoft.com/office/officeart/2008/layout/HexagonCluster"/>
    <dgm:cxn modelId="{16F6ECCD-8833-43AB-9757-1DA551317DE0}" type="presOf" srcId="{21C58DAE-4ECB-4143-9B3C-23FBF53D3CD8}" destId="{7335C0ED-7916-4C40-A310-F287BF064180}" srcOrd="0" destOrd="0" presId="urn:microsoft.com/office/officeart/2008/layout/HexagonCluster"/>
    <dgm:cxn modelId="{53CD9ED0-7445-4CB4-B9D5-E1EEBB545902}" type="presOf" srcId="{2B931C2F-D9C4-40F3-A6B3-89DEB4C4BFA4}" destId="{F4E0203C-C3D7-4D59-A003-23FC74AF2B60}" srcOrd="0" destOrd="0" presId="urn:microsoft.com/office/officeart/2008/layout/HexagonCluster"/>
    <dgm:cxn modelId="{5CA21AD6-8941-45C6-B253-423A874DBFF3}" type="presOf" srcId="{E667C057-652D-48ED-BFBC-51D3E7B551BF}" destId="{F6AE63C5-F03D-4E91-AC70-655FC58A1C33}" srcOrd="0" destOrd="0" presId="urn:microsoft.com/office/officeart/2008/layout/HexagonCluster"/>
    <dgm:cxn modelId="{1C3C4DDB-12E1-4DAC-A3F7-AE1920D9DC9A}" srcId="{E667C057-652D-48ED-BFBC-51D3E7B551BF}" destId="{17C16BBD-DFDA-42DE-A007-F25078347877}" srcOrd="2" destOrd="0" parTransId="{398EDCB0-46BA-4C48-A123-353C8E89CB22}" sibTransId="{DFB4AD42-3BE7-4590-BB08-B8F39D6A76DE}"/>
    <dgm:cxn modelId="{431DA5E9-1575-44FE-9C25-B06610839538}" type="presOf" srcId="{B827542E-81F6-46F4-8ED1-C018D6075F3C}" destId="{5676975C-D8E7-4BEA-9A0B-E664B1B2CB56}" srcOrd="0" destOrd="0" presId="urn:microsoft.com/office/officeart/2008/layout/HexagonCluster"/>
    <dgm:cxn modelId="{872B4F66-4F2C-452C-A922-2D59A908A105}" type="presParOf" srcId="{F6AE63C5-F03D-4E91-AC70-655FC58A1C33}" destId="{5F8F01A9-4FB6-45D4-9318-DF900963AD66}" srcOrd="0" destOrd="0" presId="urn:microsoft.com/office/officeart/2008/layout/HexagonCluster"/>
    <dgm:cxn modelId="{67B367B2-6556-40CE-BDD2-CC6E9B37437B}" type="presParOf" srcId="{5F8F01A9-4FB6-45D4-9318-DF900963AD66}" destId="{5676975C-D8E7-4BEA-9A0B-E664B1B2CB56}" srcOrd="0" destOrd="0" presId="urn:microsoft.com/office/officeart/2008/layout/HexagonCluster"/>
    <dgm:cxn modelId="{D611FD2E-3D63-4B95-97A5-498FC1EA7D41}" type="presParOf" srcId="{F6AE63C5-F03D-4E91-AC70-655FC58A1C33}" destId="{4F17EA76-907C-47EB-B5F5-B6C6C9768C16}" srcOrd="1" destOrd="0" presId="urn:microsoft.com/office/officeart/2008/layout/HexagonCluster"/>
    <dgm:cxn modelId="{56B2FD5F-6616-43BD-B83A-52CA34383B6B}" type="presParOf" srcId="{4F17EA76-907C-47EB-B5F5-B6C6C9768C16}" destId="{413FEB0B-FE12-4702-BDA5-572496CC1AEC}" srcOrd="0" destOrd="0" presId="urn:microsoft.com/office/officeart/2008/layout/HexagonCluster"/>
    <dgm:cxn modelId="{723EAC14-EC7D-4C06-815C-660CB9BD9C07}" type="presParOf" srcId="{F6AE63C5-F03D-4E91-AC70-655FC58A1C33}" destId="{7E726A9E-BC21-4AC1-8605-3D90820D6555}" srcOrd="2" destOrd="0" presId="urn:microsoft.com/office/officeart/2008/layout/HexagonCluster"/>
    <dgm:cxn modelId="{CD15B3C3-DCA3-48BF-8243-6AD74EF21690}" type="presParOf" srcId="{7E726A9E-BC21-4AC1-8605-3D90820D6555}" destId="{7335C0ED-7916-4C40-A310-F287BF064180}" srcOrd="0" destOrd="0" presId="urn:microsoft.com/office/officeart/2008/layout/HexagonCluster"/>
    <dgm:cxn modelId="{0C2A2E98-B82E-4CFB-9CD7-5A9ABD116DBA}" type="presParOf" srcId="{F6AE63C5-F03D-4E91-AC70-655FC58A1C33}" destId="{17D7D815-ACFA-4B6A-B95C-980DA6305957}" srcOrd="3" destOrd="0" presId="urn:microsoft.com/office/officeart/2008/layout/HexagonCluster"/>
    <dgm:cxn modelId="{95763C49-D4DB-4D1C-B87D-26B0657F7F01}" type="presParOf" srcId="{17D7D815-ACFA-4B6A-B95C-980DA6305957}" destId="{8B6F9929-B249-4FCE-890D-287B4B01AEEA}" srcOrd="0" destOrd="0" presId="urn:microsoft.com/office/officeart/2008/layout/HexagonCluster"/>
    <dgm:cxn modelId="{B794838A-6333-4E9D-94CB-FAB4622C35E2}" type="presParOf" srcId="{F6AE63C5-F03D-4E91-AC70-655FC58A1C33}" destId="{BE9C0C36-6A58-42EC-ABCF-0BC4FB4C6E94}" srcOrd="4" destOrd="0" presId="urn:microsoft.com/office/officeart/2008/layout/HexagonCluster"/>
    <dgm:cxn modelId="{EAE36319-72D5-4874-B5F0-F09ED29A7943}" type="presParOf" srcId="{BE9C0C36-6A58-42EC-ABCF-0BC4FB4C6E94}" destId="{68B7E4A1-69FF-4E5F-9269-0AFBF8546813}" srcOrd="0" destOrd="0" presId="urn:microsoft.com/office/officeart/2008/layout/HexagonCluster"/>
    <dgm:cxn modelId="{75D8FF8D-965E-4651-B923-7EFC1377FC86}" type="presParOf" srcId="{F6AE63C5-F03D-4E91-AC70-655FC58A1C33}" destId="{BF224684-F754-4318-A0CD-6AC1EB0BB1CB}" srcOrd="5" destOrd="0" presId="urn:microsoft.com/office/officeart/2008/layout/HexagonCluster"/>
    <dgm:cxn modelId="{BEC17EEE-91C8-41F8-A55D-980AC3AC6521}" type="presParOf" srcId="{BF224684-F754-4318-A0CD-6AC1EB0BB1CB}" destId="{15137B69-1BA5-4B54-A3A6-09ECFB2A59F6}" srcOrd="0" destOrd="0" presId="urn:microsoft.com/office/officeart/2008/layout/HexagonCluster"/>
    <dgm:cxn modelId="{19608E19-A10E-4CB8-ACE0-7300F4A60C5E}" type="presParOf" srcId="{F6AE63C5-F03D-4E91-AC70-655FC58A1C33}" destId="{499E5345-FF75-4A4C-8531-B1DE04E39CC3}" srcOrd="6" destOrd="0" presId="urn:microsoft.com/office/officeart/2008/layout/HexagonCluster"/>
    <dgm:cxn modelId="{B84FE003-FEE2-48DF-BF17-8FBA74D58F06}" type="presParOf" srcId="{499E5345-FF75-4A4C-8531-B1DE04E39CC3}" destId="{C1C16205-8662-4CB7-9CB2-0465FB05ECE3}" srcOrd="0" destOrd="0" presId="urn:microsoft.com/office/officeart/2008/layout/HexagonCluster"/>
    <dgm:cxn modelId="{19218627-7DEA-4AB9-91C7-0CDEC02F671A}" type="presParOf" srcId="{F6AE63C5-F03D-4E91-AC70-655FC58A1C33}" destId="{4A286B4B-81DA-466D-858C-AC57EC26BABD}" srcOrd="7" destOrd="0" presId="urn:microsoft.com/office/officeart/2008/layout/HexagonCluster"/>
    <dgm:cxn modelId="{DAA48D3D-7B23-4647-9B2C-AD08A05BDD2B}" type="presParOf" srcId="{4A286B4B-81DA-466D-858C-AC57EC26BABD}" destId="{8690B6AF-BE98-466A-9B19-724F1B2CD73B}" srcOrd="0" destOrd="0" presId="urn:microsoft.com/office/officeart/2008/layout/HexagonCluster"/>
    <dgm:cxn modelId="{B7321DF3-D29F-4611-8453-199CE47A5303}" type="presParOf" srcId="{F6AE63C5-F03D-4E91-AC70-655FC58A1C33}" destId="{575C2B0E-37E1-4C9E-8D62-A4B225847713}" srcOrd="8" destOrd="0" presId="urn:microsoft.com/office/officeart/2008/layout/HexagonCluster"/>
    <dgm:cxn modelId="{093AA6F5-3D1F-40F2-8654-73FCE8B2032C}" type="presParOf" srcId="{575C2B0E-37E1-4C9E-8D62-A4B225847713}" destId="{CA701453-2F13-4B0B-868C-09EBF633C37C}" srcOrd="0" destOrd="0" presId="urn:microsoft.com/office/officeart/2008/layout/HexagonCluster"/>
    <dgm:cxn modelId="{CE713D0D-6D84-44C7-A16D-8B565FB3DE69}" type="presParOf" srcId="{F6AE63C5-F03D-4E91-AC70-655FC58A1C33}" destId="{B8EC59C1-20ED-4E44-A07D-4C44F3ADDADA}" srcOrd="9" destOrd="0" presId="urn:microsoft.com/office/officeart/2008/layout/HexagonCluster"/>
    <dgm:cxn modelId="{88656AB3-061E-4094-A0ED-DED3A86824B0}" type="presParOf" srcId="{B8EC59C1-20ED-4E44-A07D-4C44F3ADDADA}" destId="{B6D2ED33-2F03-468C-8D99-C9E659C4F24C}" srcOrd="0" destOrd="0" presId="urn:microsoft.com/office/officeart/2008/layout/HexagonCluster"/>
    <dgm:cxn modelId="{6FA6CBCF-1181-4085-AF94-1AE82EE89712}" type="presParOf" srcId="{F6AE63C5-F03D-4E91-AC70-655FC58A1C33}" destId="{D2150375-938D-41B9-98C8-5E43AFA6C40B}" srcOrd="10" destOrd="0" presId="urn:microsoft.com/office/officeart/2008/layout/HexagonCluster"/>
    <dgm:cxn modelId="{2C7F5A32-C4FE-4D3E-8A56-5DDD695A7282}" type="presParOf" srcId="{D2150375-938D-41B9-98C8-5E43AFA6C40B}" destId="{F98E5166-9DA5-48C7-9A9B-3B081FC35F49}" srcOrd="0" destOrd="0" presId="urn:microsoft.com/office/officeart/2008/layout/HexagonCluster"/>
    <dgm:cxn modelId="{297475DE-B67D-45FB-95A7-1B162C4777F4}" type="presParOf" srcId="{F6AE63C5-F03D-4E91-AC70-655FC58A1C33}" destId="{1EC9CC30-810E-414A-976E-D82158209144}" srcOrd="11" destOrd="0" presId="urn:microsoft.com/office/officeart/2008/layout/HexagonCluster"/>
    <dgm:cxn modelId="{5EAAED91-C5C2-4509-9C3C-03C409220C63}" type="presParOf" srcId="{1EC9CC30-810E-414A-976E-D82158209144}" destId="{AA2080D9-9074-452A-95D2-CC52024CB7E0}" srcOrd="0" destOrd="0" presId="urn:microsoft.com/office/officeart/2008/layout/HexagonCluster"/>
    <dgm:cxn modelId="{1F067810-CA75-44FA-BF84-C9A18CADEA34}" type="presParOf" srcId="{F6AE63C5-F03D-4E91-AC70-655FC58A1C33}" destId="{6D19F672-16A6-4FF8-A968-FA97C4EEF446}" srcOrd="12" destOrd="0" presId="urn:microsoft.com/office/officeart/2008/layout/HexagonCluster"/>
    <dgm:cxn modelId="{02E1528F-136E-4800-82D8-A2E4804B2BF6}" type="presParOf" srcId="{6D19F672-16A6-4FF8-A968-FA97C4EEF446}" destId="{8E7C77D1-5191-4242-8B6E-C6B5DCA26B89}" srcOrd="0" destOrd="0" presId="urn:microsoft.com/office/officeart/2008/layout/HexagonCluster"/>
    <dgm:cxn modelId="{B476C048-0AC8-4DDD-A10E-504B4D2E334C}" type="presParOf" srcId="{F6AE63C5-F03D-4E91-AC70-655FC58A1C33}" destId="{427E7C39-AE66-42AB-B395-6F5B9913DDC5}" srcOrd="13" destOrd="0" presId="urn:microsoft.com/office/officeart/2008/layout/HexagonCluster"/>
    <dgm:cxn modelId="{57CCE6A6-9658-4CC7-897F-F2A588D27332}" type="presParOf" srcId="{427E7C39-AE66-42AB-B395-6F5B9913DDC5}" destId="{739ECAFF-E7D6-4DD2-9F3E-7835FB93C7B9}" srcOrd="0" destOrd="0" presId="urn:microsoft.com/office/officeart/2008/layout/HexagonCluster"/>
    <dgm:cxn modelId="{4232FEE0-194F-41E3-BCDC-06CD020D9B72}" type="presParOf" srcId="{F6AE63C5-F03D-4E91-AC70-655FC58A1C33}" destId="{CD70A22E-1B28-454C-A603-7A02E4A7462E}" srcOrd="14" destOrd="0" presId="urn:microsoft.com/office/officeart/2008/layout/HexagonCluster"/>
    <dgm:cxn modelId="{3F81176C-38B1-41EE-A04B-1ECF262800C9}" type="presParOf" srcId="{CD70A22E-1B28-454C-A603-7A02E4A7462E}" destId="{F4E0203C-C3D7-4D59-A003-23FC74AF2B60}" srcOrd="0" destOrd="0" presId="urn:microsoft.com/office/officeart/2008/layout/HexagonCluster"/>
    <dgm:cxn modelId="{2C623ABE-CA9F-4B1F-9910-889E7F01AB9B}" type="presParOf" srcId="{F6AE63C5-F03D-4E91-AC70-655FC58A1C33}" destId="{91FC44ED-B847-4582-B3FA-2EEA5428C8B1}" srcOrd="15" destOrd="0" presId="urn:microsoft.com/office/officeart/2008/layout/HexagonCluster"/>
    <dgm:cxn modelId="{0E7C9F9E-2357-4A10-B29E-5DE8C9CDFFEB}" type="presParOf" srcId="{91FC44ED-B847-4582-B3FA-2EEA5428C8B1}" destId="{85510BA7-ED40-4A7F-B34D-92D3E594A2FA}"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76975C-D8E7-4BEA-9A0B-E664B1B2CB56}">
      <dsp:nvSpPr>
        <dsp:cNvPr id="0" name=""/>
        <dsp:cNvSpPr/>
      </dsp:nvSpPr>
      <dsp:spPr>
        <a:xfrm>
          <a:off x="1968479" y="2807484"/>
          <a:ext cx="1975846" cy="1697993"/>
        </a:xfrm>
        <a:prstGeom prst="hexagon">
          <a:avLst>
            <a:gd name="adj" fmla="val 25000"/>
            <a:gd name="vf" fmla="val 115470"/>
          </a:avLst>
        </a:prstGeom>
        <a:solidFill>
          <a:srgbClr val="00758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t>REGULATION</a:t>
          </a:r>
        </a:p>
        <a:p>
          <a:pPr marL="0" lvl="0" indent="0" algn="ctr" defTabSz="800100">
            <a:lnSpc>
              <a:spcPct val="90000"/>
            </a:lnSpc>
            <a:spcBef>
              <a:spcPct val="0"/>
            </a:spcBef>
            <a:spcAft>
              <a:spcPct val="35000"/>
            </a:spcAft>
            <a:buNone/>
          </a:pPr>
          <a:r>
            <a:rPr lang="en-GB" sz="1800" kern="1200" dirty="0"/>
            <a:t>&amp;</a:t>
          </a:r>
        </a:p>
        <a:p>
          <a:pPr marL="0" lvl="0" indent="0" algn="ctr" defTabSz="800100">
            <a:lnSpc>
              <a:spcPct val="90000"/>
            </a:lnSpc>
            <a:spcBef>
              <a:spcPct val="0"/>
            </a:spcBef>
            <a:spcAft>
              <a:spcPct val="35000"/>
            </a:spcAft>
            <a:buNone/>
          </a:pPr>
          <a:r>
            <a:rPr lang="en-GB" sz="1800" kern="1200" dirty="0"/>
            <a:t>COMPLAINCE</a:t>
          </a:r>
        </a:p>
      </dsp:txBody>
      <dsp:txXfrm>
        <a:off x="2274632" y="3070585"/>
        <a:ext cx="1363540" cy="1171791"/>
      </dsp:txXfrm>
    </dsp:sp>
    <dsp:sp modelId="{413FEB0B-FE12-4702-BDA5-572496CC1AEC}">
      <dsp:nvSpPr>
        <dsp:cNvPr id="0" name=""/>
        <dsp:cNvSpPr/>
      </dsp:nvSpPr>
      <dsp:spPr>
        <a:xfrm>
          <a:off x="1973508" y="3554354"/>
          <a:ext cx="237698" cy="204970"/>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335C0ED-7916-4C40-A310-F287BF064180}">
      <dsp:nvSpPr>
        <dsp:cNvPr id="0" name=""/>
        <dsp:cNvSpPr/>
      </dsp:nvSpPr>
      <dsp:spPr>
        <a:xfrm>
          <a:off x="239018" y="1890828"/>
          <a:ext cx="2036136" cy="1747787"/>
        </a:xfrm>
        <a:prstGeom prst="hexagon">
          <a:avLst>
            <a:gd name="adj" fmla="val 25000"/>
            <a:gd name="vf" fmla="val 115470"/>
          </a:avLst>
        </a:prstGeom>
        <a:blipFill>
          <a:blip xmlns:r="http://schemas.openxmlformats.org/officeDocument/2006/relationships" r:embed="rId1" cstate="hqprint">
            <a:extLst>
              <a:ext uri="{28A0092B-C50C-407E-A947-70E740481C1C}">
                <a14:useLocalDpi xmlns:a14="http://schemas.microsoft.com/office/drawing/2010/main" val="0"/>
              </a:ext>
            </a:extLst>
          </a:blip>
          <a:srcRect/>
          <a:stretch>
            <a:fillRect l="-14000" r="-14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6F9929-B249-4FCE-890D-287B4B01AEEA}">
      <dsp:nvSpPr>
        <dsp:cNvPr id="0" name=""/>
        <dsp:cNvSpPr/>
      </dsp:nvSpPr>
      <dsp:spPr>
        <a:xfrm>
          <a:off x="1646524" y="3431608"/>
          <a:ext cx="237698" cy="204970"/>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8B7E4A1-69FF-4E5F-9269-0AFBF8546813}">
      <dsp:nvSpPr>
        <dsp:cNvPr id="0" name=""/>
        <dsp:cNvSpPr/>
      </dsp:nvSpPr>
      <dsp:spPr>
        <a:xfrm>
          <a:off x="3622264" y="1902337"/>
          <a:ext cx="1975846" cy="1697993"/>
        </a:xfrm>
        <a:prstGeom prst="hexagon">
          <a:avLst>
            <a:gd name="adj" fmla="val 25000"/>
            <a:gd name="vf" fmla="val 115470"/>
          </a:avLst>
        </a:prstGeom>
        <a:solidFill>
          <a:srgbClr val="00758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bg1"/>
              </a:solidFill>
            </a:rPr>
            <a:t>CYBER</a:t>
          </a:r>
        </a:p>
        <a:p>
          <a:pPr marL="0" lvl="0" indent="0" algn="ctr" defTabSz="1066800">
            <a:lnSpc>
              <a:spcPct val="90000"/>
            </a:lnSpc>
            <a:spcBef>
              <a:spcPct val="0"/>
            </a:spcBef>
            <a:spcAft>
              <a:spcPct val="35000"/>
            </a:spcAft>
            <a:buNone/>
          </a:pPr>
          <a:r>
            <a:rPr lang="en-GB" sz="2400" b="1" kern="1200" dirty="0">
              <a:solidFill>
                <a:schemeClr val="bg1"/>
              </a:solidFill>
            </a:rPr>
            <a:t>SECURITY</a:t>
          </a:r>
          <a:endParaRPr lang="en-GB" sz="2000" b="1" kern="1200" dirty="0">
            <a:solidFill>
              <a:schemeClr val="bg1"/>
            </a:solidFill>
          </a:endParaRPr>
        </a:p>
      </dsp:txBody>
      <dsp:txXfrm>
        <a:off x="3928417" y="2165438"/>
        <a:ext cx="1363540" cy="1171791"/>
      </dsp:txXfrm>
    </dsp:sp>
    <dsp:sp modelId="{15137B69-1BA5-4B54-A3A6-09ECFB2A59F6}">
      <dsp:nvSpPr>
        <dsp:cNvPr id="0" name=""/>
        <dsp:cNvSpPr/>
      </dsp:nvSpPr>
      <dsp:spPr>
        <a:xfrm>
          <a:off x="4986339" y="3387508"/>
          <a:ext cx="237698" cy="204970"/>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1C16205-8662-4CB7-9CB2-0465FB05ECE3}">
      <dsp:nvSpPr>
        <dsp:cNvPr id="0" name=""/>
        <dsp:cNvSpPr/>
      </dsp:nvSpPr>
      <dsp:spPr>
        <a:xfrm>
          <a:off x="5254875" y="2794394"/>
          <a:ext cx="2036136" cy="1747787"/>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90B6AF-BE98-466A-9B19-724F1B2CD73B}">
      <dsp:nvSpPr>
        <dsp:cNvPr id="0" name=""/>
        <dsp:cNvSpPr/>
      </dsp:nvSpPr>
      <dsp:spPr>
        <a:xfrm>
          <a:off x="5260986" y="3568876"/>
          <a:ext cx="237698" cy="204970"/>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A701453-2F13-4B0B-868C-09EBF633C37C}">
      <dsp:nvSpPr>
        <dsp:cNvPr id="0" name=""/>
        <dsp:cNvSpPr/>
      </dsp:nvSpPr>
      <dsp:spPr>
        <a:xfrm>
          <a:off x="1953900" y="989735"/>
          <a:ext cx="1975846" cy="1697993"/>
        </a:xfrm>
        <a:prstGeom prst="hexagon">
          <a:avLst>
            <a:gd name="adj" fmla="val 25000"/>
            <a:gd name="vf" fmla="val 115470"/>
          </a:avLst>
        </a:prstGeom>
        <a:solidFill>
          <a:srgbClr val="00758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b="0" kern="1200" dirty="0"/>
            <a:t>DEFENCE INDUSTRY BASE</a:t>
          </a:r>
        </a:p>
      </dsp:txBody>
      <dsp:txXfrm>
        <a:off x="2260053" y="1252836"/>
        <a:ext cx="1363540" cy="1171791"/>
      </dsp:txXfrm>
    </dsp:sp>
    <dsp:sp modelId="{B6D2ED33-2F03-468C-8D99-C9E659C4F24C}">
      <dsp:nvSpPr>
        <dsp:cNvPr id="0" name=""/>
        <dsp:cNvSpPr/>
      </dsp:nvSpPr>
      <dsp:spPr>
        <a:xfrm>
          <a:off x="3324377" y="998140"/>
          <a:ext cx="237698" cy="204970"/>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98E5166-9DA5-48C7-9A9B-3B081FC35F49}">
      <dsp:nvSpPr>
        <dsp:cNvPr id="0" name=""/>
        <dsp:cNvSpPr/>
      </dsp:nvSpPr>
      <dsp:spPr>
        <a:xfrm>
          <a:off x="3592119" y="15961"/>
          <a:ext cx="2036136" cy="1747787"/>
        </a:xfrm>
        <a:prstGeom prst="hexagon">
          <a:avLst>
            <a:gd name="adj" fmla="val 25000"/>
            <a:gd name="vf" fmla="val 115470"/>
          </a:avLst>
        </a:prstGeom>
        <a:blipFill>
          <a:blip xmlns:r="http://schemas.openxmlformats.org/officeDocument/2006/relationships" r:embed="rId3" cstate="hqprint">
            <a:extLst>
              <a:ext uri="{28A0092B-C50C-407E-A947-70E740481C1C}">
                <a14:useLocalDpi xmlns:a14="http://schemas.microsoft.com/office/drawing/2010/main" val="0"/>
              </a:ext>
            </a:extLst>
          </a:blip>
          <a:srcRect/>
          <a:stretch>
            <a:fillRect l="-14000" r="-14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2080D9-9074-452A-95D2-CC52024CB7E0}">
      <dsp:nvSpPr>
        <dsp:cNvPr id="0" name=""/>
        <dsp:cNvSpPr/>
      </dsp:nvSpPr>
      <dsp:spPr>
        <a:xfrm>
          <a:off x="3598869" y="790610"/>
          <a:ext cx="237698" cy="204970"/>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E7C77D1-5191-4242-8B6E-C6B5DCA26B89}">
      <dsp:nvSpPr>
        <dsp:cNvPr id="0" name=""/>
        <dsp:cNvSpPr/>
      </dsp:nvSpPr>
      <dsp:spPr>
        <a:xfrm>
          <a:off x="5299537" y="986965"/>
          <a:ext cx="1975846" cy="1697993"/>
        </a:xfrm>
        <a:prstGeom prst="hexagon">
          <a:avLst>
            <a:gd name="adj" fmla="val 25000"/>
            <a:gd name="vf" fmla="val 115470"/>
          </a:avLst>
        </a:prstGeom>
        <a:solidFill>
          <a:srgbClr val="00758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rPr>
            <a:t>NATIONAL</a:t>
          </a:r>
        </a:p>
        <a:p>
          <a:pPr marL="0" lvl="0" indent="0" algn="ctr" defTabSz="800100">
            <a:lnSpc>
              <a:spcPct val="90000"/>
            </a:lnSpc>
            <a:spcBef>
              <a:spcPct val="0"/>
            </a:spcBef>
            <a:spcAft>
              <a:spcPct val="35000"/>
            </a:spcAft>
            <a:buNone/>
          </a:pPr>
          <a:r>
            <a:rPr lang="en-GB" sz="1800" kern="1200" dirty="0">
              <a:solidFill>
                <a:schemeClr val="bg1"/>
              </a:solidFill>
            </a:rPr>
            <a:t>SECURITY</a:t>
          </a:r>
        </a:p>
      </dsp:txBody>
      <dsp:txXfrm>
        <a:off x="5605690" y="1250066"/>
        <a:ext cx="1363540" cy="1171791"/>
      </dsp:txXfrm>
    </dsp:sp>
    <dsp:sp modelId="{739ECAFF-E7D6-4DD2-9F3E-7835FB93C7B9}">
      <dsp:nvSpPr>
        <dsp:cNvPr id="0" name=""/>
        <dsp:cNvSpPr/>
      </dsp:nvSpPr>
      <dsp:spPr>
        <a:xfrm>
          <a:off x="7020351" y="1733476"/>
          <a:ext cx="237698" cy="204970"/>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4E0203C-C3D7-4D59-A003-23FC74AF2B60}">
      <dsp:nvSpPr>
        <dsp:cNvPr id="0" name=""/>
        <dsp:cNvSpPr/>
      </dsp:nvSpPr>
      <dsp:spPr>
        <a:xfrm>
          <a:off x="6953963" y="1849868"/>
          <a:ext cx="2036136" cy="1747787"/>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8000" b="-8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510BA7-ED40-4A7F-B34D-92D3E594A2FA}">
      <dsp:nvSpPr>
        <dsp:cNvPr id="0" name=""/>
        <dsp:cNvSpPr/>
      </dsp:nvSpPr>
      <dsp:spPr>
        <a:xfrm>
          <a:off x="7341273" y="1855873"/>
          <a:ext cx="237698" cy="204970"/>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6AF080-09A2-47DE-82B2-224C38D4BBBB}" type="datetimeFigureOut">
              <a:rPr lang="en-GB" smtClean="0"/>
              <a:t>03/11/2020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F37965-2F43-4E0D-A33E-898B347BC161}" type="slidenum">
              <a:rPr lang="en-GB" smtClean="0"/>
              <a:t>‹#›</a:t>
            </a:fld>
            <a:endParaRPr lang="en-GB"/>
          </a:p>
        </p:txBody>
      </p:sp>
    </p:spTree>
    <p:extLst>
      <p:ext uri="{BB962C8B-B14F-4D97-AF65-F5344CB8AC3E}">
        <p14:creationId xmlns:p14="http://schemas.microsoft.com/office/powerpoint/2010/main" val="1903576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3F37965-2F43-4E0D-A33E-898B347BC161}" type="slidenum">
              <a:rPr lang="en-GB" smtClean="0"/>
              <a:t>1</a:t>
            </a:fld>
            <a:endParaRPr lang="en-GB"/>
          </a:p>
        </p:txBody>
      </p:sp>
    </p:spTree>
    <p:extLst>
      <p:ext uri="{BB962C8B-B14F-4D97-AF65-F5344CB8AC3E}">
        <p14:creationId xmlns:p14="http://schemas.microsoft.com/office/powerpoint/2010/main" val="202603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3F37965-2F43-4E0D-A33E-898B347BC161}" type="slidenum">
              <a:rPr lang="en-GB" smtClean="0"/>
              <a:t>10</a:t>
            </a:fld>
            <a:endParaRPr lang="en-GB"/>
          </a:p>
        </p:txBody>
      </p:sp>
    </p:spTree>
    <p:extLst>
      <p:ext uri="{BB962C8B-B14F-4D97-AF65-F5344CB8AC3E}">
        <p14:creationId xmlns:p14="http://schemas.microsoft.com/office/powerpoint/2010/main" val="1161063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3F37965-2F43-4E0D-A33E-898B347BC161}" type="slidenum">
              <a:rPr lang="en-GB" smtClean="0"/>
              <a:t>11</a:t>
            </a:fld>
            <a:endParaRPr lang="en-GB"/>
          </a:p>
        </p:txBody>
      </p:sp>
    </p:spTree>
    <p:extLst>
      <p:ext uri="{BB962C8B-B14F-4D97-AF65-F5344CB8AC3E}">
        <p14:creationId xmlns:p14="http://schemas.microsoft.com/office/powerpoint/2010/main" val="104230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3F37965-2F43-4E0D-A33E-898B347BC161}" type="slidenum">
              <a:rPr lang="en-GB" smtClean="0"/>
              <a:t>12</a:t>
            </a:fld>
            <a:endParaRPr lang="en-GB"/>
          </a:p>
        </p:txBody>
      </p:sp>
    </p:spTree>
    <p:extLst>
      <p:ext uri="{BB962C8B-B14F-4D97-AF65-F5344CB8AC3E}">
        <p14:creationId xmlns:p14="http://schemas.microsoft.com/office/powerpoint/2010/main" val="2959134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3F37965-2F43-4E0D-A33E-898B347BC161}" type="slidenum">
              <a:rPr lang="en-GB" smtClean="0"/>
              <a:t>13</a:t>
            </a:fld>
            <a:endParaRPr lang="en-GB"/>
          </a:p>
        </p:txBody>
      </p:sp>
    </p:spTree>
    <p:extLst>
      <p:ext uri="{BB962C8B-B14F-4D97-AF65-F5344CB8AC3E}">
        <p14:creationId xmlns:p14="http://schemas.microsoft.com/office/powerpoint/2010/main" val="1045636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3F37965-2F43-4E0D-A33E-898B347BC161}" type="slidenum">
              <a:rPr lang="en-GB" smtClean="0"/>
              <a:t>14</a:t>
            </a:fld>
            <a:endParaRPr lang="en-GB"/>
          </a:p>
        </p:txBody>
      </p:sp>
    </p:spTree>
    <p:extLst>
      <p:ext uri="{BB962C8B-B14F-4D97-AF65-F5344CB8AC3E}">
        <p14:creationId xmlns:p14="http://schemas.microsoft.com/office/powerpoint/2010/main" val="2590591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3F37965-2F43-4E0D-A33E-898B347BC161}" type="slidenum">
              <a:rPr lang="en-GB" smtClean="0"/>
              <a:t>15</a:t>
            </a:fld>
            <a:endParaRPr lang="en-GB"/>
          </a:p>
        </p:txBody>
      </p:sp>
    </p:spTree>
    <p:extLst>
      <p:ext uri="{BB962C8B-B14F-4D97-AF65-F5344CB8AC3E}">
        <p14:creationId xmlns:p14="http://schemas.microsoft.com/office/powerpoint/2010/main" val="92795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3F37965-2F43-4E0D-A33E-898B347BC161}" type="slidenum">
              <a:rPr lang="en-GB" smtClean="0"/>
              <a:t>16</a:t>
            </a:fld>
            <a:endParaRPr lang="en-GB"/>
          </a:p>
        </p:txBody>
      </p:sp>
    </p:spTree>
    <p:extLst>
      <p:ext uri="{BB962C8B-B14F-4D97-AF65-F5344CB8AC3E}">
        <p14:creationId xmlns:p14="http://schemas.microsoft.com/office/powerpoint/2010/main" val="1240184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3F37965-2F43-4E0D-A33E-898B347BC161}" type="slidenum">
              <a:rPr lang="en-GB" smtClean="0"/>
              <a:t>17</a:t>
            </a:fld>
            <a:endParaRPr lang="en-GB"/>
          </a:p>
        </p:txBody>
      </p:sp>
    </p:spTree>
    <p:extLst>
      <p:ext uri="{BB962C8B-B14F-4D97-AF65-F5344CB8AC3E}">
        <p14:creationId xmlns:p14="http://schemas.microsoft.com/office/powerpoint/2010/main" val="1603001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3F37965-2F43-4E0D-A33E-898B347BC161}" type="slidenum">
              <a:rPr lang="en-GB" smtClean="0"/>
              <a:t>18</a:t>
            </a:fld>
            <a:endParaRPr lang="en-GB"/>
          </a:p>
        </p:txBody>
      </p:sp>
    </p:spTree>
    <p:extLst>
      <p:ext uri="{BB962C8B-B14F-4D97-AF65-F5344CB8AC3E}">
        <p14:creationId xmlns:p14="http://schemas.microsoft.com/office/powerpoint/2010/main" val="2531698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3F37965-2F43-4E0D-A33E-898B347BC161}" type="slidenum">
              <a:rPr lang="en-GB" smtClean="0"/>
              <a:t>2</a:t>
            </a:fld>
            <a:endParaRPr lang="en-GB"/>
          </a:p>
        </p:txBody>
      </p:sp>
    </p:spTree>
    <p:extLst>
      <p:ext uri="{BB962C8B-B14F-4D97-AF65-F5344CB8AC3E}">
        <p14:creationId xmlns:p14="http://schemas.microsoft.com/office/powerpoint/2010/main" val="929242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3F37965-2F43-4E0D-A33E-898B347BC161}" type="slidenum">
              <a:rPr lang="en-GB" smtClean="0"/>
              <a:t>3</a:t>
            </a:fld>
            <a:endParaRPr lang="en-GB"/>
          </a:p>
        </p:txBody>
      </p:sp>
    </p:spTree>
    <p:extLst>
      <p:ext uri="{BB962C8B-B14F-4D97-AF65-F5344CB8AC3E}">
        <p14:creationId xmlns:p14="http://schemas.microsoft.com/office/powerpoint/2010/main" val="2507021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3F37965-2F43-4E0D-A33E-898B347BC161}" type="slidenum">
              <a:rPr lang="en-GB" smtClean="0"/>
              <a:t>4</a:t>
            </a:fld>
            <a:endParaRPr lang="en-GB"/>
          </a:p>
        </p:txBody>
      </p:sp>
    </p:spTree>
    <p:extLst>
      <p:ext uri="{BB962C8B-B14F-4D97-AF65-F5344CB8AC3E}">
        <p14:creationId xmlns:p14="http://schemas.microsoft.com/office/powerpoint/2010/main" val="4098647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3F37965-2F43-4E0D-A33E-898B347BC161}" type="slidenum">
              <a:rPr lang="en-GB" smtClean="0"/>
              <a:t>5</a:t>
            </a:fld>
            <a:endParaRPr lang="en-GB"/>
          </a:p>
        </p:txBody>
      </p:sp>
    </p:spTree>
    <p:extLst>
      <p:ext uri="{BB962C8B-B14F-4D97-AF65-F5344CB8AC3E}">
        <p14:creationId xmlns:p14="http://schemas.microsoft.com/office/powerpoint/2010/main" val="3895824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3F37965-2F43-4E0D-A33E-898B347BC161}" type="slidenum">
              <a:rPr lang="en-GB" smtClean="0"/>
              <a:t>6</a:t>
            </a:fld>
            <a:endParaRPr lang="en-GB"/>
          </a:p>
        </p:txBody>
      </p:sp>
      <p:sp>
        <p:nvSpPr>
          <p:cNvPr id="6" name="Notes Placeholder 5">
            <a:extLst>
              <a:ext uri="{FF2B5EF4-FFF2-40B4-BE49-F238E27FC236}">
                <a16:creationId xmlns:a16="http://schemas.microsoft.com/office/drawing/2014/main" id="{8610C07F-0682-4A0C-AA6D-696E1C6003CC}"/>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646592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3F37965-2F43-4E0D-A33E-898B347BC161}" type="slidenum">
              <a:rPr lang="en-GB" smtClean="0"/>
              <a:t>7</a:t>
            </a:fld>
            <a:endParaRPr lang="en-GB"/>
          </a:p>
        </p:txBody>
      </p:sp>
    </p:spTree>
    <p:extLst>
      <p:ext uri="{BB962C8B-B14F-4D97-AF65-F5344CB8AC3E}">
        <p14:creationId xmlns:p14="http://schemas.microsoft.com/office/powerpoint/2010/main" val="3646592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3F37965-2F43-4E0D-A33E-898B347BC161}" type="slidenum">
              <a:rPr lang="en-GB" smtClean="0"/>
              <a:t>8</a:t>
            </a:fld>
            <a:endParaRPr lang="en-GB" dirty="0"/>
          </a:p>
        </p:txBody>
      </p:sp>
    </p:spTree>
    <p:extLst>
      <p:ext uri="{BB962C8B-B14F-4D97-AF65-F5344CB8AC3E}">
        <p14:creationId xmlns:p14="http://schemas.microsoft.com/office/powerpoint/2010/main" val="3418477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3F37965-2F43-4E0D-A33E-898B347BC161}" type="slidenum">
              <a:rPr lang="en-GB" smtClean="0"/>
              <a:t>9</a:t>
            </a:fld>
            <a:endParaRPr lang="en-GB" dirty="0"/>
          </a:p>
        </p:txBody>
      </p:sp>
    </p:spTree>
    <p:extLst>
      <p:ext uri="{BB962C8B-B14F-4D97-AF65-F5344CB8AC3E}">
        <p14:creationId xmlns:p14="http://schemas.microsoft.com/office/powerpoint/2010/main" val="38070182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cmmc-coe.org/" TargetMode="External"/><Relationship Id="rId7"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hyperlink" Target="https://cmmc-coe.org/" TargetMode="External"/><Relationship Id="rId1" Type="http://schemas.openxmlformats.org/officeDocument/2006/relationships/slideMaster" Target="../slideMasters/slideMaster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 picture containing electronics, circuit&#10;&#10;Description automatically generated">
            <a:extLst>
              <a:ext uri="{FF2B5EF4-FFF2-40B4-BE49-F238E27FC236}">
                <a16:creationId xmlns:a16="http://schemas.microsoft.com/office/drawing/2014/main" id="{8AFF0A67-F546-4623-8AB7-CA245CD063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51906"/>
            <a:ext cx="12192000" cy="4906094"/>
          </a:xfrm>
          <a:prstGeom prst="rect">
            <a:avLst/>
          </a:prstGeom>
        </p:spPr>
      </p:pic>
      <p:pic>
        <p:nvPicPr>
          <p:cNvPr id="9" name="Picture 8" descr="CMMC COE">
            <a:hlinkClick r:id="rId3"/>
            <a:extLst>
              <a:ext uri="{FF2B5EF4-FFF2-40B4-BE49-F238E27FC236}">
                <a16:creationId xmlns:a16="http://schemas.microsoft.com/office/drawing/2014/main" id="{5504DFE4-EB58-4F28-8AEB-52DA6D525CF5}"/>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144445" y="64798"/>
            <a:ext cx="1903109" cy="1858532"/>
          </a:xfrm>
          <a:prstGeom prst="rect">
            <a:avLst/>
          </a:prstGeom>
          <a:noFill/>
        </p:spPr>
      </p:pic>
      <p:grpSp>
        <p:nvGrpSpPr>
          <p:cNvPr id="4" name="Group 3">
            <a:extLst>
              <a:ext uri="{FF2B5EF4-FFF2-40B4-BE49-F238E27FC236}">
                <a16:creationId xmlns:a16="http://schemas.microsoft.com/office/drawing/2014/main" id="{AA8D953A-81E3-47B3-B963-C389DB31795A}"/>
              </a:ext>
            </a:extLst>
          </p:cNvPr>
          <p:cNvGrpSpPr/>
          <p:nvPr userDrawn="1"/>
        </p:nvGrpSpPr>
        <p:grpSpPr>
          <a:xfrm>
            <a:off x="343689" y="378665"/>
            <a:ext cx="3530376" cy="1230799"/>
            <a:chOff x="343689" y="386612"/>
            <a:chExt cx="3530376" cy="1230799"/>
          </a:xfrm>
        </p:grpSpPr>
        <p:grpSp>
          <p:nvGrpSpPr>
            <p:cNvPr id="5" name="Group 4">
              <a:extLst>
                <a:ext uri="{FF2B5EF4-FFF2-40B4-BE49-F238E27FC236}">
                  <a16:creationId xmlns:a16="http://schemas.microsoft.com/office/drawing/2014/main" id="{CB415BAA-8639-45F6-985D-1E18C4A6CB51}"/>
                </a:ext>
              </a:extLst>
            </p:cNvPr>
            <p:cNvGrpSpPr>
              <a:grpSpLocks noChangeAspect="1"/>
            </p:cNvGrpSpPr>
            <p:nvPr userDrawn="1"/>
          </p:nvGrpSpPr>
          <p:grpSpPr>
            <a:xfrm>
              <a:off x="884877" y="386612"/>
              <a:ext cx="2448000" cy="612000"/>
              <a:chOff x="8924925" y="404295"/>
              <a:chExt cx="2587086" cy="651438"/>
            </a:xfrm>
          </p:grpSpPr>
          <p:pic>
            <p:nvPicPr>
              <p:cNvPr id="6" name="Picture 5">
                <a:extLst>
                  <a:ext uri="{FF2B5EF4-FFF2-40B4-BE49-F238E27FC236}">
                    <a16:creationId xmlns:a16="http://schemas.microsoft.com/office/drawing/2014/main" id="{AD33C993-8F8A-4F02-8651-90E2CDC3E87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9035768" y="404295"/>
                <a:ext cx="2341880" cy="651438"/>
              </a:xfrm>
              <a:prstGeom prst="rect">
                <a:avLst/>
              </a:prstGeom>
            </p:spPr>
          </p:pic>
          <p:sp>
            <p:nvSpPr>
              <p:cNvPr id="7" name="Rectangle 6">
                <a:extLst>
                  <a:ext uri="{FF2B5EF4-FFF2-40B4-BE49-F238E27FC236}">
                    <a16:creationId xmlns:a16="http://schemas.microsoft.com/office/drawing/2014/main" id="{C4AE157D-DCD7-41E5-8DEC-B0426F730A84}"/>
                  </a:ext>
                </a:extLst>
              </p:cNvPr>
              <p:cNvSpPr/>
              <p:nvPr userDrawn="1"/>
            </p:nvSpPr>
            <p:spPr>
              <a:xfrm>
                <a:off x="8924925" y="837796"/>
                <a:ext cx="2587086" cy="182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400" b="0" kern="0" spc="250" baseline="0" dirty="0">
                    <a:solidFill>
                      <a:srgbClr val="B2A170"/>
                    </a:solidFill>
                  </a:rPr>
                  <a:t>SECURITY SOLUTIONS</a:t>
                </a:r>
              </a:p>
            </p:txBody>
          </p:sp>
        </p:grpSp>
        <p:grpSp>
          <p:nvGrpSpPr>
            <p:cNvPr id="10" name="Group 9">
              <a:extLst>
                <a:ext uri="{FF2B5EF4-FFF2-40B4-BE49-F238E27FC236}">
                  <a16:creationId xmlns:a16="http://schemas.microsoft.com/office/drawing/2014/main" id="{D08D3156-733E-4699-A3A5-D6D3EE8E408A}"/>
                </a:ext>
              </a:extLst>
            </p:cNvPr>
            <p:cNvGrpSpPr/>
            <p:nvPr userDrawn="1"/>
          </p:nvGrpSpPr>
          <p:grpSpPr>
            <a:xfrm>
              <a:off x="343689" y="1128245"/>
              <a:ext cx="3530376" cy="489166"/>
              <a:chOff x="223476" y="6260811"/>
              <a:chExt cx="3905858" cy="489166"/>
            </a:xfrm>
          </p:grpSpPr>
          <p:pic>
            <p:nvPicPr>
              <p:cNvPr id="11" name="Picture 10" descr="A picture containing drawing&#10;&#10;Description automatically generated">
                <a:extLst>
                  <a:ext uri="{FF2B5EF4-FFF2-40B4-BE49-F238E27FC236}">
                    <a16:creationId xmlns:a16="http://schemas.microsoft.com/office/drawing/2014/main" id="{F745AA29-D0C2-4493-99A3-08CDA5C36FFA}"/>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852406" y="6260811"/>
                <a:ext cx="684000" cy="489166"/>
              </a:xfrm>
              <a:prstGeom prst="rect">
                <a:avLst/>
              </a:prstGeom>
            </p:spPr>
          </p:pic>
          <p:pic>
            <p:nvPicPr>
              <p:cNvPr id="12" name="Picture 11" descr="A picture containing food&#10;&#10;Description automatically generated">
                <a:extLst>
                  <a:ext uri="{FF2B5EF4-FFF2-40B4-BE49-F238E27FC236}">
                    <a16:creationId xmlns:a16="http://schemas.microsoft.com/office/drawing/2014/main" id="{EE497C71-4BCA-465A-918C-645A6F4317E9}"/>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223476" y="6260811"/>
                <a:ext cx="684000" cy="489166"/>
              </a:xfrm>
              <a:prstGeom prst="rect">
                <a:avLst/>
              </a:prstGeom>
            </p:spPr>
          </p:pic>
          <p:grpSp>
            <p:nvGrpSpPr>
              <p:cNvPr id="13" name="Group 12">
                <a:extLst>
                  <a:ext uri="{FF2B5EF4-FFF2-40B4-BE49-F238E27FC236}">
                    <a16:creationId xmlns:a16="http://schemas.microsoft.com/office/drawing/2014/main" id="{739D912A-A44B-4430-A7B3-E14E41EA5F94}"/>
                  </a:ext>
                </a:extLst>
              </p:cNvPr>
              <p:cNvGrpSpPr>
                <a:grpSpLocks noChangeAspect="1"/>
              </p:cNvGrpSpPr>
              <p:nvPr userDrawn="1"/>
            </p:nvGrpSpPr>
            <p:grpSpPr>
              <a:xfrm>
                <a:off x="1037941" y="6260811"/>
                <a:ext cx="684000" cy="489166"/>
                <a:chOff x="1431964" y="6017455"/>
                <a:chExt cx="1332000" cy="804674"/>
              </a:xfrm>
            </p:grpSpPr>
            <p:pic>
              <p:nvPicPr>
                <p:cNvPr id="16" name="Picture 15" descr="A picture containing clock, drawing&#10;&#10;Description automatically generated">
                  <a:extLst>
                    <a:ext uri="{FF2B5EF4-FFF2-40B4-BE49-F238E27FC236}">
                      <a16:creationId xmlns:a16="http://schemas.microsoft.com/office/drawing/2014/main" id="{B581D3AF-1A28-49DE-BC03-B062A5FE24EB}"/>
                    </a:ext>
                  </a:extLst>
                </p:cNvPr>
                <p:cNvPicPr>
                  <a:picLocks/>
                </p:cNvPicPr>
                <p:nvPr/>
              </p:nvPicPr>
              <p:blipFill>
                <a:blip r:embed="rId8" cstate="hqprint">
                  <a:extLst>
                    <a:ext uri="{28A0092B-C50C-407E-A947-70E740481C1C}">
                      <a14:useLocalDpi xmlns:a14="http://schemas.microsoft.com/office/drawing/2010/main" val="0"/>
                    </a:ext>
                  </a:extLst>
                </a:blip>
                <a:stretch>
                  <a:fillRect/>
                </a:stretch>
              </p:blipFill>
              <p:spPr>
                <a:xfrm>
                  <a:off x="1431964" y="6017455"/>
                  <a:ext cx="1332000" cy="804674"/>
                </a:xfrm>
                <a:prstGeom prst="rect">
                  <a:avLst/>
                </a:prstGeom>
              </p:spPr>
            </p:pic>
            <p:sp>
              <p:nvSpPr>
                <p:cNvPr id="17" name="Rectangle 16">
                  <a:extLst>
                    <a:ext uri="{FF2B5EF4-FFF2-40B4-BE49-F238E27FC236}">
                      <a16:creationId xmlns:a16="http://schemas.microsoft.com/office/drawing/2014/main" id="{B5317BC3-F09F-4934-8A72-7205C9390F2B}"/>
                    </a:ext>
                  </a:extLst>
                </p:cNvPr>
                <p:cNvSpPr/>
                <p:nvPr/>
              </p:nvSpPr>
              <p:spPr>
                <a:xfrm>
                  <a:off x="1697474" y="6608749"/>
                  <a:ext cx="829415" cy="171022"/>
                </a:xfrm>
                <a:prstGeom prst="rect">
                  <a:avLst/>
                </a:prstGeom>
                <a:solidFill>
                  <a:srgbClr val="0D3A5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600" dirty="0"/>
                    <a:t>M</a:t>
                  </a:r>
                  <a:r>
                    <a:rPr lang="en-GB" sz="200" dirty="0"/>
                    <a:t> </a:t>
                  </a:r>
                  <a:r>
                    <a:rPr lang="en-GB" sz="600" dirty="0"/>
                    <a:t>e</a:t>
                  </a:r>
                  <a:r>
                    <a:rPr lang="en-GB" sz="200" dirty="0"/>
                    <a:t> </a:t>
                  </a:r>
                  <a:r>
                    <a:rPr lang="en-GB" sz="600" dirty="0"/>
                    <a:t>m</a:t>
                  </a:r>
                  <a:r>
                    <a:rPr lang="en-GB" sz="200" dirty="0"/>
                    <a:t> </a:t>
                  </a:r>
                  <a:r>
                    <a:rPr lang="en-GB" sz="600" dirty="0"/>
                    <a:t>b</a:t>
                  </a:r>
                  <a:r>
                    <a:rPr lang="en-GB" sz="200" dirty="0"/>
                    <a:t> </a:t>
                  </a:r>
                  <a:r>
                    <a:rPr lang="en-GB" sz="600" dirty="0"/>
                    <a:t>e</a:t>
                  </a:r>
                  <a:r>
                    <a:rPr lang="en-GB" sz="200" dirty="0"/>
                    <a:t> </a:t>
                  </a:r>
                  <a:r>
                    <a:rPr lang="en-GB" sz="600" dirty="0"/>
                    <a:t>r</a:t>
                  </a:r>
                </a:p>
              </p:txBody>
            </p:sp>
          </p:grpSp>
          <p:pic>
            <p:nvPicPr>
              <p:cNvPr id="14" name="Picture 13" descr="A close up of a sign&#10;&#10;Description automatically generated">
                <a:extLst>
                  <a:ext uri="{FF2B5EF4-FFF2-40B4-BE49-F238E27FC236}">
                    <a16:creationId xmlns:a16="http://schemas.microsoft.com/office/drawing/2014/main" id="{DDD2D859-2582-495F-99F6-B72C2E19DA72}"/>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2666871" y="6273683"/>
                <a:ext cx="648000" cy="463422"/>
              </a:xfrm>
              <a:prstGeom prst="rect">
                <a:avLst/>
              </a:prstGeom>
            </p:spPr>
          </p:pic>
          <p:pic>
            <p:nvPicPr>
              <p:cNvPr id="15" name="Picture 14" descr="A close up of a sign&#10;&#10;Description automatically generated">
                <a:extLst>
                  <a:ext uri="{FF2B5EF4-FFF2-40B4-BE49-F238E27FC236}">
                    <a16:creationId xmlns:a16="http://schemas.microsoft.com/office/drawing/2014/main" id="{509956D6-2561-4069-A251-A27BCBC12698}"/>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3445334" y="6376444"/>
                <a:ext cx="684000" cy="257901"/>
              </a:xfrm>
              <a:prstGeom prst="rect">
                <a:avLst/>
              </a:prstGeom>
            </p:spPr>
          </p:pic>
        </p:grpSp>
      </p:grpSp>
      <p:pic>
        <p:nvPicPr>
          <p:cNvPr id="2" name="Picture 1">
            <a:extLst>
              <a:ext uri="{FF2B5EF4-FFF2-40B4-BE49-F238E27FC236}">
                <a16:creationId xmlns:a16="http://schemas.microsoft.com/office/drawing/2014/main" id="{F21470EF-DD8B-47CD-9621-6DE1771372C9}"/>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0247444" y="274064"/>
            <a:ext cx="1440000" cy="1440000"/>
          </a:xfrm>
          <a:prstGeom prst="rect">
            <a:avLst/>
          </a:prstGeom>
          <a:noFill/>
          <a:ln>
            <a:noFill/>
          </a:ln>
          <a:effectLst/>
        </p:spPr>
      </p:pic>
    </p:spTree>
    <p:extLst>
      <p:ext uri="{BB962C8B-B14F-4D97-AF65-F5344CB8AC3E}">
        <p14:creationId xmlns:p14="http://schemas.microsoft.com/office/powerpoint/2010/main" val="1345167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CMMC COE">
            <a:hlinkClick r:id="rId2"/>
            <a:extLst>
              <a:ext uri="{FF2B5EF4-FFF2-40B4-BE49-F238E27FC236}">
                <a16:creationId xmlns:a16="http://schemas.microsoft.com/office/drawing/2014/main" id="{F3D4C9EA-B48E-4EBE-834B-2B55FF3471DD}"/>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5307918" y="251684"/>
            <a:ext cx="1409909" cy="1376868"/>
          </a:xfrm>
          <a:prstGeom prst="rect">
            <a:avLst/>
          </a:prstGeom>
          <a:noFill/>
        </p:spPr>
      </p:pic>
      <p:sp>
        <p:nvSpPr>
          <p:cNvPr id="21" name="Title 1">
            <a:extLst>
              <a:ext uri="{FF2B5EF4-FFF2-40B4-BE49-F238E27FC236}">
                <a16:creationId xmlns:a16="http://schemas.microsoft.com/office/drawing/2014/main" id="{8440BDB1-C633-45E8-B413-0C6B3C6CF462}"/>
              </a:ext>
            </a:extLst>
          </p:cNvPr>
          <p:cNvSpPr>
            <a:spLocks noGrp="1"/>
          </p:cNvSpPr>
          <p:nvPr userDrawn="1">
            <p:ph type="title"/>
          </p:nvPr>
        </p:nvSpPr>
        <p:spPr>
          <a:xfrm>
            <a:off x="838200" y="1321200"/>
            <a:ext cx="10515600" cy="480131"/>
          </a:xfrm>
          <a:prstGeom prst="rect">
            <a:avLst/>
          </a:prstGeom>
        </p:spPr>
        <p:txBody>
          <a:bodyPr lIns="0" anchor="t">
            <a:noAutofit/>
          </a:bodyPr>
          <a:lstStyle>
            <a:lvl1pPr>
              <a:defRPr sz="2800">
                <a:solidFill>
                  <a:srgbClr val="5B6771"/>
                </a:solidFill>
              </a:defRPr>
            </a:lvl1pPr>
          </a:lstStyle>
          <a:p>
            <a:r>
              <a:rPr lang="en-GB" dirty="0"/>
              <a:t>Click to edit Master title style</a:t>
            </a:r>
          </a:p>
        </p:txBody>
      </p:sp>
      <p:sp>
        <p:nvSpPr>
          <p:cNvPr id="23" name="Slide Number Placeholder 5">
            <a:extLst>
              <a:ext uri="{FF2B5EF4-FFF2-40B4-BE49-F238E27FC236}">
                <a16:creationId xmlns:a16="http://schemas.microsoft.com/office/drawing/2014/main" id="{B516FB8E-D96C-43C7-AD37-078B28832FDD}"/>
              </a:ext>
            </a:extLst>
          </p:cNvPr>
          <p:cNvSpPr>
            <a:spLocks noGrp="1"/>
          </p:cNvSpPr>
          <p:nvPr userDrawn="1">
            <p:ph type="sldNum" sz="quarter" idx="4"/>
          </p:nvPr>
        </p:nvSpPr>
        <p:spPr>
          <a:xfrm>
            <a:off x="8610600" y="6356352"/>
            <a:ext cx="27432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60EAE7C9-98D7-422D-93C6-5DC8CE4F83BC}" type="slidenum">
              <a:rPr lang="en-GB" smtClean="0"/>
              <a:pPr/>
              <a:t>‹#›</a:t>
            </a:fld>
            <a:endParaRPr lang="en-GB" dirty="0"/>
          </a:p>
        </p:txBody>
      </p:sp>
      <p:grpSp>
        <p:nvGrpSpPr>
          <p:cNvPr id="3" name="Group 2">
            <a:extLst>
              <a:ext uri="{FF2B5EF4-FFF2-40B4-BE49-F238E27FC236}">
                <a16:creationId xmlns:a16="http://schemas.microsoft.com/office/drawing/2014/main" id="{7F63DF5B-008E-4705-950C-5D0D166AACEF}"/>
              </a:ext>
            </a:extLst>
          </p:cNvPr>
          <p:cNvGrpSpPr/>
          <p:nvPr userDrawn="1"/>
        </p:nvGrpSpPr>
        <p:grpSpPr>
          <a:xfrm>
            <a:off x="522343" y="472430"/>
            <a:ext cx="3144403" cy="935376"/>
            <a:chOff x="383803" y="252639"/>
            <a:chExt cx="3144403" cy="935376"/>
          </a:xfrm>
        </p:grpSpPr>
        <p:grpSp>
          <p:nvGrpSpPr>
            <p:cNvPr id="11" name="Group 10">
              <a:extLst>
                <a:ext uri="{FF2B5EF4-FFF2-40B4-BE49-F238E27FC236}">
                  <a16:creationId xmlns:a16="http://schemas.microsoft.com/office/drawing/2014/main" id="{2216DF33-E254-47C6-AAD5-BF8234BC34A0}"/>
                </a:ext>
              </a:extLst>
            </p:cNvPr>
            <p:cNvGrpSpPr>
              <a:grpSpLocks noChangeAspect="1"/>
            </p:cNvGrpSpPr>
            <p:nvPr userDrawn="1"/>
          </p:nvGrpSpPr>
          <p:grpSpPr>
            <a:xfrm>
              <a:off x="865823" y="252639"/>
              <a:ext cx="2180362" cy="483474"/>
              <a:chOff x="8924925" y="404295"/>
              <a:chExt cx="2587086" cy="651438"/>
            </a:xfrm>
          </p:grpSpPr>
          <p:pic>
            <p:nvPicPr>
              <p:cNvPr id="20" name="Picture 19">
                <a:extLst>
                  <a:ext uri="{FF2B5EF4-FFF2-40B4-BE49-F238E27FC236}">
                    <a16:creationId xmlns:a16="http://schemas.microsoft.com/office/drawing/2014/main" id="{1F04D114-9255-468D-9020-99DB6175A11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035768" y="404295"/>
                <a:ext cx="2341880" cy="651438"/>
              </a:xfrm>
              <a:prstGeom prst="rect">
                <a:avLst/>
              </a:prstGeom>
            </p:spPr>
          </p:pic>
          <p:sp>
            <p:nvSpPr>
              <p:cNvPr id="24" name="Rectangle 23">
                <a:extLst>
                  <a:ext uri="{FF2B5EF4-FFF2-40B4-BE49-F238E27FC236}">
                    <a16:creationId xmlns:a16="http://schemas.microsoft.com/office/drawing/2014/main" id="{9B1BA66B-3D8D-4B32-B409-DB78B2DE41C7}"/>
                  </a:ext>
                </a:extLst>
              </p:cNvPr>
              <p:cNvSpPr/>
              <p:nvPr userDrawn="1"/>
            </p:nvSpPr>
            <p:spPr>
              <a:xfrm>
                <a:off x="8924925" y="837796"/>
                <a:ext cx="2587086" cy="182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000" b="0" kern="0" spc="250" baseline="0" dirty="0">
                    <a:solidFill>
                      <a:srgbClr val="B2A170"/>
                    </a:solidFill>
                  </a:rPr>
                  <a:t>SECURITY SOLUTIONS</a:t>
                </a:r>
              </a:p>
            </p:txBody>
          </p:sp>
        </p:grpSp>
        <p:grpSp>
          <p:nvGrpSpPr>
            <p:cNvPr id="12" name="Group 11">
              <a:extLst>
                <a:ext uri="{FF2B5EF4-FFF2-40B4-BE49-F238E27FC236}">
                  <a16:creationId xmlns:a16="http://schemas.microsoft.com/office/drawing/2014/main" id="{1C7D1FDA-A4B3-4F09-A6D4-31E564E1834D}"/>
                </a:ext>
              </a:extLst>
            </p:cNvPr>
            <p:cNvGrpSpPr/>
            <p:nvPr userDrawn="1"/>
          </p:nvGrpSpPr>
          <p:grpSpPr>
            <a:xfrm>
              <a:off x="383803" y="801578"/>
              <a:ext cx="3144403" cy="386437"/>
              <a:chOff x="223476" y="6260811"/>
              <a:chExt cx="3905858" cy="489166"/>
            </a:xfrm>
          </p:grpSpPr>
          <p:pic>
            <p:nvPicPr>
              <p:cNvPr id="13" name="Picture 12" descr="A picture containing drawing&#10;&#10;Description automatically generated">
                <a:extLst>
                  <a:ext uri="{FF2B5EF4-FFF2-40B4-BE49-F238E27FC236}">
                    <a16:creationId xmlns:a16="http://schemas.microsoft.com/office/drawing/2014/main" id="{5334B938-E4AF-4255-BEB7-B122CA9D14A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852406" y="6260811"/>
                <a:ext cx="684000" cy="489166"/>
              </a:xfrm>
              <a:prstGeom prst="rect">
                <a:avLst/>
              </a:prstGeom>
            </p:spPr>
          </p:pic>
          <p:pic>
            <p:nvPicPr>
              <p:cNvPr id="14" name="Picture 13" descr="A picture containing food&#10;&#10;Description automatically generated">
                <a:extLst>
                  <a:ext uri="{FF2B5EF4-FFF2-40B4-BE49-F238E27FC236}">
                    <a16:creationId xmlns:a16="http://schemas.microsoft.com/office/drawing/2014/main" id="{BA2F7857-3607-42DF-823E-FF242CBA7B54}"/>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223476" y="6260811"/>
                <a:ext cx="684000" cy="489166"/>
              </a:xfrm>
              <a:prstGeom prst="rect">
                <a:avLst/>
              </a:prstGeom>
            </p:spPr>
          </p:pic>
          <p:grpSp>
            <p:nvGrpSpPr>
              <p:cNvPr id="15" name="Group 14">
                <a:extLst>
                  <a:ext uri="{FF2B5EF4-FFF2-40B4-BE49-F238E27FC236}">
                    <a16:creationId xmlns:a16="http://schemas.microsoft.com/office/drawing/2014/main" id="{3E12F2DB-AE56-4820-AFB2-AB21910BE5AA}"/>
                  </a:ext>
                </a:extLst>
              </p:cNvPr>
              <p:cNvGrpSpPr>
                <a:grpSpLocks noChangeAspect="1"/>
              </p:cNvGrpSpPr>
              <p:nvPr userDrawn="1"/>
            </p:nvGrpSpPr>
            <p:grpSpPr>
              <a:xfrm>
                <a:off x="1037941" y="6260811"/>
                <a:ext cx="684000" cy="489166"/>
                <a:chOff x="1431964" y="6017455"/>
                <a:chExt cx="1332000" cy="804674"/>
              </a:xfrm>
            </p:grpSpPr>
            <p:pic>
              <p:nvPicPr>
                <p:cNvPr id="18" name="Picture 17" descr="A picture containing clock, drawing&#10;&#10;Description automatically generated">
                  <a:extLst>
                    <a:ext uri="{FF2B5EF4-FFF2-40B4-BE49-F238E27FC236}">
                      <a16:creationId xmlns:a16="http://schemas.microsoft.com/office/drawing/2014/main" id="{FA993678-C55E-4186-AD82-D368616CEC67}"/>
                    </a:ext>
                  </a:extLst>
                </p:cNvPr>
                <p:cNvPicPr>
                  <a:picLocks/>
                </p:cNvPicPr>
                <p:nvPr/>
              </p:nvPicPr>
              <p:blipFill>
                <a:blip r:embed="rId7" cstate="hqprint">
                  <a:extLst>
                    <a:ext uri="{28A0092B-C50C-407E-A947-70E740481C1C}">
                      <a14:useLocalDpi xmlns:a14="http://schemas.microsoft.com/office/drawing/2010/main" val="0"/>
                    </a:ext>
                  </a:extLst>
                </a:blip>
                <a:stretch>
                  <a:fillRect/>
                </a:stretch>
              </p:blipFill>
              <p:spPr>
                <a:xfrm>
                  <a:off x="1431964" y="6017455"/>
                  <a:ext cx="1332000" cy="804674"/>
                </a:xfrm>
                <a:prstGeom prst="rect">
                  <a:avLst/>
                </a:prstGeom>
              </p:spPr>
            </p:pic>
            <p:sp>
              <p:nvSpPr>
                <p:cNvPr id="19" name="Rectangle 18">
                  <a:extLst>
                    <a:ext uri="{FF2B5EF4-FFF2-40B4-BE49-F238E27FC236}">
                      <a16:creationId xmlns:a16="http://schemas.microsoft.com/office/drawing/2014/main" id="{7DC160C8-4E81-4378-A912-F743547D8239}"/>
                    </a:ext>
                  </a:extLst>
                </p:cNvPr>
                <p:cNvSpPr/>
                <p:nvPr/>
              </p:nvSpPr>
              <p:spPr>
                <a:xfrm>
                  <a:off x="1697474" y="6608749"/>
                  <a:ext cx="829415" cy="171022"/>
                </a:xfrm>
                <a:prstGeom prst="rect">
                  <a:avLst/>
                </a:prstGeom>
                <a:solidFill>
                  <a:srgbClr val="0D3A5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00" dirty="0"/>
                    <a:t>M e m b e r</a:t>
                  </a:r>
                </a:p>
              </p:txBody>
            </p:sp>
          </p:grpSp>
          <p:pic>
            <p:nvPicPr>
              <p:cNvPr id="16" name="Picture 15" descr="A close up of a sign&#10;&#10;Description automatically generated">
                <a:extLst>
                  <a:ext uri="{FF2B5EF4-FFF2-40B4-BE49-F238E27FC236}">
                    <a16:creationId xmlns:a16="http://schemas.microsoft.com/office/drawing/2014/main" id="{70C7E181-A8E9-429D-85FB-E85ABF7701A3}"/>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2666871" y="6273683"/>
                <a:ext cx="648000" cy="463422"/>
              </a:xfrm>
              <a:prstGeom prst="rect">
                <a:avLst/>
              </a:prstGeom>
            </p:spPr>
          </p:pic>
          <p:pic>
            <p:nvPicPr>
              <p:cNvPr id="17" name="Picture 16" descr="A close up of a sign&#10;&#10;Description automatically generated">
                <a:extLst>
                  <a:ext uri="{FF2B5EF4-FFF2-40B4-BE49-F238E27FC236}">
                    <a16:creationId xmlns:a16="http://schemas.microsoft.com/office/drawing/2014/main" id="{0C528529-F9E6-4CC1-873D-964AE9DEDCFC}"/>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3445334" y="6376444"/>
                <a:ext cx="684000" cy="257901"/>
              </a:xfrm>
              <a:prstGeom prst="rect">
                <a:avLst/>
              </a:prstGeom>
            </p:spPr>
          </p:pic>
        </p:grpSp>
      </p:grpSp>
      <p:pic>
        <p:nvPicPr>
          <p:cNvPr id="2" name="Picture 1">
            <a:extLst>
              <a:ext uri="{FF2B5EF4-FFF2-40B4-BE49-F238E27FC236}">
                <a16:creationId xmlns:a16="http://schemas.microsoft.com/office/drawing/2014/main" id="{51C268A2-2FFE-4361-9B4A-A72F6DC12EE1}"/>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635370" y="328118"/>
            <a:ext cx="1224000" cy="1224000"/>
          </a:xfrm>
          <a:prstGeom prst="rect">
            <a:avLst/>
          </a:prstGeom>
          <a:noFill/>
          <a:ln>
            <a:noFill/>
          </a:ln>
          <a:effectLst/>
        </p:spPr>
      </p:pic>
      <p:sp>
        <p:nvSpPr>
          <p:cNvPr id="25" name="Content Placeholder 2">
            <a:extLst>
              <a:ext uri="{FF2B5EF4-FFF2-40B4-BE49-F238E27FC236}">
                <a16:creationId xmlns:a16="http://schemas.microsoft.com/office/drawing/2014/main" id="{6D757D8A-B17A-4A87-A4A2-400DEDFCCA26}"/>
              </a:ext>
            </a:extLst>
          </p:cNvPr>
          <p:cNvSpPr>
            <a:spLocks noGrp="1"/>
          </p:cNvSpPr>
          <p:nvPr>
            <p:ph idx="1"/>
          </p:nvPr>
        </p:nvSpPr>
        <p:spPr>
          <a:xfrm>
            <a:off x="838200" y="2103120"/>
            <a:ext cx="10515600" cy="2614177"/>
          </a:xfrm>
          <a:prstGeom prst="rect">
            <a:avLst/>
          </a:prstGeom>
        </p:spPr>
        <p:txBody>
          <a:bodyPr lIns="0">
            <a:noAutofit/>
          </a:bodyPr>
          <a:lstStyle>
            <a:lvl1pPr>
              <a:defRPr sz="2400">
                <a:solidFill>
                  <a:srgbClr val="000000"/>
                </a:solidFill>
              </a:defRPr>
            </a:lvl1pPr>
            <a:lvl2pPr>
              <a:defRPr sz="2000">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4" name="Picture 3">
            <a:extLst>
              <a:ext uri="{FF2B5EF4-FFF2-40B4-BE49-F238E27FC236}">
                <a16:creationId xmlns:a16="http://schemas.microsoft.com/office/drawing/2014/main" id="{2FB1AE21-E43A-4811-AD78-A7D65F9E30F1}"/>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7924801" y="248692"/>
            <a:ext cx="1542783" cy="1542783"/>
          </a:xfrm>
          <a:prstGeom prst="rect">
            <a:avLst/>
          </a:prstGeom>
        </p:spPr>
      </p:pic>
    </p:spTree>
    <p:extLst>
      <p:ext uri="{BB962C8B-B14F-4D97-AF65-F5344CB8AC3E}">
        <p14:creationId xmlns:p14="http://schemas.microsoft.com/office/powerpoint/2010/main" val="911463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10" name="Straight Connector 9"/>
          <p:cNvCxnSpPr/>
          <p:nvPr userDrawn="1"/>
        </p:nvCxnSpPr>
        <p:spPr>
          <a:xfrm>
            <a:off x="304801" y="796585"/>
            <a:ext cx="11684001" cy="0"/>
          </a:xfrm>
          <a:prstGeom prst="line">
            <a:avLst/>
          </a:prstGeom>
          <a:ln w="50800">
            <a:gradFill flip="none" rotWithShape="1">
              <a:gsLst>
                <a:gs pos="11000">
                  <a:schemeClr val="bg1"/>
                </a:gs>
                <a:gs pos="54000">
                  <a:schemeClr val="accent1">
                    <a:lumMod val="45000"/>
                    <a:lumOff val="55000"/>
                  </a:schemeClr>
                </a:gs>
                <a:gs pos="9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304801" y="6324600"/>
            <a:ext cx="11684001" cy="0"/>
          </a:xfrm>
          <a:prstGeom prst="line">
            <a:avLst/>
          </a:prstGeom>
          <a:ln w="295275">
            <a:gradFill flip="none" rotWithShape="1">
              <a:gsLst>
                <a:gs pos="11000">
                  <a:schemeClr val="bg1"/>
                </a:gs>
                <a:gs pos="54000">
                  <a:schemeClr val="accent1">
                    <a:lumMod val="45000"/>
                    <a:lumOff val="55000"/>
                  </a:schemeClr>
                </a:gs>
                <a:gs pos="9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7" name="Date Placeholder 3"/>
          <p:cNvSpPr>
            <a:spLocks noGrp="1"/>
          </p:cNvSpPr>
          <p:nvPr>
            <p:ph type="dt" sz="half" idx="10"/>
          </p:nvPr>
        </p:nvSpPr>
        <p:spPr>
          <a:xfrm>
            <a:off x="0" y="6400801"/>
            <a:ext cx="2844800" cy="365125"/>
          </a:xfrm>
        </p:spPr>
        <p:txBody>
          <a:bodyPr/>
          <a:lstStyle>
            <a:lvl1pPr>
              <a:defRPr>
                <a:latin typeface=" Arial"/>
              </a:defRPr>
            </a:lvl1pPr>
          </a:lstStyle>
          <a:p>
            <a:fld id="{8668B49A-A63D-4392-AB1F-C2F598A2098A}" type="datetime1">
              <a:rPr lang="en-US" smtClean="0"/>
              <a:pPr/>
              <a:t>11/3/2020</a:t>
            </a:fld>
            <a:endParaRPr lang="en-US"/>
          </a:p>
        </p:txBody>
      </p:sp>
      <p:sp>
        <p:nvSpPr>
          <p:cNvPr id="18" name="Slide Number Placeholder 5"/>
          <p:cNvSpPr>
            <a:spLocks noGrp="1"/>
          </p:cNvSpPr>
          <p:nvPr>
            <p:ph type="sldNum" sz="quarter" idx="12"/>
          </p:nvPr>
        </p:nvSpPr>
        <p:spPr>
          <a:xfrm>
            <a:off x="9347200" y="6400801"/>
            <a:ext cx="2844800" cy="365125"/>
          </a:xfrm>
        </p:spPr>
        <p:txBody>
          <a:bodyPr/>
          <a:lstStyle>
            <a:lvl1pPr>
              <a:defRPr>
                <a:latin typeface=" Arial"/>
              </a:defRPr>
            </a:lvl1pPr>
          </a:lstStyle>
          <a:p>
            <a:fld id="{BA108D0C-4515-4B32-BA27-F947EB3965BE}" type="slidenum">
              <a:rPr lang="en-US" smtClean="0"/>
              <a:pPr/>
              <a:t>‹#›</a:t>
            </a:fld>
            <a:endParaRPr lang="en-US" dirty="0"/>
          </a:p>
        </p:txBody>
      </p:sp>
      <p:sp>
        <p:nvSpPr>
          <p:cNvPr id="2" name="Title 1"/>
          <p:cNvSpPr>
            <a:spLocks noGrp="1"/>
          </p:cNvSpPr>
          <p:nvPr>
            <p:ph type="title"/>
          </p:nvPr>
        </p:nvSpPr>
        <p:spPr>
          <a:xfrm>
            <a:off x="609600" y="164638"/>
            <a:ext cx="10972800" cy="795057"/>
          </a:xfrm>
        </p:spPr>
        <p:txBody>
          <a:bodyPr>
            <a:normAutofit/>
          </a:bodyPr>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09600" y="1447801"/>
            <a:ext cx="109728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7" name="Picture 22" descr="DODc.wmf"/>
          <p:cNvPicPr preferRelativeResize="0">
            <a:picLocks/>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1920" y="90986"/>
            <a:ext cx="109728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72800" y="90989"/>
            <a:ext cx="1097280" cy="1097280"/>
          </a:xfrm>
          <a:prstGeom prst="rect">
            <a:avLst/>
          </a:prstGeom>
        </p:spPr>
      </p:pic>
    </p:spTree>
    <p:extLst>
      <p:ext uri="{BB962C8B-B14F-4D97-AF65-F5344CB8AC3E}">
        <p14:creationId xmlns:p14="http://schemas.microsoft.com/office/powerpoint/2010/main" val="7354887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B4225E1-595B-4C69-910A-097F28B817C6}"/>
              </a:ext>
            </a:extLst>
          </p:cNvPr>
          <p:cNvSpPr>
            <a:spLocks noGrp="1"/>
          </p:cNvSpPr>
          <p:nvPr>
            <p:ph type="dt" sz="half" idx="2"/>
          </p:nvPr>
        </p:nvSpPr>
        <p:spPr>
          <a:xfrm>
            <a:off x="838200" y="6356352"/>
            <a:ext cx="2743200" cy="365125"/>
          </a:xfrm>
          <a:prstGeom prst="rect">
            <a:avLst/>
          </a:prstGeom>
        </p:spPr>
        <p:txBody>
          <a:bodyPr vert="horz" lIns="0" tIns="45720" rIns="91440" bIns="45720" rtlCol="0" anchor="ctr"/>
          <a:lstStyle>
            <a:lvl1pPr algn="l">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9352BEBA-AA88-4F28-9580-182001E2BAF3}"/>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3076A92E-58EF-4325-B440-E9631FE40095}"/>
              </a:ext>
            </a:extLst>
          </p:cNvPr>
          <p:cNvSpPr>
            <a:spLocks noGrp="1"/>
          </p:cNvSpPr>
          <p:nvPr>
            <p:ph type="sldNum" sz="quarter" idx="4"/>
          </p:nvPr>
        </p:nvSpPr>
        <p:spPr>
          <a:xfrm>
            <a:off x="9012385" y="6356352"/>
            <a:ext cx="27432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60EAE7C9-98D7-422D-93C6-5DC8CE4F83BC}" type="slidenum">
              <a:rPr lang="en-GB" smtClean="0"/>
              <a:pPr/>
              <a:t>‹#›</a:t>
            </a:fld>
            <a:endParaRPr lang="en-GB" dirty="0"/>
          </a:p>
        </p:txBody>
      </p:sp>
    </p:spTree>
    <p:extLst>
      <p:ext uri="{BB962C8B-B14F-4D97-AF65-F5344CB8AC3E}">
        <p14:creationId xmlns:p14="http://schemas.microsoft.com/office/powerpoint/2010/main" val="78436310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hf hdr="0" ftr="0" dt="0"/>
  <p:txStyles>
    <p:titleStyle>
      <a:lvl1pPr algn="l" defTabSz="914377" rtl="0" eaLnBrk="1" latinLnBrk="0" hangingPunct="1">
        <a:lnSpc>
          <a:spcPct val="90000"/>
        </a:lnSpc>
        <a:spcBef>
          <a:spcPct val="0"/>
        </a:spcBef>
        <a:buNone/>
        <a:defRPr sz="2800" b="0" i="0" kern="1200">
          <a:solidFill>
            <a:srgbClr val="5B6771"/>
          </a:solidFill>
          <a:latin typeface="Source Sans Pro" panose="020B0503030403020204" pitchFamily="34" charset="77"/>
          <a:ea typeface="+mj-ea"/>
          <a:cs typeface="+mj-cs"/>
        </a:defRPr>
      </a:lvl1pPr>
    </p:titleStyle>
    <p:bodyStyle>
      <a:lvl1pPr marL="228594" indent="-228594" algn="l" defTabSz="914377" rtl="0" eaLnBrk="1" latinLnBrk="0" hangingPunct="1">
        <a:lnSpc>
          <a:spcPct val="150000"/>
        </a:lnSpc>
        <a:spcBef>
          <a:spcPts val="1000"/>
        </a:spcBef>
        <a:buFont typeface="Arial" panose="020B0604020202020204" pitchFamily="34" charset="0"/>
        <a:buChar char="•"/>
        <a:defRPr sz="2400" b="0" i="0" kern="1200">
          <a:solidFill>
            <a:schemeClr val="tx1"/>
          </a:solidFill>
          <a:latin typeface="Source Sans Pro" panose="020B0503030403020204" pitchFamily="34" charset="77"/>
          <a:ea typeface="+mn-ea"/>
          <a:cs typeface="+mn-cs"/>
        </a:defRPr>
      </a:lvl1pPr>
      <a:lvl2pPr marL="685783" indent="-228594" algn="l" defTabSz="914377" rtl="0" eaLnBrk="1" latinLnBrk="0" hangingPunct="1">
        <a:lnSpc>
          <a:spcPct val="150000"/>
        </a:lnSpc>
        <a:spcBef>
          <a:spcPts val="500"/>
        </a:spcBef>
        <a:buFont typeface="Arial" panose="020B0604020202020204" pitchFamily="34" charset="0"/>
        <a:buChar char="•"/>
        <a:defRPr sz="2000" b="0" i="0" kern="1200">
          <a:solidFill>
            <a:schemeClr val="tx1"/>
          </a:solidFill>
          <a:latin typeface="Source Sans Pro" panose="020B0503030403020204" pitchFamily="34" charset="77"/>
          <a:ea typeface="+mn-ea"/>
          <a:cs typeface="+mn-cs"/>
        </a:defRPr>
      </a:lvl2pPr>
      <a:lvl3pPr marL="1142971" indent="-228594" algn="l" defTabSz="914377" rtl="0" eaLnBrk="1" latinLnBrk="0" hangingPunct="1">
        <a:lnSpc>
          <a:spcPct val="150000"/>
        </a:lnSpc>
        <a:spcBef>
          <a:spcPts val="500"/>
        </a:spcBef>
        <a:buFont typeface="Arial" panose="020B0604020202020204" pitchFamily="34" charset="0"/>
        <a:buChar char="•"/>
        <a:defRPr sz="2000" b="0" i="0" kern="1200">
          <a:solidFill>
            <a:schemeClr val="tx1"/>
          </a:solidFill>
          <a:latin typeface="Source Sans Pro" panose="020B0503030403020204" pitchFamily="34" charset="77"/>
          <a:ea typeface="+mn-ea"/>
          <a:cs typeface="+mn-cs"/>
        </a:defRPr>
      </a:lvl3pPr>
      <a:lvl4pPr marL="1600160" indent="-228594" algn="l" defTabSz="914377" rtl="0" eaLnBrk="1" latinLnBrk="0" hangingPunct="1">
        <a:lnSpc>
          <a:spcPct val="150000"/>
        </a:lnSpc>
        <a:spcBef>
          <a:spcPts val="500"/>
        </a:spcBef>
        <a:buFont typeface="Arial" panose="020B0604020202020204" pitchFamily="34" charset="0"/>
        <a:buChar char="•"/>
        <a:defRPr sz="1800" b="0" i="0" kern="1200">
          <a:solidFill>
            <a:schemeClr val="tx1"/>
          </a:solidFill>
          <a:latin typeface="Source Sans Pro" panose="020B0503030403020204" pitchFamily="34" charset="77"/>
          <a:ea typeface="+mn-ea"/>
          <a:cs typeface="+mn-cs"/>
        </a:defRPr>
      </a:lvl4pPr>
      <a:lvl5pPr marL="2057349" indent="-228594" algn="l" defTabSz="914377" rtl="0" eaLnBrk="1" latinLnBrk="0" hangingPunct="1">
        <a:lnSpc>
          <a:spcPct val="150000"/>
        </a:lnSpc>
        <a:spcBef>
          <a:spcPts val="500"/>
        </a:spcBef>
        <a:buFont typeface="Arial" panose="020B0604020202020204" pitchFamily="34" charset="0"/>
        <a:buChar char="•"/>
        <a:defRPr sz="1800" b="0" i="0" kern="1200">
          <a:solidFill>
            <a:schemeClr val="tx1"/>
          </a:solidFill>
          <a:latin typeface="Source Sans Pro" panose="020B0503030403020204"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hyperlink" Target="https://www.acq.osd.mil/dpap/dars/opencases/dfarscasenum/dfars.pdf" TargetMode="External"/><Relationship Id="rId3" Type="http://schemas.openxmlformats.org/officeDocument/2006/relationships/hyperlink" Target="https://www.whitehouse.gov/wp-content/uploads/2018/03/The-Cost-of-Malicious-Cyber-Activity-to-the-U.S.-Economy.pdf" TargetMode="External"/><Relationship Id="rId7" Type="http://schemas.openxmlformats.org/officeDocument/2006/relationships/hyperlink" Target="https://csrc.nist.gov/publications/detail/sp/800-171/rev-1/final" TargetMode="External"/><Relationship Id="rId12" Type="http://schemas.openxmlformats.org/officeDocument/2006/relationships/hyperlink" Target="https://en.wikipedia.org/wiki/False_Claims_Ac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law.cornell.edu/cfr/text/48/252.204-7012" TargetMode="External"/><Relationship Id="rId11" Type="http://schemas.openxmlformats.org/officeDocument/2006/relationships/hyperlink" Target="https://www.acq.osd.mil/dpap/pdi/cyber/docs/NIST%20SP%20800-171%20Assessment%20Methodology%20Version%201.2.1%20%206.24.2020.pdf" TargetMode="External"/><Relationship Id="rId5" Type="http://schemas.openxmlformats.org/officeDocument/2006/relationships/hyperlink" Target="https://www.acq.osd.mil/cmmc/" TargetMode="External"/><Relationship Id="rId10" Type="http://schemas.openxmlformats.org/officeDocument/2006/relationships/hyperlink" Target="http://www.cmmc-eu.com/" TargetMode="External"/><Relationship Id="rId4" Type="http://schemas.openxmlformats.org/officeDocument/2006/relationships/hyperlink" Target="https://www.gao.gov/assets/710/707359.pdf" TargetMode="External"/><Relationship Id="rId9" Type="http://schemas.openxmlformats.org/officeDocument/2006/relationships/hyperlink" Target="https://www.federalregister.gov/documents/2020/09/29/2020-21123/defense-federal-acquisition-regulation-supplement-assessing-contractor-implementation-of" TargetMode="Externa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www.cmmc--coe.org/" TargetMode="External"/><Relationship Id="rId3" Type="http://schemas.openxmlformats.org/officeDocument/2006/relationships/hyperlink" Target="https://www.linkedin.com/in/andywatkinchild/" TargetMode="External"/><Relationship Id="rId7" Type="http://schemas.openxmlformats.org/officeDocument/2006/relationships/hyperlink" Target="http://www.it-aac.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mailto:john.weiler@it-aac.org" TargetMode="External"/><Relationship Id="rId5" Type="http://schemas.openxmlformats.org/officeDocument/2006/relationships/hyperlink" Target="mailto:john@ichnet.org" TargetMode="External"/><Relationship Id="rId4" Type="http://schemas.openxmlformats.org/officeDocument/2006/relationships/hyperlink" Target="https://www.linkedin.com/in/joweile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6.png"/><Relationship Id="rId39" Type="http://schemas.openxmlformats.org/officeDocument/2006/relationships/image" Target="../media/image48.png"/><Relationship Id="rId21" Type="http://schemas.openxmlformats.org/officeDocument/2006/relationships/image" Target="../media/image31.png"/><Relationship Id="rId34" Type="http://schemas.openxmlformats.org/officeDocument/2006/relationships/image" Target="../media/image44.png"/><Relationship Id="rId42" Type="http://schemas.openxmlformats.org/officeDocument/2006/relationships/image" Target="../media/image51.png"/><Relationship Id="rId47" Type="http://schemas.openxmlformats.org/officeDocument/2006/relationships/image" Target="../media/image56.png"/><Relationship Id="rId50" Type="http://schemas.openxmlformats.org/officeDocument/2006/relationships/image" Target="../media/image59.png"/><Relationship Id="rId7" Type="http://schemas.microsoft.com/office/2007/relationships/hdphoto" Target="../media/hdphoto1.wdp"/><Relationship Id="rId2" Type="http://schemas.openxmlformats.org/officeDocument/2006/relationships/notesSlide" Target="../notesSlides/notesSlide4.xml"/><Relationship Id="rId16" Type="http://schemas.openxmlformats.org/officeDocument/2006/relationships/image" Target="../media/image26.png"/><Relationship Id="rId29" Type="http://schemas.openxmlformats.org/officeDocument/2006/relationships/image" Target="../media/image39.png"/><Relationship Id="rId11" Type="http://schemas.openxmlformats.org/officeDocument/2006/relationships/image" Target="../media/image21.png"/><Relationship Id="rId24" Type="http://schemas.openxmlformats.org/officeDocument/2006/relationships/image" Target="../media/image34.png"/><Relationship Id="rId32" Type="http://schemas.openxmlformats.org/officeDocument/2006/relationships/image" Target="../media/image42.png"/><Relationship Id="rId37" Type="http://schemas.openxmlformats.org/officeDocument/2006/relationships/image" Target="../media/image46.png"/><Relationship Id="rId40" Type="http://schemas.openxmlformats.org/officeDocument/2006/relationships/image" Target="../media/image49.png"/><Relationship Id="rId45" Type="http://schemas.openxmlformats.org/officeDocument/2006/relationships/image" Target="../media/image54.png"/><Relationship Id="rId5" Type="http://schemas.openxmlformats.org/officeDocument/2006/relationships/image" Target="../media/image16.png"/><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38.png"/><Relationship Id="rId36" Type="http://schemas.openxmlformats.org/officeDocument/2006/relationships/image" Target="../media/image45.png"/><Relationship Id="rId49" Type="http://schemas.openxmlformats.org/officeDocument/2006/relationships/image" Target="../media/image58.png"/><Relationship Id="rId10" Type="http://schemas.openxmlformats.org/officeDocument/2006/relationships/image" Target="../media/image20.png"/><Relationship Id="rId19" Type="http://schemas.openxmlformats.org/officeDocument/2006/relationships/image" Target="../media/image29.png"/><Relationship Id="rId31" Type="http://schemas.openxmlformats.org/officeDocument/2006/relationships/image" Target="../media/image41.png"/><Relationship Id="rId44" Type="http://schemas.openxmlformats.org/officeDocument/2006/relationships/image" Target="../media/image53.png"/><Relationship Id="rId4" Type="http://schemas.openxmlformats.org/officeDocument/2006/relationships/image" Target="../media/image15.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7.png"/><Relationship Id="rId30" Type="http://schemas.openxmlformats.org/officeDocument/2006/relationships/image" Target="../media/image40.png"/><Relationship Id="rId35" Type="http://schemas.microsoft.com/office/2007/relationships/hdphoto" Target="../media/hdphoto2.wdp"/><Relationship Id="rId43" Type="http://schemas.openxmlformats.org/officeDocument/2006/relationships/image" Target="../media/image52.png"/><Relationship Id="rId48" Type="http://schemas.openxmlformats.org/officeDocument/2006/relationships/image" Target="../media/image57.png"/><Relationship Id="rId8" Type="http://schemas.openxmlformats.org/officeDocument/2006/relationships/image" Target="../media/image18.png"/><Relationship Id="rId51" Type="http://schemas.openxmlformats.org/officeDocument/2006/relationships/image" Target="../media/image60.png"/><Relationship Id="rId3" Type="http://schemas.openxmlformats.org/officeDocument/2006/relationships/image" Target="../media/image14.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png"/><Relationship Id="rId33" Type="http://schemas.openxmlformats.org/officeDocument/2006/relationships/image" Target="../media/image43.png"/><Relationship Id="rId38" Type="http://schemas.openxmlformats.org/officeDocument/2006/relationships/image" Target="../media/image47.png"/><Relationship Id="rId46" Type="http://schemas.openxmlformats.org/officeDocument/2006/relationships/image" Target="../media/image55.png"/><Relationship Id="rId20" Type="http://schemas.openxmlformats.org/officeDocument/2006/relationships/image" Target="../media/image30.png"/><Relationship Id="rId41" Type="http://schemas.openxmlformats.org/officeDocument/2006/relationships/image" Target="../media/image50.png"/><Relationship Id="rId1" Type="http://schemas.openxmlformats.org/officeDocument/2006/relationships/slideLayout" Target="../slideLayouts/slideLayout3.xml"/><Relationship Id="rId6"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cq.osd.mil/dpap/dars/opencases/dfarscasenum/dfars.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71C265-0343-4CEC-BA65-EAC11697ED12}"/>
              </a:ext>
            </a:extLst>
          </p:cNvPr>
          <p:cNvSpPr/>
          <p:nvPr/>
        </p:nvSpPr>
        <p:spPr>
          <a:xfrm>
            <a:off x="1165484" y="2502045"/>
            <a:ext cx="9861029" cy="2508379"/>
          </a:xfrm>
          <a:prstGeom prst="rect">
            <a:avLst/>
          </a:prstGeom>
          <a:solidFill>
            <a:schemeClr val="bg1">
              <a:alpha val="86000"/>
            </a:schemeClr>
          </a:solidFill>
        </p:spPr>
        <p:txBody>
          <a:bodyPr wrap="square" tIns="0">
            <a:spAutoFit/>
          </a:bodyPr>
          <a:lstStyle/>
          <a:p>
            <a:pPr algn="ctr" defTabSz="457200">
              <a:defRPr/>
            </a:pPr>
            <a:r>
              <a:rPr lang="en-GB" sz="4000" dirty="0">
                <a:solidFill>
                  <a:srgbClr val="000000"/>
                </a:solidFill>
                <a:latin typeface="Source Sans Pro" panose="020B0503030403020204" pitchFamily="34" charset="77"/>
              </a:rPr>
              <a:t>The Cyber security Maturity Model Certification (CMMC)</a:t>
            </a:r>
          </a:p>
          <a:p>
            <a:pPr algn="ctr" defTabSz="457200">
              <a:defRPr/>
            </a:pPr>
            <a:r>
              <a:rPr lang="en-GB" sz="4000" dirty="0">
                <a:solidFill>
                  <a:srgbClr val="000000"/>
                </a:solidFill>
                <a:latin typeface="Source Sans Pro" panose="020B0503030403020204" pitchFamily="34" charset="77"/>
              </a:rPr>
              <a:t>&amp;</a:t>
            </a:r>
          </a:p>
          <a:p>
            <a:pPr algn="ctr" defTabSz="457200">
              <a:defRPr/>
            </a:pPr>
            <a:r>
              <a:rPr lang="en-GB" sz="4000" dirty="0">
                <a:solidFill>
                  <a:srgbClr val="000000"/>
                </a:solidFill>
                <a:latin typeface="Source Sans Pro" panose="020B0503030403020204" pitchFamily="34" charset="77"/>
              </a:rPr>
              <a:t>The Defence Industry Base</a:t>
            </a:r>
          </a:p>
        </p:txBody>
      </p:sp>
      <p:sp>
        <p:nvSpPr>
          <p:cNvPr id="4" name="Rectangle 3">
            <a:extLst>
              <a:ext uri="{FF2B5EF4-FFF2-40B4-BE49-F238E27FC236}">
                <a16:creationId xmlns:a16="http://schemas.microsoft.com/office/drawing/2014/main" id="{BEC45F18-CF14-4062-9F14-0038CC386181}"/>
              </a:ext>
            </a:extLst>
          </p:cNvPr>
          <p:cNvSpPr/>
          <p:nvPr/>
        </p:nvSpPr>
        <p:spPr>
          <a:xfrm>
            <a:off x="348792" y="6490117"/>
            <a:ext cx="11716094" cy="230832"/>
          </a:xfrm>
          <a:prstGeom prst="rect">
            <a:avLst/>
          </a:prstGeom>
          <a:solidFill>
            <a:schemeClr val="bg1">
              <a:alpha val="86000"/>
            </a:schemeClr>
          </a:solidFill>
        </p:spPr>
        <p:txBody>
          <a:bodyPr wrap="square" tIns="0" anchor="ctr">
            <a:spAutoFit/>
          </a:bodyPr>
          <a:lstStyle/>
          <a:p>
            <a:pPr algn="ctr" defTabSz="457200">
              <a:defRPr/>
            </a:pPr>
            <a:r>
              <a:rPr lang="en-GB" sz="1200" b="1" dirty="0">
                <a:solidFill>
                  <a:srgbClr val="000000"/>
                </a:solidFill>
                <a:latin typeface="Source Sans Pro" panose="020B0503030403020204" pitchFamily="34" charset="77"/>
              </a:rPr>
              <a:t>Note: </a:t>
            </a:r>
            <a:r>
              <a:rPr lang="en-GB" sz="1200" dirty="0">
                <a:solidFill>
                  <a:srgbClr val="000000"/>
                </a:solidFill>
                <a:latin typeface="Source Sans Pro" panose="020B0503030403020204" pitchFamily="34" charset="77"/>
              </a:rPr>
              <a:t>The following presentation should be considered an expert, not a legal opinion of the authors only and not the US or UK governments, their agencies, departments or ministries</a:t>
            </a:r>
          </a:p>
        </p:txBody>
      </p:sp>
      <p:pic>
        <p:nvPicPr>
          <p:cNvPr id="3" name="Picture 2">
            <a:extLst>
              <a:ext uri="{FF2B5EF4-FFF2-40B4-BE49-F238E27FC236}">
                <a16:creationId xmlns:a16="http://schemas.microsoft.com/office/drawing/2014/main" id="{86B3FB9F-D146-43AD-AC4A-D0488DA8DCD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924801" y="248692"/>
            <a:ext cx="1542783" cy="1542783"/>
          </a:xfrm>
          <a:prstGeom prst="rect">
            <a:avLst/>
          </a:prstGeom>
        </p:spPr>
      </p:pic>
    </p:spTree>
    <p:extLst>
      <p:ext uri="{BB962C8B-B14F-4D97-AF65-F5344CB8AC3E}">
        <p14:creationId xmlns:p14="http://schemas.microsoft.com/office/powerpoint/2010/main" val="2761717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2211EC6-CE79-4C21-9378-CDE65DBEE96D}"/>
              </a:ext>
            </a:extLst>
          </p:cNvPr>
          <p:cNvSpPr txBox="1">
            <a:spLocks/>
          </p:cNvSpPr>
          <p:nvPr/>
        </p:nvSpPr>
        <p:spPr>
          <a:xfrm>
            <a:off x="838199" y="1931963"/>
            <a:ext cx="10515600" cy="2614177"/>
          </a:xfrm>
          <a:prstGeom prst="rect">
            <a:avLst/>
          </a:prstGeom>
        </p:spPr>
        <p:txBody>
          <a:bodyPr lIns="0">
            <a:noAutofit/>
          </a:bodyPr>
          <a:lstStyle>
            <a:lvl1pPr marL="228594" indent="-228594" algn="l" defTabSz="914377" rtl="0" eaLnBrk="1" latinLnBrk="0" hangingPunct="1">
              <a:lnSpc>
                <a:spcPct val="150000"/>
              </a:lnSpc>
              <a:spcBef>
                <a:spcPts val="1000"/>
              </a:spcBef>
              <a:buFont typeface="Arial" panose="020B0604020202020204" pitchFamily="34" charset="0"/>
              <a:buChar char="•"/>
              <a:defRPr sz="2400" b="0" i="0" kern="1200">
                <a:solidFill>
                  <a:srgbClr val="000000"/>
                </a:solidFill>
                <a:latin typeface="Source Sans Pro" panose="020B0503030403020204" pitchFamily="34" charset="77"/>
                <a:ea typeface="+mn-ea"/>
                <a:cs typeface="+mn-cs"/>
              </a:defRPr>
            </a:lvl1pPr>
            <a:lvl2pPr marL="685783" indent="-228594" algn="l" defTabSz="914377" rtl="0" eaLnBrk="1" latinLnBrk="0" hangingPunct="1">
              <a:lnSpc>
                <a:spcPct val="150000"/>
              </a:lnSpc>
              <a:spcBef>
                <a:spcPts val="500"/>
              </a:spcBef>
              <a:buFont typeface="Arial" panose="020B0604020202020204" pitchFamily="34" charset="0"/>
              <a:buChar char="•"/>
              <a:defRPr sz="2000" b="0" i="0" kern="1200">
                <a:solidFill>
                  <a:srgbClr val="000000"/>
                </a:solidFill>
                <a:latin typeface="Source Sans Pro" panose="020B0503030403020204" pitchFamily="34" charset="77"/>
                <a:ea typeface="+mn-ea"/>
                <a:cs typeface="+mn-cs"/>
              </a:defRPr>
            </a:lvl2pPr>
            <a:lvl3pPr marL="1142971" indent="-228594" algn="l" defTabSz="914377" rtl="0" eaLnBrk="1" latinLnBrk="0" hangingPunct="1">
              <a:lnSpc>
                <a:spcPct val="150000"/>
              </a:lnSpc>
              <a:spcBef>
                <a:spcPts val="500"/>
              </a:spcBef>
              <a:buFont typeface="Arial" panose="020B0604020202020204" pitchFamily="34" charset="0"/>
              <a:buChar char="•"/>
              <a:defRPr sz="2000" b="0" i="0" kern="1200">
                <a:solidFill>
                  <a:srgbClr val="000000"/>
                </a:solidFill>
                <a:latin typeface="Source Sans Pro" panose="020B0503030403020204" pitchFamily="34" charset="77"/>
                <a:ea typeface="+mn-ea"/>
                <a:cs typeface="+mn-cs"/>
              </a:defRPr>
            </a:lvl3pPr>
            <a:lvl4pPr marL="1600160" indent="-228594" algn="l" defTabSz="914377" rtl="0" eaLnBrk="1" latinLnBrk="0" hangingPunct="1">
              <a:lnSpc>
                <a:spcPct val="150000"/>
              </a:lnSpc>
              <a:spcBef>
                <a:spcPts val="500"/>
              </a:spcBef>
              <a:buFont typeface="Arial" panose="020B0604020202020204" pitchFamily="34" charset="0"/>
              <a:buChar char="•"/>
              <a:defRPr sz="1800" b="0" i="0" kern="1200">
                <a:solidFill>
                  <a:srgbClr val="000000"/>
                </a:solidFill>
                <a:latin typeface="Source Sans Pro" panose="020B0503030403020204" pitchFamily="34" charset="77"/>
                <a:ea typeface="+mn-ea"/>
                <a:cs typeface="+mn-cs"/>
              </a:defRPr>
            </a:lvl4pPr>
            <a:lvl5pPr marL="2057349" indent="-228594" algn="l" defTabSz="914377" rtl="0" eaLnBrk="1" latinLnBrk="0" hangingPunct="1">
              <a:lnSpc>
                <a:spcPct val="150000"/>
              </a:lnSpc>
              <a:spcBef>
                <a:spcPts val="500"/>
              </a:spcBef>
              <a:buFont typeface="Arial" panose="020B0604020202020204" pitchFamily="34" charset="0"/>
              <a:buChar char="•"/>
              <a:defRPr sz="1800" b="0" i="0" kern="1200">
                <a:solidFill>
                  <a:srgbClr val="000000"/>
                </a:solidFill>
                <a:latin typeface="Source Sans Pro" panose="020B0503030403020204"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1" name="Slide Number Placeholder 10">
            <a:extLst>
              <a:ext uri="{FF2B5EF4-FFF2-40B4-BE49-F238E27FC236}">
                <a16:creationId xmlns:a16="http://schemas.microsoft.com/office/drawing/2014/main" id="{D45824A7-35B4-4265-9B7C-4262A699DEA1}"/>
              </a:ext>
            </a:extLst>
          </p:cNvPr>
          <p:cNvSpPr>
            <a:spLocks noGrp="1"/>
          </p:cNvSpPr>
          <p:nvPr>
            <p:ph type="sldNum" sz="quarter" idx="4"/>
          </p:nvPr>
        </p:nvSpPr>
        <p:spPr>
          <a:xfrm>
            <a:off x="11240085" y="6300080"/>
            <a:ext cx="437273" cy="365125"/>
          </a:xfrm>
        </p:spPr>
        <p:txBody>
          <a:bodyPr/>
          <a:lstStyle/>
          <a:p>
            <a:pPr algn="ctr"/>
            <a:fld id="{60EAE7C9-98D7-422D-93C6-5DC8CE4F83BC}" type="slidenum">
              <a:rPr lang="en-GB" smtClean="0"/>
              <a:pPr algn="ctr"/>
              <a:t>10</a:t>
            </a:fld>
            <a:endParaRPr lang="en-GB" dirty="0"/>
          </a:p>
        </p:txBody>
      </p:sp>
      <p:sp>
        <p:nvSpPr>
          <p:cNvPr id="18" name="Content Placeholder 2">
            <a:extLst>
              <a:ext uri="{FF2B5EF4-FFF2-40B4-BE49-F238E27FC236}">
                <a16:creationId xmlns:a16="http://schemas.microsoft.com/office/drawing/2014/main" id="{5A664CC0-3094-4BC3-85C9-488799700F7F}"/>
              </a:ext>
            </a:extLst>
          </p:cNvPr>
          <p:cNvSpPr txBox="1">
            <a:spLocks/>
          </p:cNvSpPr>
          <p:nvPr/>
        </p:nvSpPr>
        <p:spPr>
          <a:xfrm>
            <a:off x="722912" y="2700000"/>
            <a:ext cx="7830173" cy="3193042"/>
          </a:xfrm>
          <a:prstGeom prst="rect">
            <a:avLst/>
          </a:prstGeom>
        </p:spPr>
        <p:txBody>
          <a:bodyPr lIns="36000" tIns="36000" rIns="36000" bIns="36000">
            <a:noAutofit/>
          </a:bodyPr>
          <a:lstStyle>
            <a:lvl1pPr marL="228594" indent="-228594" algn="l" defTabSz="914377" rtl="0" eaLnBrk="1" latinLnBrk="0" hangingPunct="1">
              <a:lnSpc>
                <a:spcPct val="150000"/>
              </a:lnSpc>
              <a:spcBef>
                <a:spcPts val="1000"/>
              </a:spcBef>
              <a:buFont typeface="Arial" panose="020B0604020202020204" pitchFamily="34" charset="0"/>
              <a:buChar char="•"/>
              <a:defRPr sz="2400" b="0" i="0" kern="1200">
                <a:solidFill>
                  <a:srgbClr val="000000"/>
                </a:solidFill>
                <a:latin typeface="Source Sans Pro" panose="020B0503030403020204" pitchFamily="34" charset="77"/>
                <a:ea typeface="+mn-ea"/>
                <a:cs typeface="+mn-cs"/>
              </a:defRPr>
            </a:lvl1pPr>
            <a:lvl2pPr marL="685783" indent="-228594" algn="l" defTabSz="914377" rtl="0" eaLnBrk="1" latinLnBrk="0" hangingPunct="1">
              <a:lnSpc>
                <a:spcPct val="150000"/>
              </a:lnSpc>
              <a:spcBef>
                <a:spcPts val="500"/>
              </a:spcBef>
              <a:buFont typeface="Arial" panose="020B0604020202020204" pitchFamily="34" charset="0"/>
              <a:buChar char="•"/>
              <a:defRPr sz="2000" b="0" i="0" kern="1200">
                <a:solidFill>
                  <a:srgbClr val="000000"/>
                </a:solidFill>
                <a:latin typeface="Source Sans Pro" panose="020B0503030403020204" pitchFamily="34" charset="77"/>
                <a:ea typeface="+mn-ea"/>
                <a:cs typeface="+mn-cs"/>
              </a:defRPr>
            </a:lvl2pPr>
            <a:lvl3pPr marL="1142971" indent="-228594" algn="l" defTabSz="914377" rtl="0" eaLnBrk="1" latinLnBrk="0" hangingPunct="1">
              <a:lnSpc>
                <a:spcPct val="150000"/>
              </a:lnSpc>
              <a:spcBef>
                <a:spcPts val="500"/>
              </a:spcBef>
              <a:buFont typeface="Arial" panose="020B0604020202020204" pitchFamily="34" charset="0"/>
              <a:buChar char="•"/>
              <a:defRPr sz="2000" b="0" i="0" kern="1200">
                <a:solidFill>
                  <a:srgbClr val="000000"/>
                </a:solidFill>
                <a:latin typeface="Source Sans Pro" panose="020B0503030403020204" pitchFamily="34" charset="77"/>
                <a:ea typeface="+mn-ea"/>
                <a:cs typeface="+mn-cs"/>
              </a:defRPr>
            </a:lvl3pPr>
            <a:lvl4pPr marL="1600160" indent="-228594" algn="l" defTabSz="914377" rtl="0" eaLnBrk="1" latinLnBrk="0" hangingPunct="1">
              <a:lnSpc>
                <a:spcPct val="150000"/>
              </a:lnSpc>
              <a:spcBef>
                <a:spcPts val="500"/>
              </a:spcBef>
              <a:buFont typeface="Arial" panose="020B0604020202020204" pitchFamily="34" charset="0"/>
              <a:buChar char="•"/>
              <a:defRPr sz="1800" b="0" i="0" kern="1200">
                <a:solidFill>
                  <a:srgbClr val="000000"/>
                </a:solidFill>
                <a:latin typeface="Source Sans Pro" panose="020B0503030403020204" pitchFamily="34" charset="77"/>
                <a:ea typeface="+mn-ea"/>
                <a:cs typeface="+mn-cs"/>
              </a:defRPr>
            </a:lvl4pPr>
            <a:lvl5pPr marL="2057349" indent="-228594" algn="l" defTabSz="914377" rtl="0" eaLnBrk="1" latinLnBrk="0" hangingPunct="1">
              <a:lnSpc>
                <a:spcPct val="150000"/>
              </a:lnSpc>
              <a:spcBef>
                <a:spcPts val="500"/>
              </a:spcBef>
              <a:buFont typeface="Arial" panose="020B0604020202020204" pitchFamily="34" charset="0"/>
              <a:buChar char="•"/>
              <a:defRPr sz="1800" b="0" i="0" kern="1200">
                <a:solidFill>
                  <a:srgbClr val="000000"/>
                </a:solidFill>
                <a:latin typeface="Source Sans Pro" panose="020B0503030403020204"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388" indent="-179388">
              <a:lnSpc>
                <a:spcPct val="100000"/>
              </a:lnSpc>
            </a:pPr>
            <a:r>
              <a:rPr lang="en-GB" sz="1800" dirty="0">
                <a:solidFill>
                  <a:schemeClr val="tx1"/>
                </a:solidFill>
              </a:rPr>
              <a:t>The ruling assumes that contractors and subcontractors have implemented NIST SP 800 – 171 and incurred the costs of associated cybersecurity requirements.  Only additional CMMC requirements incur cost.</a:t>
            </a:r>
          </a:p>
          <a:p>
            <a:pPr marL="179388" indent="-179388">
              <a:lnSpc>
                <a:spcPct val="100000"/>
              </a:lnSpc>
              <a:spcBef>
                <a:spcPts val="0"/>
              </a:spcBef>
            </a:pPr>
            <a:r>
              <a:rPr lang="en-GB" sz="1800" dirty="0">
                <a:solidFill>
                  <a:schemeClr val="tx1"/>
                </a:solidFill>
              </a:rPr>
              <a:t>Compliance to the ruling will create challenges for the oversight and assurance of CUI protection across international borders. </a:t>
            </a:r>
          </a:p>
          <a:p>
            <a:pPr marL="179388" indent="-179388">
              <a:lnSpc>
                <a:spcPct val="100000"/>
              </a:lnSpc>
              <a:spcBef>
                <a:spcPts val="0"/>
              </a:spcBef>
            </a:pPr>
            <a:r>
              <a:rPr lang="en-GB" sz="1800" dirty="0">
                <a:solidFill>
                  <a:schemeClr val="tx1"/>
                </a:solidFill>
              </a:rPr>
              <a:t>CMMC assessments can only be carried out by US citizens and C3PAOs can only be owned by US Citizens *. </a:t>
            </a:r>
          </a:p>
          <a:p>
            <a:pPr marL="179388" indent="-179388">
              <a:lnSpc>
                <a:spcPct val="100000"/>
              </a:lnSpc>
              <a:spcBef>
                <a:spcPts val="0"/>
              </a:spcBef>
            </a:pPr>
            <a:r>
              <a:rPr lang="en-GB" sz="1800" dirty="0">
                <a:solidFill>
                  <a:schemeClr val="tx1"/>
                </a:solidFill>
              </a:rPr>
              <a:t>The NIST and CMMC framework sets a high standard for cyber security compliance.  A benchmark which maybe higher than that set within partner nations and across the DIB.</a:t>
            </a:r>
          </a:p>
          <a:p>
            <a:pPr marL="179388" indent="-179388">
              <a:lnSpc>
                <a:spcPct val="100000"/>
              </a:lnSpc>
              <a:spcBef>
                <a:spcPts val="0"/>
              </a:spcBef>
            </a:pPr>
            <a:r>
              <a:rPr lang="en-GB" sz="1800" dirty="0">
                <a:solidFill>
                  <a:schemeClr val="tx1"/>
                </a:solidFill>
              </a:rPr>
              <a:t>The US DIB is the worlds largest (+200,000 contractors inc. multi-nationals).</a:t>
            </a:r>
          </a:p>
          <a:p>
            <a:pPr marL="179388" indent="-179388">
              <a:lnSpc>
                <a:spcPct val="100000"/>
              </a:lnSpc>
              <a:spcBef>
                <a:spcPts val="0"/>
              </a:spcBef>
            </a:pPr>
            <a:endParaRPr lang="en-GB" sz="2000" dirty="0">
              <a:solidFill>
                <a:schemeClr val="tx1"/>
              </a:solidFill>
              <a:latin typeface="Source Sans Pro" panose="020B0503030403020204" pitchFamily="34" charset="0"/>
            </a:endParaRPr>
          </a:p>
        </p:txBody>
      </p:sp>
      <p:sp>
        <p:nvSpPr>
          <p:cNvPr id="7" name="TextBox 6">
            <a:extLst>
              <a:ext uri="{FF2B5EF4-FFF2-40B4-BE49-F238E27FC236}">
                <a16:creationId xmlns:a16="http://schemas.microsoft.com/office/drawing/2014/main" id="{45836DA7-D514-4EF6-BEEB-074F632FCDD1}"/>
              </a:ext>
            </a:extLst>
          </p:cNvPr>
          <p:cNvSpPr txBox="1"/>
          <p:nvPr/>
        </p:nvSpPr>
        <p:spPr>
          <a:xfrm>
            <a:off x="791999" y="1980000"/>
            <a:ext cx="7692001" cy="442035"/>
          </a:xfrm>
          <a:prstGeom prst="rect">
            <a:avLst/>
          </a:prstGeom>
          <a:noFill/>
        </p:spPr>
        <p:txBody>
          <a:bodyPr wrap="square" lIns="36000" tIns="36000" rIns="36000" bIns="36000">
            <a:spAutoFit/>
          </a:bodyPr>
          <a:lstStyle/>
          <a:p>
            <a:pPr marL="0" indent="0">
              <a:lnSpc>
                <a:spcPct val="100000"/>
              </a:lnSpc>
              <a:spcBef>
                <a:spcPts val="1200"/>
              </a:spcBef>
              <a:buNone/>
            </a:pPr>
            <a:r>
              <a:rPr lang="en-GB" sz="2400" b="1" dirty="0">
                <a:latin typeface="Source Sans Pro" panose="020B0503030403020204" pitchFamily="34" charset="0"/>
                <a:ea typeface="Source Sans Pro" panose="020B0503030403020204" pitchFamily="34" charset="0"/>
              </a:rPr>
              <a:t>Potential Impact to the Defence Industry Base(DIB)</a:t>
            </a:r>
          </a:p>
        </p:txBody>
      </p:sp>
      <p:sp>
        <p:nvSpPr>
          <p:cNvPr id="2" name="Content Placeholder 2">
            <a:extLst>
              <a:ext uri="{FF2B5EF4-FFF2-40B4-BE49-F238E27FC236}">
                <a16:creationId xmlns:a16="http://schemas.microsoft.com/office/drawing/2014/main" id="{6C59FB79-1905-4541-8D59-C82BE833124C}"/>
              </a:ext>
            </a:extLst>
          </p:cNvPr>
          <p:cNvSpPr txBox="1">
            <a:spLocks/>
          </p:cNvSpPr>
          <p:nvPr/>
        </p:nvSpPr>
        <p:spPr>
          <a:xfrm>
            <a:off x="828000" y="5880053"/>
            <a:ext cx="7481342" cy="630421"/>
          </a:xfrm>
          <a:prstGeom prst="rect">
            <a:avLst/>
          </a:prstGeom>
          <a:solidFill>
            <a:srgbClr val="B2A170"/>
          </a:solidFill>
          <a:ln>
            <a:solidFill>
              <a:schemeClr val="tx1"/>
            </a:solidFill>
          </a:ln>
        </p:spPr>
        <p:txBody>
          <a:bodyPr lIns="0" tIns="0" rIns="0" bIns="0">
            <a:noAutofit/>
          </a:bodyPr>
          <a:lstStyle>
            <a:defPPr>
              <a:defRPr lang="en-US"/>
            </a:defPPr>
            <a:lvl1pPr indent="0" defTabSz="914377">
              <a:lnSpc>
                <a:spcPct val="100000"/>
              </a:lnSpc>
              <a:spcBef>
                <a:spcPts val="0"/>
              </a:spcBef>
              <a:buFont typeface="Arial" panose="020B0604020202020204" pitchFamily="34" charset="0"/>
              <a:buNone/>
              <a:defRPr sz="2100" b="1" i="0">
                <a:solidFill>
                  <a:schemeClr val="bg1"/>
                </a:solidFill>
                <a:latin typeface="Source Sans Pro" panose="020B0503030403020204" pitchFamily="34" charset="77"/>
              </a:defRPr>
            </a:lvl1pPr>
            <a:lvl2pPr marL="685783" indent="-228594" defTabSz="914377">
              <a:lnSpc>
                <a:spcPct val="150000"/>
              </a:lnSpc>
              <a:spcBef>
                <a:spcPts val="500"/>
              </a:spcBef>
              <a:buFont typeface="Arial" panose="020B0604020202020204" pitchFamily="34" charset="0"/>
              <a:buChar char="•"/>
              <a:defRPr sz="2000" b="0" i="0">
                <a:solidFill>
                  <a:srgbClr val="000000"/>
                </a:solidFill>
                <a:latin typeface="Source Sans Pro" panose="020B0503030403020204" pitchFamily="34" charset="77"/>
              </a:defRPr>
            </a:lvl2pPr>
            <a:lvl3pPr marL="1142971" indent="-228594" defTabSz="914377">
              <a:lnSpc>
                <a:spcPct val="150000"/>
              </a:lnSpc>
              <a:spcBef>
                <a:spcPts val="500"/>
              </a:spcBef>
              <a:buFont typeface="Arial" panose="020B0604020202020204" pitchFamily="34" charset="0"/>
              <a:buChar char="•"/>
              <a:defRPr sz="2000" b="0" i="0">
                <a:solidFill>
                  <a:srgbClr val="000000"/>
                </a:solidFill>
                <a:latin typeface="Source Sans Pro" panose="020B0503030403020204" pitchFamily="34" charset="77"/>
              </a:defRPr>
            </a:lvl3pPr>
            <a:lvl4pPr marL="1600160" indent="-228594" defTabSz="914377">
              <a:lnSpc>
                <a:spcPct val="150000"/>
              </a:lnSpc>
              <a:spcBef>
                <a:spcPts val="500"/>
              </a:spcBef>
              <a:buFont typeface="Arial" panose="020B0604020202020204" pitchFamily="34" charset="0"/>
              <a:buChar char="•"/>
              <a:defRPr b="0" i="0">
                <a:solidFill>
                  <a:srgbClr val="000000"/>
                </a:solidFill>
                <a:latin typeface="Source Sans Pro" panose="020B0503030403020204" pitchFamily="34" charset="77"/>
              </a:defRPr>
            </a:lvl4pPr>
            <a:lvl5pPr marL="2057349" indent="-228594" defTabSz="914377">
              <a:lnSpc>
                <a:spcPct val="150000"/>
              </a:lnSpc>
              <a:spcBef>
                <a:spcPts val="500"/>
              </a:spcBef>
              <a:buFont typeface="Arial" panose="020B0604020202020204" pitchFamily="34" charset="0"/>
              <a:buChar char="•"/>
              <a:defRPr b="0" i="0">
                <a:solidFill>
                  <a:srgbClr val="000000"/>
                </a:solidFill>
                <a:latin typeface="Source Sans Pro" panose="020B0503030403020204" pitchFamily="34"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algn="ctr"/>
            <a:r>
              <a:rPr lang="en-GB" sz="2000" b="0" dirty="0"/>
              <a:t>The False Claims Act (FCA) – Lincoln Law </a:t>
            </a:r>
            <a:r>
              <a:rPr lang="en-GB" sz="2000" b="0" baseline="30000" dirty="0"/>
              <a:t>11</a:t>
            </a:r>
            <a:r>
              <a:rPr lang="en-GB" sz="2000" b="0" dirty="0"/>
              <a:t> is the Federal Governments fraud litigation tool.</a:t>
            </a:r>
            <a:endParaRPr lang="en-GB" sz="2000" dirty="0"/>
          </a:p>
        </p:txBody>
      </p:sp>
      <p:sp>
        <p:nvSpPr>
          <p:cNvPr id="12" name="TextBox 11">
            <a:extLst>
              <a:ext uri="{FF2B5EF4-FFF2-40B4-BE49-F238E27FC236}">
                <a16:creationId xmlns:a16="http://schemas.microsoft.com/office/drawing/2014/main" id="{756542A1-570F-4F2E-AFA8-93593FE8245A}"/>
              </a:ext>
            </a:extLst>
          </p:cNvPr>
          <p:cNvSpPr txBox="1"/>
          <p:nvPr/>
        </p:nvSpPr>
        <p:spPr>
          <a:xfrm>
            <a:off x="637076" y="6501715"/>
            <a:ext cx="7292719" cy="338554"/>
          </a:xfrm>
          <a:prstGeom prst="rect">
            <a:avLst/>
          </a:prstGeom>
          <a:noFill/>
        </p:spPr>
        <p:txBody>
          <a:bodyPr wrap="square">
            <a:spAutoFit/>
          </a:bodyPr>
          <a:lstStyle/>
          <a:p>
            <a:r>
              <a:rPr lang="en-GB" sz="1600" dirty="0">
                <a:solidFill>
                  <a:schemeClr val="tx1"/>
                </a:solidFill>
              </a:rPr>
              <a:t>* </a:t>
            </a:r>
            <a:r>
              <a:rPr lang="en-GB" sz="1200" dirty="0"/>
              <a:t>As documented </a:t>
            </a:r>
            <a:r>
              <a:rPr lang="en-GB" sz="1200" dirty="0">
                <a:solidFill>
                  <a:schemeClr val="tx1"/>
                </a:solidFill>
              </a:rPr>
              <a:t>by the CMMC Accreditation Body</a:t>
            </a:r>
            <a:r>
              <a:rPr lang="en-GB" sz="1200" dirty="0"/>
              <a:t> (CMMC – AB).  Reciprocity</a:t>
            </a:r>
            <a:r>
              <a:rPr lang="en-GB" sz="1200" dirty="0">
                <a:solidFill>
                  <a:schemeClr val="tx1"/>
                </a:solidFill>
              </a:rPr>
              <a:t> has not yet been agreed</a:t>
            </a:r>
            <a:endParaRPr lang="en-GB" sz="1600" dirty="0"/>
          </a:p>
        </p:txBody>
      </p:sp>
      <p:pic>
        <p:nvPicPr>
          <p:cNvPr id="8" name="Picture 7" descr="A picture containing indoor, table, desk, sitting&#10;&#10;Description automatically generated">
            <a:extLst>
              <a:ext uri="{FF2B5EF4-FFF2-40B4-BE49-F238E27FC236}">
                <a16:creationId xmlns:a16="http://schemas.microsoft.com/office/drawing/2014/main" id="{5695A3A1-F1F5-42E6-B311-DA3802D7A1B5}"/>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8562020" y="2692201"/>
            <a:ext cx="3600000" cy="414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8220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2211EC6-CE79-4C21-9378-CDE65DBEE96D}"/>
              </a:ext>
            </a:extLst>
          </p:cNvPr>
          <p:cNvSpPr txBox="1">
            <a:spLocks/>
          </p:cNvSpPr>
          <p:nvPr/>
        </p:nvSpPr>
        <p:spPr>
          <a:xfrm>
            <a:off x="838199" y="1931963"/>
            <a:ext cx="10515600" cy="2614177"/>
          </a:xfrm>
          <a:prstGeom prst="rect">
            <a:avLst/>
          </a:prstGeom>
        </p:spPr>
        <p:txBody>
          <a:bodyPr lIns="0">
            <a:noAutofit/>
          </a:bodyPr>
          <a:lstStyle>
            <a:lvl1pPr marL="228594" indent="-228594" algn="l" defTabSz="914377" rtl="0" eaLnBrk="1" latinLnBrk="0" hangingPunct="1">
              <a:lnSpc>
                <a:spcPct val="150000"/>
              </a:lnSpc>
              <a:spcBef>
                <a:spcPts val="1000"/>
              </a:spcBef>
              <a:buFont typeface="Arial" panose="020B0604020202020204" pitchFamily="34" charset="0"/>
              <a:buChar char="•"/>
              <a:defRPr sz="2400" b="0" i="0" kern="1200">
                <a:solidFill>
                  <a:srgbClr val="000000"/>
                </a:solidFill>
                <a:latin typeface="Source Sans Pro" panose="020B0503030403020204" pitchFamily="34" charset="77"/>
                <a:ea typeface="+mn-ea"/>
                <a:cs typeface="+mn-cs"/>
              </a:defRPr>
            </a:lvl1pPr>
            <a:lvl2pPr marL="685783" indent="-228594" algn="l" defTabSz="914377" rtl="0" eaLnBrk="1" latinLnBrk="0" hangingPunct="1">
              <a:lnSpc>
                <a:spcPct val="150000"/>
              </a:lnSpc>
              <a:spcBef>
                <a:spcPts val="500"/>
              </a:spcBef>
              <a:buFont typeface="Arial" panose="020B0604020202020204" pitchFamily="34" charset="0"/>
              <a:buChar char="•"/>
              <a:defRPr sz="2000" b="0" i="0" kern="1200">
                <a:solidFill>
                  <a:srgbClr val="000000"/>
                </a:solidFill>
                <a:latin typeface="Source Sans Pro" panose="020B0503030403020204" pitchFamily="34" charset="77"/>
                <a:ea typeface="+mn-ea"/>
                <a:cs typeface="+mn-cs"/>
              </a:defRPr>
            </a:lvl2pPr>
            <a:lvl3pPr marL="1142971" indent="-228594" algn="l" defTabSz="914377" rtl="0" eaLnBrk="1" latinLnBrk="0" hangingPunct="1">
              <a:lnSpc>
                <a:spcPct val="150000"/>
              </a:lnSpc>
              <a:spcBef>
                <a:spcPts val="500"/>
              </a:spcBef>
              <a:buFont typeface="Arial" panose="020B0604020202020204" pitchFamily="34" charset="0"/>
              <a:buChar char="•"/>
              <a:defRPr sz="2000" b="0" i="0" kern="1200">
                <a:solidFill>
                  <a:srgbClr val="000000"/>
                </a:solidFill>
                <a:latin typeface="Source Sans Pro" panose="020B0503030403020204" pitchFamily="34" charset="77"/>
                <a:ea typeface="+mn-ea"/>
                <a:cs typeface="+mn-cs"/>
              </a:defRPr>
            </a:lvl3pPr>
            <a:lvl4pPr marL="1600160" indent="-228594" algn="l" defTabSz="914377" rtl="0" eaLnBrk="1" latinLnBrk="0" hangingPunct="1">
              <a:lnSpc>
                <a:spcPct val="150000"/>
              </a:lnSpc>
              <a:spcBef>
                <a:spcPts val="500"/>
              </a:spcBef>
              <a:buFont typeface="Arial" panose="020B0604020202020204" pitchFamily="34" charset="0"/>
              <a:buChar char="•"/>
              <a:defRPr sz="1800" b="0" i="0" kern="1200">
                <a:solidFill>
                  <a:srgbClr val="000000"/>
                </a:solidFill>
                <a:latin typeface="Source Sans Pro" panose="020B0503030403020204" pitchFamily="34" charset="77"/>
                <a:ea typeface="+mn-ea"/>
                <a:cs typeface="+mn-cs"/>
              </a:defRPr>
            </a:lvl4pPr>
            <a:lvl5pPr marL="2057349" indent="-228594" algn="l" defTabSz="914377" rtl="0" eaLnBrk="1" latinLnBrk="0" hangingPunct="1">
              <a:lnSpc>
                <a:spcPct val="150000"/>
              </a:lnSpc>
              <a:spcBef>
                <a:spcPts val="500"/>
              </a:spcBef>
              <a:buFont typeface="Arial" panose="020B0604020202020204" pitchFamily="34" charset="0"/>
              <a:buChar char="•"/>
              <a:defRPr sz="1800" b="0" i="0" kern="1200">
                <a:solidFill>
                  <a:srgbClr val="000000"/>
                </a:solidFill>
                <a:latin typeface="Source Sans Pro" panose="020B0503030403020204"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1" name="Slide Number Placeholder 10">
            <a:extLst>
              <a:ext uri="{FF2B5EF4-FFF2-40B4-BE49-F238E27FC236}">
                <a16:creationId xmlns:a16="http://schemas.microsoft.com/office/drawing/2014/main" id="{D45824A7-35B4-4265-9B7C-4262A699DEA1}"/>
              </a:ext>
            </a:extLst>
          </p:cNvPr>
          <p:cNvSpPr>
            <a:spLocks noGrp="1"/>
          </p:cNvSpPr>
          <p:nvPr>
            <p:ph type="sldNum" sz="quarter" idx="4"/>
          </p:nvPr>
        </p:nvSpPr>
        <p:spPr>
          <a:xfrm>
            <a:off x="11240085" y="6300080"/>
            <a:ext cx="437273" cy="365125"/>
          </a:xfrm>
        </p:spPr>
        <p:txBody>
          <a:bodyPr/>
          <a:lstStyle/>
          <a:p>
            <a:pPr algn="ctr"/>
            <a:fld id="{60EAE7C9-98D7-422D-93C6-5DC8CE4F83BC}" type="slidenum">
              <a:rPr lang="en-GB" smtClean="0"/>
              <a:pPr algn="ctr"/>
              <a:t>11</a:t>
            </a:fld>
            <a:endParaRPr lang="en-GB" dirty="0"/>
          </a:p>
        </p:txBody>
      </p:sp>
      <p:sp>
        <p:nvSpPr>
          <p:cNvPr id="18" name="Content Placeholder 2">
            <a:extLst>
              <a:ext uri="{FF2B5EF4-FFF2-40B4-BE49-F238E27FC236}">
                <a16:creationId xmlns:a16="http://schemas.microsoft.com/office/drawing/2014/main" id="{5A664CC0-3094-4BC3-85C9-488799700F7F}"/>
              </a:ext>
            </a:extLst>
          </p:cNvPr>
          <p:cNvSpPr txBox="1">
            <a:spLocks/>
          </p:cNvSpPr>
          <p:nvPr/>
        </p:nvSpPr>
        <p:spPr>
          <a:xfrm>
            <a:off x="792000" y="2623106"/>
            <a:ext cx="7830173" cy="3676973"/>
          </a:xfrm>
          <a:prstGeom prst="rect">
            <a:avLst/>
          </a:prstGeom>
        </p:spPr>
        <p:txBody>
          <a:bodyPr lIns="36000" tIns="36000" rIns="36000" bIns="36000">
            <a:noAutofit/>
          </a:bodyPr>
          <a:lstStyle>
            <a:lvl1pPr marL="228594" indent="-228594" algn="l" defTabSz="914377" rtl="0" eaLnBrk="1" latinLnBrk="0" hangingPunct="1">
              <a:lnSpc>
                <a:spcPct val="150000"/>
              </a:lnSpc>
              <a:spcBef>
                <a:spcPts val="1000"/>
              </a:spcBef>
              <a:buFont typeface="Arial" panose="020B0604020202020204" pitchFamily="34" charset="0"/>
              <a:buChar char="•"/>
              <a:defRPr sz="2400" b="0" i="0" kern="1200">
                <a:solidFill>
                  <a:srgbClr val="000000"/>
                </a:solidFill>
                <a:latin typeface="Source Sans Pro" panose="020B0503030403020204" pitchFamily="34" charset="77"/>
                <a:ea typeface="+mn-ea"/>
                <a:cs typeface="+mn-cs"/>
              </a:defRPr>
            </a:lvl1pPr>
            <a:lvl2pPr marL="685783" indent="-228594" algn="l" defTabSz="914377" rtl="0" eaLnBrk="1" latinLnBrk="0" hangingPunct="1">
              <a:lnSpc>
                <a:spcPct val="150000"/>
              </a:lnSpc>
              <a:spcBef>
                <a:spcPts val="500"/>
              </a:spcBef>
              <a:buFont typeface="Arial" panose="020B0604020202020204" pitchFamily="34" charset="0"/>
              <a:buChar char="•"/>
              <a:defRPr sz="2000" b="0" i="0" kern="1200">
                <a:solidFill>
                  <a:srgbClr val="000000"/>
                </a:solidFill>
                <a:latin typeface="Source Sans Pro" panose="020B0503030403020204" pitchFamily="34" charset="77"/>
                <a:ea typeface="+mn-ea"/>
                <a:cs typeface="+mn-cs"/>
              </a:defRPr>
            </a:lvl2pPr>
            <a:lvl3pPr marL="1142971" indent="-228594" algn="l" defTabSz="914377" rtl="0" eaLnBrk="1" latinLnBrk="0" hangingPunct="1">
              <a:lnSpc>
                <a:spcPct val="150000"/>
              </a:lnSpc>
              <a:spcBef>
                <a:spcPts val="500"/>
              </a:spcBef>
              <a:buFont typeface="Arial" panose="020B0604020202020204" pitchFamily="34" charset="0"/>
              <a:buChar char="•"/>
              <a:defRPr sz="2000" b="0" i="0" kern="1200">
                <a:solidFill>
                  <a:srgbClr val="000000"/>
                </a:solidFill>
                <a:latin typeface="Source Sans Pro" panose="020B0503030403020204" pitchFamily="34" charset="77"/>
                <a:ea typeface="+mn-ea"/>
                <a:cs typeface="+mn-cs"/>
              </a:defRPr>
            </a:lvl3pPr>
            <a:lvl4pPr marL="1600160" indent="-228594" algn="l" defTabSz="914377" rtl="0" eaLnBrk="1" latinLnBrk="0" hangingPunct="1">
              <a:lnSpc>
                <a:spcPct val="150000"/>
              </a:lnSpc>
              <a:spcBef>
                <a:spcPts val="500"/>
              </a:spcBef>
              <a:buFont typeface="Arial" panose="020B0604020202020204" pitchFamily="34" charset="0"/>
              <a:buChar char="•"/>
              <a:defRPr sz="1800" b="0" i="0" kern="1200">
                <a:solidFill>
                  <a:srgbClr val="000000"/>
                </a:solidFill>
                <a:latin typeface="Source Sans Pro" panose="020B0503030403020204" pitchFamily="34" charset="77"/>
                <a:ea typeface="+mn-ea"/>
                <a:cs typeface="+mn-cs"/>
              </a:defRPr>
            </a:lvl4pPr>
            <a:lvl5pPr marL="2057349" indent="-228594" algn="l" defTabSz="914377" rtl="0" eaLnBrk="1" latinLnBrk="0" hangingPunct="1">
              <a:lnSpc>
                <a:spcPct val="150000"/>
              </a:lnSpc>
              <a:spcBef>
                <a:spcPts val="500"/>
              </a:spcBef>
              <a:buFont typeface="Arial" panose="020B0604020202020204" pitchFamily="34" charset="0"/>
              <a:buChar char="•"/>
              <a:defRPr sz="1800" b="0" i="0" kern="1200">
                <a:solidFill>
                  <a:srgbClr val="000000"/>
                </a:solidFill>
                <a:latin typeface="Source Sans Pro" panose="020B0503030403020204"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000" dirty="0">
                <a:solidFill>
                  <a:schemeClr val="tx1"/>
                </a:solidFill>
              </a:rPr>
              <a:t>Cybersecurity and CMMC presents opportunities and challenges for Government and the Defence industry Base (DIB).</a:t>
            </a:r>
          </a:p>
          <a:p>
            <a:pPr marL="185738" lvl="1" indent="-185738">
              <a:lnSpc>
                <a:spcPct val="100000"/>
              </a:lnSpc>
            </a:pPr>
            <a:r>
              <a:rPr lang="en-GB" sz="1800" dirty="0">
                <a:solidFill>
                  <a:schemeClr val="tx1"/>
                </a:solidFill>
                <a:latin typeface="Source Sans Pro" panose="020B0503030403020204" pitchFamily="34" charset="0"/>
              </a:rPr>
              <a:t>Compliance to the standard defined by the DoD by the UK DIB is an economic decision, driven by prime contractors outside and inside of the UK.</a:t>
            </a:r>
          </a:p>
          <a:p>
            <a:pPr marL="185738" lvl="1" indent="-185738">
              <a:lnSpc>
                <a:spcPct val="100000"/>
              </a:lnSpc>
            </a:pPr>
            <a:r>
              <a:rPr lang="en-GB" sz="1800" dirty="0">
                <a:solidFill>
                  <a:schemeClr val="tx1"/>
                </a:solidFill>
                <a:latin typeface="Source Sans Pro" panose="020B0503030403020204" pitchFamily="34" charset="0"/>
              </a:rPr>
              <a:t>Compliance requirements to existing DFARS and NIST SP 800 - 171 will have to be mitigated appropriately prior to contract award.</a:t>
            </a:r>
          </a:p>
          <a:p>
            <a:pPr marL="185738" lvl="1" indent="-185738">
              <a:lnSpc>
                <a:spcPct val="100000"/>
              </a:lnSpc>
            </a:pPr>
            <a:r>
              <a:rPr lang="en-GB" sz="1800" dirty="0">
                <a:solidFill>
                  <a:schemeClr val="tx1"/>
                </a:solidFill>
              </a:rPr>
              <a:t>CMMC defines a robust cyber security standard of compliance.  Should these or similar standards be adopted by the UK, in support of international trade and cooperation?</a:t>
            </a:r>
          </a:p>
          <a:p>
            <a:pPr marL="185738" lvl="1" indent="-185738">
              <a:lnSpc>
                <a:spcPct val="100000"/>
              </a:lnSpc>
            </a:pPr>
            <a:r>
              <a:rPr lang="en-GB" sz="1800" dirty="0">
                <a:solidFill>
                  <a:schemeClr val="tx1"/>
                </a:solidFill>
              </a:rPr>
              <a:t>In the case of CMMC, data flows (CUI) between partners nations requiring compliance oversight and assurance.   How will reciprocity of oversight and assurance be applied between partner nations?</a:t>
            </a:r>
          </a:p>
          <a:p>
            <a:pPr marL="185738" lvl="1" indent="-185738">
              <a:lnSpc>
                <a:spcPct val="100000"/>
              </a:lnSpc>
            </a:pPr>
            <a:endParaRPr lang="en-GB" sz="1800" dirty="0">
              <a:solidFill>
                <a:schemeClr val="tx1"/>
              </a:solidFill>
            </a:endParaRPr>
          </a:p>
        </p:txBody>
      </p:sp>
      <p:sp>
        <p:nvSpPr>
          <p:cNvPr id="7" name="TextBox 6">
            <a:extLst>
              <a:ext uri="{FF2B5EF4-FFF2-40B4-BE49-F238E27FC236}">
                <a16:creationId xmlns:a16="http://schemas.microsoft.com/office/drawing/2014/main" id="{45836DA7-D514-4EF6-BEEB-074F632FCDD1}"/>
              </a:ext>
            </a:extLst>
          </p:cNvPr>
          <p:cNvSpPr txBox="1"/>
          <p:nvPr/>
        </p:nvSpPr>
        <p:spPr>
          <a:xfrm>
            <a:off x="791999" y="1980000"/>
            <a:ext cx="7692001" cy="442035"/>
          </a:xfrm>
          <a:prstGeom prst="rect">
            <a:avLst/>
          </a:prstGeom>
          <a:noFill/>
        </p:spPr>
        <p:txBody>
          <a:bodyPr wrap="square" lIns="36000" tIns="36000" rIns="36000" bIns="36000">
            <a:spAutoFit/>
          </a:bodyPr>
          <a:lstStyle/>
          <a:p>
            <a:pPr marL="0" indent="0">
              <a:lnSpc>
                <a:spcPct val="100000"/>
              </a:lnSpc>
              <a:spcBef>
                <a:spcPts val="1200"/>
              </a:spcBef>
              <a:buNone/>
            </a:pPr>
            <a:r>
              <a:rPr lang="en-GB" sz="2400" b="1" dirty="0">
                <a:latin typeface="Source Sans Pro" panose="020B0503030403020204" pitchFamily="34" charset="0"/>
                <a:ea typeface="Source Sans Pro" panose="020B0503030403020204" pitchFamily="34" charset="0"/>
              </a:rPr>
              <a:t>For consideration – next steps</a:t>
            </a:r>
          </a:p>
        </p:txBody>
      </p:sp>
      <p:sp>
        <p:nvSpPr>
          <p:cNvPr id="3" name="Content Placeholder 2">
            <a:extLst>
              <a:ext uri="{FF2B5EF4-FFF2-40B4-BE49-F238E27FC236}">
                <a16:creationId xmlns:a16="http://schemas.microsoft.com/office/drawing/2014/main" id="{E3DE432D-1BD1-4C95-B8A3-665343B2D8D1}"/>
              </a:ext>
            </a:extLst>
          </p:cNvPr>
          <p:cNvSpPr txBox="1">
            <a:spLocks/>
          </p:cNvSpPr>
          <p:nvPr/>
        </p:nvSpPr>
        <p:spPr>
          <a:xfrm>
            <a:off x="838199" y="6372023"/>
            <a:ext cx="7481342" cy="418986"/>
          </a:xfrm>
          <a:prstGeom prst="rect">
            <a:avLst/>
          </a:prstGeom>
          <a:solidFill>
            <a:srgbClr val="B2A170"/>
          </a:solidFill>
          <a:ln>
            <a:solidFill>
              <a:schemeClr val="tx1"/>
            </a:solidFill>
          </a:ln>
        </p:spPr>
        <p:txBody>
          <a:bodyPr lIns="0" tIns="0" rIns="0" bIns="0" anchor="ctr">
            <a:noAutofit/>
          </a:bodyPr>
          <a:lstStyle>
            <a:defPPr>
              <a:defRPr lang="en-US"/>
            </a:defPPr>
            <a:lvl1pPr indent="0" defTabSz="914377">
              <a:lnSpc>
                <a:spcPct val="100000"/>
              </a:lnSpc>
              <a:spcBef>
                <a:spcPts val="0"/>
              </a:spcBef>
              <a:buFont typeface="Arial" panose="020B0604020202020204" pitchFamily="34" charset="0"/>
              <a:buNone/>
              <a:defRPr sz="2100" b="1" i="0">
                <a:solidFill>
                  <a:schemeClr val="bg1"/>
                </a:solidFill>
                <a:latin typeface="Source Sans Pro" panose="020B0503030403020204" pitchFamily="34" charset="77"/>
              </a:defRPr>
            </a:lvl1pPr>
            <a:lvl2pPr marL="685783" indent="-228594" defTabSz="914377">
              <a:lnSpc>
                <a:spcPct val="150000"/>
              </a:lnSpc>
              <a:spcBef>
                <a:spcPts val="500"/>
              </a:spcBef>
              <a:buFont typeface="Arial" panose="020B0604020202020204" pitchFamily="34" charset="0"/>
              <a:buChar char="•"/>
              <a:defRPr sz="2000" b="0" i="0">
                <a:solidFill>
                  <a:srgbClr val="000000"/>
                </a:solidFill>
                <a:latin typeface="Source Sans Pro" panose="020B0503030403020204" pitchFamily="34" charset="77"/>
              </a:defRPr>
            </a:lvl2pPr>
            <a:lvl3pPr marL="1142971" indent="-228594" defTabSz="914377">
              <a:lnSpc>
                <a:spcPct val="150000"/>
              </a:lnSpc>
              <a:spcBef>
                <a:spcPts val="500"/>
              </a:spcBef>
              <a:buFont typeface="Arial" panose="020B0604020202020204" pitchFamily="34" charset="0"/>
              <a:buChar char="•"/>
              <a:defRPr sz="2000" b="0" i="0">
                <a:solidFill>
                  <a:srgbClr val="000000"/>
                </a:solidFill>
                <a:latin typeface="Source Sans Pro" panose="020B0503030403020204" pitchFamily="34" charset="77"/>
              </a:defRPr>
            </a:lvl3pPr>
            <a:lvl4pPr marL="1600160" indent="-228594" defTabSz="914377">
              <a:lnSpc>
                <a:spcPct val="150000"/>
              </a:lnSpc>
              <a:spcBef>
                <a:spcPts val="500"/>
              </a:spcBef>
              <a:buFont typeface="Arial" panose="020B0604020202020204" pitchFamily="34" charset="0"/>
              <a:buChar char="•"/>
              <a:defRPr b="0" i="0">
                <a:solidFill>
                  <a:srgbClr val="000000"/>
                </a:solidFill>
                <a:latin typeface="Source Sans Pro" panose="020B0503030403020204" pitchFamily="34" charset="77"/>
              </a:defRPr>
            </a:lvl4pPr>
            <a:lvl5pPr marL="2057349" indent="-228594" defTabSz="914377">
              <a:lnSpc>
                <a:spcPct val="150000"/>
              </a:lnSpc>
              <a:spcBef>
                <a:spcPts val="500"/>
              </a:spcBef>
              <a:buFont typeface="Arial" panose="020B0604020202020204" pitchFamily="34" charset="0"/>
              <a:buChar char="•"/>
              <a:defRPr b="0" i="0">
                <a:solidFill>
                  <a:srgbClr val="000000"/>
                </a:solidFill>
                <a:latin typeface="Source Sans Pro" panose="020B0503030403020204" pitchFamily="34"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algn="ctr"/>
            <a:r>
              <a:rPr lang="en-GB" sz="2000" b="0" dirty="0"/>
              <a:t>Further comments from Rear Admiral Chase &amp; John Weiler?</a:t>
            </a:r>
            <a:endParaRPr lang="en-GB" sz="2000" dirty="0"/>
          </a:p>
        </p:txBody>
      </p:sp>
      <p:pic>
        <p:nvPicPr>
          <p:cNvPr id="12" name="Picture 11">
            <a:extLst>
              <a:ext uri="{FF2B5EF4-FFF2-40B4-BE49-F238E27FC236}">
                <a16:creationId xmlns:a16="http://schemas.microsoft.com/office/drawing/2014/main" id="{6AA16FF7-2F5C-4200-9A94-63B8FF2DA99A}"/>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8569493" y="2707191"/>
            <a:ext cx="3600000" cy="414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71932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BFF63C-FF6A-43BD-8A8F-9D81912E71D4}"/>
              </a:ext>
            </a:extLst>
          </p:cNvPr>
          <p:cNvSpPr/>
          <p:nvPr/>
        </p:nvSpPr>
        <p:spPr>
          <a:xfrm>
            <a:off x="0" y="1947333"/>
            <a:ext cx="12192000" cy="4910667"/>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24FAF587-F0B6-4D94-96F8-EB0C6B0259E7}"/>
              </a:ext>
            </a:extLst>
          </p:cNvPr>
          <p:cNvSpPr/>
          <p:nvPr/>
        </p:nvSpPr>
        <p:spPr>
          <a:xfrm>
            <a:off x="147970" y="2116895"/>
            <a:ext cx="3805052" cy="10342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solidFill>
                  <a:schemeClr val="tx1"/>
                </a:solidFill>
              </a:rPr>
              <a:t>Questions</a:t>
            </a:r>
          </a:p>
        </p:txBody>
      </p:sp>
    </p:spTree>
    <p:extLst>
      <p:ext uri="{BB962C8B-B14F-4D97-AF65-F5344CB8AC3E}">
        <p14:creationId xmlns:p14="http://schemas.microsoft.com/office/powerpoint/2010/main" val="1508608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3917873-F913-422D-844D-5F7F9297393E}"/>
              </a:ext>
            </a:extLst>
          </p:cNvPr>
          <p:cNvSpPr>
            <a:spLocks noGrp="1"/>
          </p:cNvSpPr>
          <p:nvPr>
            <p:ph type="sldNum" sz="quarter" idx="4"/>
          </p:nvPr>
        </p:nvSpPr>
        <p:spPr/>
        <p:txBody>
          <a:bodyPr/>
          <a:lstStyle/>
          <a:p>
            <a:fld id="{60EAE7C9-98D7-422D-93C6-5DC8CE4F83BC}" type="slidenum">
              <a:rPr lang="en-GB" smtClean="0"/>
              <a:pPr/>
              <a:t>13</a:t>
            </a:fld>
            <a:endParaRPr lang="en-GB" dirty="0"/>
          </a:p>
        </p:txBody>
      </p:sp>
      <p:sp>
        <p:nvSpPr>
          <p:cNvPr id="6" name="Content Placeholder 2">
            <a:extLst>
              <a:ext uri="{FF2B5EF4-FFF2-40B4-BE49-F238E27FC236}">
                <a16:creationId xmlns:a16="http://schemas.microsoft.com/office/drawing/2014/main" id="{664A1380-17E3-4FAA-B8CF-E4321798EB7C}"/>
              </a:ext>
            </a:extLst>
          </p:cNvPr>
          <p:cNvSpPr txBox="1">
            <a:spLocks/>
          </p:cNvSpPr>
          <p:nvPr/>
        </p:nvSpPr>
        <p:spPr>
          <a:xfrm>
            <a:off x="503999" y="2229045"/>
            <a:ext cx="6060315" cy="4492431"/>
          </a:xfrm>
          <a:prstGeom prst="rect">
            <a:avLst/>
          </a:prstGeom>
        </p:spPr>
        <p:txBody>
          <a:bodyPr lIns="0">
            <a:noAutofit/>
          </a:bodyPr>
          <a:lstStyle>
            <a:lvl1pPr marL="228594" indent="-228594" algn="l" defTabSz="914377" rtl="0" eaLnBrk="1" latinLnBrk="0" hangingPunct="1">
              <a:lnSpc>
                <a:spcPct val="150000"/>
              </a:lnSpc>
              <a:spcBef>
                <a:spcPts val="1000"/>
              </a:spcBef>
              <a:buFont typeface="Arial" panose="020B0604020202020204" pitchFamily="34" charset="0"/>
              <a:buChar char="•"/>
              <a:defRPr sz="2400" b="0" i="0" kern="1200">
                <a:solidFill>
                  <a:srgbClr val="000000"/>
                </a:solidFill>
                <a:latin typeface="Source Sans Pro" panose="020B0503030403020204" pitchFamily="34" charset="77"/>
                <a:ea typeface="+mn-ea"/>
                <a:cs typeface="+mn-cs"/>
              </a:defRPr>
            </a:lvl1pPr>
            <a:lvl2pPr marL="685783" indent="-228594" algn="l" defTabSz="914377" rtl="0" eaLnBrk="1" latinLnBrk="0" hangingPunct="1">
              <a:lnSpc>
                <a:spcPct val="150000"/>
              </a:lnSpc>
              <a:spcBef>
                <a:spcPts val="500"/>
              </a:spcBef>
              <a:buFont typeface="Arial" panose="020B0604020202020204" pitchFamily="34" charset="0"/>
              <a:buChar char="•"/>
              <a:defRPr sz="2000" b="0" i="0" kern="1200">
                <a:solidFill>
                  <a:srgbClr val="000000"/>
                </a:solidFill>
                <a:latin typeface="Source Sans Pro" panose="020B0503030403020204" pitchFamily="34" charset="77"/>
                <a:ea typeface="+mn-ea"/>
                <a:cs typeface="+mn-cs"/>
              </a:defRPr>
            </a:lvl2pPr>
            <a:lvl3pPr marL="1142971" indent="-228594" algn="l" defTabSz="914377" rtl="0" eaLnBrk="1" latinLnBrk="0" hangingPunct="1">
              <a:lnSpc>
                <a:spcPct val="150000"/>
              </a:lnSpc>
              <a:spcBef>
                <a:spcPts val="500"/>
              </a:spcBef>
              <a:buFont typeface="Arial" panose="020B0604020202020204" pitchFamily="34" charset="0"/>
              <a:buChar char="•"/>
              <a:defRPr sz="2000" b="0" i="0" kern="1200">
                <a:solidFill>
                  <a:srgbClr val="000000"/>
                </a:solidFill>
                <a:latin typeface="Source Sans Pro" panose="020B0503030403020204" pitchFamily="34" charset="77"/>
                <a:ea typeface="+mn-ea"/>
                <a:cs typeface="+mn-cs"/>
              </a:defRPr>
            </a:lvl3pPr>
            <a:lvl4pPr marL="1600160" indent="-228594" algn="l" defTabSz="914377" rtl="0" eaLnBrk="1" latinLnBrk="0" hangingPunct="1">
              <a:lnSpc>
                <a:spcPct val="150000"/>
              </a:lnSpc>
              <a:spcBef>
                <a:spcPts val="500"/>
              </a:spcBef>
              <a:buFont typeface="Arial" panose="020B0604020202020204" pitchFamily="34" charset="0"/>
              <a:buChar char="•"/>
              <a:defRPr sz="1800" b="0" i="0" kern="1200">
                <a:solidFill>
                  <a:srgbClr val="000000"/>
                </a:solidFill>
                <a:latin typeface="Source Sans Pro" panose="020B0503030403020204" pitchFamily="34" charset="77"/>
                <a:ea typeface="+mn-ea"/>
                <a:cs typeface="+mn-cs"/>
              </a:defRPr>
            </a:lvl4pPr>
            <a:lvl5pPr marL="2057349" indent="-228594" algn="l" defTabSz="914377" rtl="0" eaLnBrk="1" latinLnBrk="0" hangingPunct="1">
              <a:lnSpc>
                <a:spcPct val="150000"/>
              </a:lnSpc>
              <a:spcBef>
                <a:spcPts val="500"/>
              </a:spcBef>
              <a:buFont typeface="Arial" panose="020B0604020202020204" pitchFamily="34" charset="0"/>
              <a:buChar char="•"/>
              <a:defRPr sz="1800" b="0" i="0" kern="1200">
                <a:solidFill>
                  <a:srgbClr val="000000"/>
                </a:solidFill>
                <a:latin typeface="Source Sans Pro" panose="020B0503030403020204"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388" indent="-179388">
              <a:lnSpc>
                <a:spcPct val="100000"/>
              </a:lnSpc>
              <a:spcBef>
                <a:spcPts val="0"/>
              </a:spcBef>
              <a:spcAft>
                <a:spcPts val="600"/>
              </a:spcAft>
            </a:pPr>
            <a:r>
              <a:rPr lang="en-GB" sz="1600" b="1" dirty="0">
                <a:solidFill>
                  <a:schemeClr val="tx1"/>
                </a:solidFill>
                <a:latin typeface="Source Sans Pro" panose="020B0503030403020204" pitchFamily="34" charset="0"/>
                <a:ea typeface="Source Sans Pro" panose="020B0503030403020204" pitchFamily="34" charset="0"/>
                <a:cs typeface="Calibri" panose="020F0502020204030204" pitchFamily="34" charset="0"/>
              </a:rPr>
              <a:t>CMMC</a:t>
            </a:r>
            <a:r>
              <a:rPr lang="en-GB" sz="1600" dirty="0">
                <a:solidFill>
                  <a:schemeClr val="tx1"/>
                </a:solidFill>
                <a:latin typeface="Source Sans Pro" panose="020B0503030403020204" pitchFamily="34" charset="0"/>
                <a:ea typeface="Source Sans Pro" panose="020B0503030403020204" pitchFamily="34" charset="0"/>
                <a:cs typeface="Calibri" panose="020F0502020204030204" pitchFamily="34" charset="0"/>
              </a:rPr>
              <a:t> – Cybersecurity Maturity Model Certification – US DoD procurement cyber security framework.</a:t>
            </a:r>
          </a:p>
          <a:p>
            <a:pPr marL="179388" indent="-179388">
              <a:lnSpc>
                <a:spcPct val="100000"/>
              </a:lnSpc>
              <a:spcBef>
                <a:spcPts val="0"/>
              </a:spcBef>
              <a:spcAft>
                <a:spcPts val="600"/>
              </a:spcAft>
            </a:pPr>
            <a:r>
              <a:rPr lang="en-GB" sz="1600" b="1" dirty="0">
                <a:solidFill>
                  <a:schemeClr val="tx1"/>
                </a:solidFill>
                <a:latin typeface="Source Sans Pro" panose="020B0503030403020204" pitchFamily="34" charset="0"/>
                <a:ea typeface="Source Sans Pro" panose="020B0503030403020204" pitchFamily="34" charset="0"/>
                <a:cs typeface="Calibri" panose="020F0502020204030204" pitchFamily="34" charset="0"/>
              </a:rPr>
              <a:t>CMMC–AB </a:t>
            </a:r>
            <a:r>
              <a:rPr lang="en-GB" sz="1600" dirty="0">
                <a:solidFill>
                  <a:schemeClr val="tx1"/>
                </a:solidFill>
                <a:latin typeface="Source Sans Pro" panose="020B0503030403020204" pitchFamily="34" charset="0"/>
                <a:ea typeface="Source Sans Pro" panose="020B0503030403020204" pitchFamily="34" charset="0"/>
                <a:cs typeface="Calibri" panose="020F0502020204030204" pitchFamily="34" charset="0"/>
              </a:rPr>
              <a:t>– Cyber Security Maturity Model Certification Accreditation Body.  Organisation established under MOU by the DoD to manage global CMMC compliance oversight, assurance and training.</a:t>
            </a:r>
          </a:p>
          <a:p>
            <a:pPr marL="179388" indent="-179388">
              <a:lnSpc>
                <a:spcPct val="100000"/>
              </a:lnSpc>
              <a:spcBef>
                <a:spcPts val="0"/>
              </a:spcBef>
              <a:spcAft>
                <a:spcPts val="600"/>
              </a:spcAft>
            </a:pPr>
            <a:r>
              <a:rPr lang="en-GB" sz="1600" b="1" dirty="0">
                <a:solidFill>
                  <a:schemeClr val="tx1"/>
                </a:solidFill>
                <a:latin typeface="Source Sans Pro" panose="020B0503030403020204" pitchFamily="34" charset="0"/>
                <a:ea typeface="Source Sans Pro" panose="020B0503030403020204" pitchFamily="34" charset="0"/>
                <a:cs typeface="Calibri" panose="020F0502020204030204" pitchFamily="34" charset="0"/>
              </a:rPr>
              <a:t>Cyberspace Solarium Commission </a:t>
            </a:r>
            <a:r>
              <a:rPr lang="en-GB" sz="1600" dirty="0">
                <a:solidFill>
                  <a:schemeClr val="tx1"/>
                </a:solidFill>
                <a:latin typeface="Source Sans Pro" panose="020B0503030403020204" pitchFamily="34" charset="0"/>
                <a:ea typeface="Source Sans Pro" panose="020B0503030403020204" pitchFamily="34" charset="0"/>
                <a:cs typeface="Calibri" panose="020F0502020204030204" pitchFamily="34" charset="0"/>
              </a:rPr>
              <a:t>– Established in 2019 under the</a:t>
            </a:r>
            <a:r>
              <a:rPr lang="en-GB" sz="1600" dirty="0">
                <a:solidFill>
                  <a:srgbClr val="212121"/>
                </a:solidFill>
                <a:latin typeface="Source Sans Pro" panose="020B0503030403020204" pitchFamily="34" charset="0"/>
                <a:ea typeface="Source Sans Pro" panose="020B0503030403020204" pitchFamily="34" charset="0"/>
              </a:rPr>
              <a:t> National Defense Authorization Act to "develop a consensus on a strategic approach to defending the United States in cyberspace against cyber attacks</a:t>
            </a:r>
          </a:p>
          <a:p>
            <a:pPr marL="179388" indent="-179388">
              <a:lnSpc>
                <a:spcPct val="100000"/>
              </a:lnSpc>
              <a:spcBef>
                <a:spcPts val="0"/>
              </a:spcBef>
              <a:spcAft>
                <a:spcPts val="600"/>
              </a:spcAft>
            </a:pPr>
            <a:r>
              <a:rPr lang="en-GB" sz="1600" b="1" dirty="0">
                <a:solidFill>
                  <a:schemeClr val="tx1"/>
                </a:solidFill>
                <a:latin typeface="Source Sans Pro" panose="020B0503030403020204" pitchFamily="34" charset="0"/>
                <a:ea typeface="Source Sans Pro" panose="020B0503030403020204" pitchFamily="34" charset="0"/>
                <a:cs typeface="Calibri" panose="020F0502020204030204" pitchFamily="34" charset="0"/>
              </a:rPr>
              <a:t>DIB</a:t>
            </a:r>
            <a:r>
              <a:rPr lang="en-GB" sz="1600" dirty="0">
                <a:solidFill>
                  <a:schemeClr val="tx1"/>
                </a:solidFill>
                <a:latin typeface="Source Sans Pro" panose="020B0503030403020204" pitchFamily="34" charset="0"/>
                <a:ea typeface="Source Sans Pro" panose="020B0503030403020204" pitchFamily="34" charset="0"/>
                <a:cs typeface="Calibri" panose="020F0502020204030204" pitchFamily="34" charset="0"/>
              </a:rPr>
              <a:t> – US global Defence Industry Base.</a:t>
            </a:r>
          </a:p>
          <a:p>
            <a:pPr marL="179388" indent="-179388">
              <a:lnSpc>
                <a:spcPct val="100000"/>
              </a:lnSpc>
              <a:spcBef>
                <a:spcPts val="0"/>
              </a:spcBef>
              <a:spcAft>
                <a:spcPts val="600"/>
              </a:spcAft>
            </a:pPr>
            <a:r>
              <a:rPr lang="en-GB" sz="1600" b="1" dirty="0">
                <a:solidFill>
                  <a:schemeClr val="tx1"/>
                </a:solidFill>
                <a:latin typeface="Source Sans Pro" panose="020B0503030403020204" pitchFamily="34" charset="0"/>
                <a:ea typeface="Source Sans Pro" panose="020B0503030403020204" pitchFamily="34" charset="0"/>
              </a:rPr>
              <a:t>NIST</a:t>
            </a:r>
            <a:r>
              <a:rPr lang="en-GB" sz="1600" dirty="0">
                <a:solidFill>
                  <a:schemeClr val="tx1"/>
                </a:solidFill>
                <a:latin typeface="Source Sans Pro" panose="020B0503030403020204" pitchFamily="34" charset="0"/>
                <a:ea typeface="Source Sans Pro" panose="020B0503030403020204" pitchFamily="34" charset="0"/>
              </a:rPr>
              <a:t> – National Institute of Standards and Technology - Owner and creator of the NIST suite of cyber security standards including NIST SP (Special Publication) 800 – 171.</a:t>
            </a:r>
            <a:endParaRPr lang="en-GB" sz="2000" dirty="0">
              <a:solidFill>
                <a:schemeClr val="tx1"/>
              </a:solidFill>
              <a:latin typeface="Source Sans Pro" panose="020B0503030403020204" pitchFamily="34" charset="0"/>
              <a:ea typeface="Source Sans Pro" panose="020B0503030403020204" pitchFamily="34" charset="0"/>
            </a:endParaRPr>
          </a:p>
          <a:p>
            <a:pPr marL="179388" indent="-179388">
              <a:lnSpc>
                <a:spcPct val="100000"/>
              </a:lnSpc>
              <a:spcBef>
                <a:spcPts val="0"/>
              </a:spcBef>
            </a:pPr>
            <a:endParaRPr lang="en-GB" sz="2000" dirty="0">
              <a:solidFill>
                <a:schemeClr val="tx1"/>
              </a:solidFill>
              <a:latin typeface="Source Sans Pro" panose="020B0503030403020204" pitchFamily="34" charset="0"/>
              <a:ea typeface="Source Sans Pro" panose="020B0503030403020204" pitchFamily="34" charset="0"/>
            </a:endParaRPr>
          </a:p>
        </p:txBody>
      </p:sp>
      <p:sp>
        <p:nvSpPr>
          <p:cNvPr id="7" name="TextBox 6">
            <a:extLst>
              <a:ext uri="{FF2B5EF4-FFF2-40B4-BE49-F238E27FC236}">
                <a16:creationId xmlns:a16="http://schemas.microsoft.com/office/drawing/2014/main" id="{029059C7-76A6-473C-86ED-890003FD275A}"/>
              </a:ext>
            </a:extLst>
          </p:cNvPr>
          <p:cNvSpPr txBox="1"/>
          <p:nvPr/>
        </p:nvSpPr>
        <p:spPr>
          <a:xfrm>
            <a:off x="6702865" y="1797402"/>
            <a:ext cx="5148000" cy="430887"/>
          </a:xfrm>
          <a:prstGeom prst="rect">
            <a:avLst/>
          </a:prstGeom>
          <a:noFill/>
        </p:spPr>
        <p:txBody>
          <a:bodyPr wrap="square" lIns="0" tIns="0" rIns="0" bIns="0">
            <a:spAutoFit/>
          </a:bodyPr>
          <a:lstStyle/>
          <a:p>
            <a:pPr marL="0" indent="0">
              <a:lnSpc>
                <a:spcPct val="100000"/>
              </a:lnSpc>
              <a:spcBef>
                <a:spcPts val="1200"/>
              </a:spcBef>
              <a:buNone/>
            </a:pPr>
            <a:r>
              <a:rPr lang="en-GB" sz="2800" b="1" dirty="0">
                <a:latin typeface="Source Sans Pro" panose="020B0503030403020204" pitchFamily="34" charset="0"/>
                <a:ea typeface="Source Sans Pro" panose="020B0503030403020204" pitchFamily="34" charset="0"/>
              </a:rPr>
              <a:t>References</a:t>
            </a:r>
          </a:p>
        </p:txBody>
      </p:sp>
      <p:sp>
        <p:nvSpPr>
          <p:cNvPr id="11" name="Content Placeholder 2">
            <a:extLst>
              <a:ext uri="{FF2B5EF4-FFF2-40B4-BE49-F238E27FC236}">
                <a16:creationId xmlns:a16="http://schemas.microsoft.com/office/drawing/2014/main" id="{CD07C741-96A1-4EA4-8547-0CF6BF1F6456}"/>
              </a:ext>
            </a:extLst>
          </p:cNvPr>
          <p:cNvSpPr txBox="1">
            <a:spLocks/>
          </p:cNvSpPr>
          <p:nvPr/>
        </p:nvSpPr>
        <p:spPr>
          <a:xfrm>
            <a:off x="6702865" y="2229045"/>
            <a:ext cx="4985136" cy="4127307"/>
          </a:xfrm>
          <a:prstGeom prst="rect">
            <a:avLst/>
          </a:prstGeom>
        </p:spPr>
        <p:txBody>
          <a:bodyPr lIns="0" tIns="36000" rIns="36000" bIns="36000">
            <a:noAutofit/>
          </a:bodyPr>
          <a:lstStyle>
            <a:lvl1pPr marL="228594" indent="-228594" algn="l" defTabSz="914377" rtl="0" eaLnBrk="1" latinLnBrk="0" hangingPunct="1">
              <a:lnSpc>
                <a:spcPct val="150000"/>
              </a:lnSpc>
              <a:spcBef>
                <a:spcPts val="1000"/>
              </a:spcBef>
              <a:buFont typeface="Arial" panose="020B0604020202020204" pitchFamily="34" charset="0"/>
              <a:buChar char="•"/>
              <a:defRPr sz="2400" b="0" i="0" kern="1200">
                <a:solidFill>
                  <a:srgbClr val="000000"/>
                </a:solidFill>
                <a:latin typeface="Source Sans Pro" panose="020B0503030403020204" pitchFamily="34" charset="77"/>
                <a:ea typeface="+mn-ea"/>
                <a:cs typeface="+mn-cs"/>
              </a:defRPr>
            </a:lvl1pPr>
            <a:lvl2pPr marL="685783" indent="-228594" algn="l" defTabSz="914377" rtl="0" eaLnBrk="1" latinLnBrk="0" hangingPunct="1">
              <a:lnSpc>
                <a:spcPct val="150000"/>
              </a:lnSpc>
              <a:spcBef>
                <a:spcPts val="500"/>
              </a:spcBef>
              <a:buFont typeface="Arial" panose="020B0604020202020204" pitchFamily="34" charset="0"/>
              <a:buChar char="•"/>
              <a:defRPr sz="2000" b="0" i="0" kern="1200">
                <a:solidFill>
                  <a:srgbClr val="000000"/>
                </a:solidFill>
                <a:latin typeface="Source Sans Pro" panose="020B0503030403020204" pitchFamily="34" charset="77"/>
                <a:ea typeface="+mn-ea"/>
                <a:cs typeface="+mn-cs"/>
              </a:defRPr>
            </a:lvl2pPr>
            <a:lvl3pPr marL="1142971" indent="-228594" algn="l" defTabSz="914377" rtl="0" eaLnBrk="1" latinLnBrk="0" hangingPunct="1">
              <a:lnSpc>
                <a:spcPct val="150000"/>
              </a:lnSpc>
              <a:spcBef>
                <a:spcPts val="500"/>
              </a:spcBef>
              <a:buFont typeface="Arial" panose="020B0604020202020204" pitchFamily="34" charset="0"/>
              <a:buChar char="•"/>
              <a:defRPr sz="2000" b="0" i="0" kern="1200">
                <a:solidFill>
                  <a:srgbClr val="000000"/>
                </a:solidFill>
                <a:latin typeface="Source Sans Pro" panose="020B0503030403020204" pitchFamily="34" charset="77"/>
                <a:ea typeface="+mn-ea"/>
                <a:cs typeface="+mn-cs"/>
              </a:defRPr>
            </a:lvl3pPr>
            <a:lvl4pPr marL="1600160" indent="-228594" algn="l" defTabSz="914377" rtl="0" eaLnBrk="1" latinLnBrk="0" hangingPunct="1">
              <a:lnSpc>
                <a:spcPct val="150000"/>
              </a:lnSpc>
              <a:spcBef>
                <a:spcPts val="500"/>
              </a:spcBef>
              <a:buFont typeface="Arial" panose="020B0604020202020204" pitchFamily="34" charset="0"/>
              <a:buChar char="•"/>
              <a:defRPr sz="1800" b="0" i="0" kern="1200">
                <a:solidFill>
                  <a:srgbClr val="000000"/>
                </a:solidFill>
                <a:latin typeface="Source Sans Pro" panose="020B0503030403020204" pitchFamily="34" charset="77"/>
                <a:ea typeface="+mn-ea"/>
                <a:cs typeface="+mn-cs"/>
              </a:defRPr>
            </a:lvl4pPr>
            <a:lvl5pPr marL="2057349" indent="-228594" algn="l" defTabSz="914377" rtl="0" eaLnBrk="1" latinLnBrk="0" hangingPunct="1">
              <a:lnSpc>
                <a:spcPct val="150000"/>
              </a:lnSpc>
              <a:spcBef>
                <a:spcPts val="500"/>
              </a:spcBef>
              <a:buFont typeface="Arial" panose="020B0604020202020204" pitchFamily="34" charset="0"/>
              <a:buChar char="•"/>
              <a:defRPr sz="1800" b="0" i="0" kern="1200">
                <a:solidFill>
                  <a:srgbClr val="000000"/>
                </a:solidFill>
                <a:latin typeface="Source Sans Pro" panose="020B0503030403020204"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563" indent="-182563">
              <a:lnSpc>
                <a:spcPct val="100000"/>
              </a:lnSpc>
              <a:spcBef>
                <a:spcPts val="0"/>
              </a:spcBef>
              <a:buFont typeface="Arial" panose="020B0604020202020204" pitchFamily="34" charset="0"/>
              <a:buAutoNum type="arabicPeriod"/>
            </a:pPr>
            <a:r>
              <a:rPr lang="en-GB" sz="1400" dirty="0">
                <a:solidFill>
                  <a:srgbClr val="00758D"/>
                </a:solidFill>
                <a:latin typeface="Source Sans Pro" panose="020B0503030403020204" pitchFamily="34" charset="0"/>
                <a:ea typeface="Source Sans Pro" panose="020B0503030403020204" pitchFamily="34" charset="0"/>
                <a:hlinkClick r:id="rId3">
                  <a:extLst>
                    <a:ext uri="{A12FA001-AC4F-418D-AE19-62706E023703}">
                      <ahyp:hlinkClr xmlns:ahyp="http://schemas.microsoft.com/office/drawing/2018/hyperlinkcolor" val="tx"/>
                    </a:ext>
                  </a:extLst>
                </a:hlinkClick>
              </a:rPr>
              <a:t>https://www.whitehouse.gov/wp-content/uploads/2018/03/The-Cost-of-Malicious-Cyber-Activity-to-the-U.S.-Economy.pdf</a:t>
            </a:r>
            <a:endParaRPr lang="en-GB" sz="1400" b="1" dirty="0">
              <a:solidFill>
                <a:srgbClr val="00758D"/>
              </a:solidFill>
              <a:latin typeface="Source Sans Pro" panose="020B0503030403020204" pitchFamily="34" charset="0"/>
              <a:ea typeface="Source Sans Pro" panose="020B0503030403020204" pitchFamily="34" charset="0"/>
            </a:endParaRPr>
          </a:p>
          <a:p>
            <a:pPr marL="182563" indent="-182563">
              <a:lnSpc>
                <a:spcPct val="100000"/>
              </a:lnSpc>
              <a:spcBef>
                <a:spcPts val="0"/>
              </a:spcBef>
              <a:buFont typeface="Arial" panose="020B0604020202020204" pitchFamily="34" charset="0"/>
              <a:buAutoNum type="arabicPeriod"/>
            </a:pPr>
            <a:r>
              <a:rPr lang="en-GB" sz="1400" dirty="0">
                <a:solidFill>
                  <a:srgbClr val="00758D"/>
                </a:solidFill>
                <a:latin typeface="Source Sans Pro" panose="020B0503030403020204" pitchFamily="34" charset="0"/>
                <a:ea typeface="Source Sans Pro" panose="020B0503030403020204" pitchFamily="34" charset="0"/>
                <a:hlinkClick r:id="rId4">
                  <a:extLst>
                    <a:ext uri="{A12FA001-AC4F-418D-AE19-62706E023703}">
                      <ahyp:hlinkClr xmlns:ahyp="http://schemas.microsoft.com/office/drawing/2018/hyperlinkcolor" val="tx"/>
                    </a:ext>
                  </a:extLst>
                </a:hlinkClick>
              </a:rPr>
              <a:t>https://www.gao.gov/assets/710/707359.pdf</a:t>
            </a:r>
            <a:endParaRPr lang="en-GB" sz="1400" dirty="0">
              <a:solidFill>
                <a:srgbClr val="00758D"/>
              </a:solidFill>
              <a:latin typeface="Source Sans Pro" panose="020B0503030403020204" pitchFamily="34" charset="0"/>
              <a:ea typeface="Source Sans Pro" panose="020B0503030403020204" pitchFamily="34" charset="0"/>
            </a:endParaRPr>
          </a:p>
          <a:p>
            <a:pPr marL="182563" indent="-182563">
              <a:lnSpc>
                <a:spcPct val="100000"/>
              </a:lnSpc>
              <a:spcBef>
                <a:spcPts val="0"/>
              </a:spcBef>
              <a:buFont typeface="Arial" panose="020B0604020202020204" pitchFamily="34" charset="0"/>
              <a:buAutoNum type="arabicPeriod"/>
            </a:pPr>
            <a:r>
              <a:rPr lang="en-GB" sz="1400" dirty="0">
                <a:solidFill>
                  <a:srgbClr val="00758D"/>
                </a:solidFill>
                <a:latin typeface="Source Sans Pro" panose="020B0503030403020204" pitchFamily="34" charset="0"/>
                <a:ea typeface="Source Sans Pro" panose="020B0503030403020204" pitchFamily="34" charset="0"/>
                <a:hlinkClick r:id="rId5">
                  <a:extLst>
                    <a:ext uri="{A12FA001-AC4F-418D-AE19-62706E023703}">
                      <ahyp:hlinkClr xmlns:ahyp="http://schemas.microsoft.com/office/drawing/2018/hyperlinkcolor" val="tx"/>
                    </a:ext>
                  </a:extLst>
                </a:hlinkClick>
              </a:rPr>
              <a:t>https://www.acq.osd.mil/cmmc/</a:t>
            </a:r>
            <a:endParaRPr lang="en-GB" sz="1400" dirty="0">
              <a:solidFill>
                <a:srgbClr val="00758D"/>
              </a:solidFill>
              <a:latin typeface="Source Sans Pro" panose="020B0503030403020204" pitchFamily="34" charset="0"/>
              <a:ea typeface="Source Sans Pro" panose="020B0503030403020204" pitchFamily="34" charset="0"/>
            </a:endParaRPr>
          </a:p>
          <a:p>
            <a:pPr marL="182563" indent="-182563">
              <a:lnSpc>
                <a:spcPct val="100000"/>
              </a:lnSpc>
              <a:spcBef>
                <a:spcPts val="0"/>
              </a:spcBef>
              <a:buAutoNum type="arabicPeriod"/>
            </a:pPr>
            <a:r>
              <a:rPr lang="en-GB" sz="1400" dirty="0">
                <a:solidFill>
                  <a:srgbClr val="00758D"/>
                </a:solidFill>
                <a:latin typeface="Source Sans Pro" panose="020B0503030403020204" pitchFamily="34" charset="0"/>
                <a:ea typeface="Source Sans Pro" panose="020B0503030403020204" pitchFamily="34" charset="0"/>
                <a:hlinkClick r:id="rId4">
                  <a:extLst>
                    <a:ext uri="{A12FA001-AC4F-418D-AE19-62706E023703}">
                      <ahyp:hlinkClr xmlns:ahyp="http://schemas.microsoft.com/office/drawing/2018/hyperlinkcolor" val="tx"/>
                    </a:ext>
                  </a:extLst>
                </a:hlinkClick>
              </a:rPr>
              <a:t>https://www.solarium.gov/</a:t>
            </a:r>
          </a:p>
          <a:p>
            <a:pPr marL="182563" indent="-182563">
              <a:lnSpc>
                <a:spcPct val="100000"/>
              </a:lnSpc>
              <a:spcBef>
                <a:spcPts val="0"/>
              </a:spcBef>
              <a:buAutoNum type="arabicPeriod"/>
            </a:pPr>
            <a:r>
              <a:rPr lang="en-GB" sz="1400" dirty="0">
                <a:solidFill>
                  <a:srgbClr val="00758D"/>
                </a:solidFill>
                <a:latin typeface="Source Sans Pro" panose="020B0503030403020204" pitchFamily="34" charset="0"/>
                <a:ea typeface="Source Sans Pro" panose="020B0503030403020204" pitchFamily="34" charset="0"/>
                <a:hlinkClick r:id="rId6">
                  <a:extLst>
                    <a:ext uri="{A12FA001-AC4F-418D-AE19-62706E023703}">
                      <ahyp:hlinkClr xmlns:ahyp="http://schemas.microsoft.com/office/drawing/2018/hyperlinkcolor" val="tx"/>
                    </a:ext>
                  </a:extLst>
                </a:hlinkClick>
              </a:rPr>
              <a:t>https://www.law.cornell.edu/cfr/text/48/252.204-7012</a:t>
            </a:r>
            <a:endParaRPr lang="en-GB" sz="1400" dirty="0">
              <a:solidFill>
                <a:srgbClr val="00758D"/>
              </a:solidFill>
              <a:latin typeface="Source Sans Pro" panose="020B0503030403020204" pitchFamily="34" charset="0"/>
              <a:ea typeface="Source Sans Pro" panose="020B0503030403020204" pitchFamily="34" charset="0"/>
            </a:endParaRPr>
          </a:p>
          <a:p>
            <a:pPr marL="182563" indent="-182563">
              <a:lnSpc>
                <a:spcPct val="100000"/>
              </a:lnSpc>
              <a:spcBef>
                <a:spcPts val="0"/>
              </a:spcBef>
              <a:buAutoNum type="arabicPeriod"/>
            </a:pPr>
            <a:r>
              <a:rPr lang="en-GB" sz="1400" dirty="0">
                <a:solidFill>
                  <a:srgbClr val="00758D"/>
                </a:solidFill>
                <a:latin typeface="Source Sans Pro" panose="020B0503030403020204" pitchFamily="34" charset="0"/>
                <a:ea typeface="Source Sans Pro" panose="020B0503030403020204" pitchFamily="34" charset="0"/>
                <a:hlinkClick r:id="rId7">
                  <a:extLst>
                    <a:ext uri="{A12FA001-AC4F-418D-AE19-62706E023703}">
                      <ahyp:hlinkClr xmlns:ahyp="http://schemas.microsoft.com/office/drawing/2018/hyperlinkcolor" val="tx"/>
                    </a:ext>
                  </a:extLst>
                </a:hlinkClick>
              </a:rPr>
              <a:t>https://csrc.nist.gov/publications/detail/sp/800-171/rev-1/final</a:t>
            </a:r>
            <a:endParaRPr lang="en-GB" sz="1400" dirty="0">
              <a:solidFill>
                <a:srgbClr val="00758D"/>
              </a:solidFill>
              <a:latin typeface="Source Sans Pro" panose="020B0503030403020204" pitchFamily="34" charset="0"/>
              <a:ea typeface="Source Sans Pro" panose="020B0503030403020204" pitchFamily="34" charset="0"/>
            </a:endParaRPr>
          </a:p>
          <a:p>
            <a:pPr marL="182563" indent="-182563">
              <a:lnSpc>
                <a:spcPct val="100000"/>
              </a:lnSpc>
              <a:spcBef>
                <a:spcPts val="0"/>
              </a:spcBef>
              <a:buAutoNum type="arabicPeriod"/>
            </a:pPr>
            <a:r>
              <a:rPr lang="en-GB" sz="1400" dirty="0">
                <a:solidFill>
                  <a:srgbClr val="00758D"/>
                </a:solidFill>
                <a:latin typeface="Source Sans Pro" panose="020B0503030403020204" pitchFamily="34" charset="0"/>
                <a:ea typeface="Source Sans Pro" panose="020B0503030403020204" pitchFamily="34" charset="0"/>
                <a:hlinkClick r:id="rId8">
                  <a:extLst>
                    <a:ext uri="{A12FA001-AC4F-418D-AE19-62706E023703}">
                      <ahyp:hlinkClr xmlns:ahyp="http://schemas.microsoft.com/office/drawing/2018/hyperlinkcolor" val="tx"/>
                    </a:ext>
                  </a:extLst>
                </a:hlinkClick>
              </a:rPr>
              <a:t>https://www.acq.osd.mil/dpap/dars/opencases/dfarscasenum/dfars.pdf</a:t>
            </a:r>
            <a:endParaRPr lang="en-GB" sz="1400" dirty="0">
              <a:solidFill>
                <a:srgbClr val="00758D"/>
              </a:solidFill>
              <a:latin typeface="Source Sans Pro" panose="020B0503030403020204" pitchFamily="34" charset="0"/>
              <a:ea typeface="Source Sans Pro" panose="020B0503030403020204" pitchFamily="34" charset="0"/>
            </a:endParaRPr>
          </a:p>
          <a:p>
            <a:pPr marL="182563" indent="-182563">
              <a:lnSpc>
                <a:spcPct val="100000"/>
              </a:lnSpc>
              <a:spcBef>
                <a:spcPts val="0"/>
              </a:spcBef>
              <a:buAutoNum type="arabicPeriod"/>
            </a:pPr>
            <a:r>
              <a:rPr lang="en-GB" sz="1400" dirty="0">
                <a:solidFill>
                  <a:srgbClr val="00758D"/>
                </a:solidFill>
                <a:latin typeface="Source Sans Pro" panose="020B0503030403020204" pitchFamily="34" charset="0"/>
                <a:ea typeface="Source Sans Pro" panose="020B0503030403020204" pitchFamily="34" charset="0"/>
                <a:hlinkClick r:id="rId9">
                  <a:extLst>
                    <a:ext uri="{A12FA001-AC4F-418D-AE19-62706E023703}">
                      <ahyp:hlinkClr xmlns:ahyp="http://schemas.microsoft.com/office/drawing/2018/hyperlinkcolor" val="tx"/>
                    </a:ext>
                  </a:extLst>
                </a:hlinkClick>
              </a:rPr>
              <a:t>Interim Final Rule – D041</a:t>
            </a:r>
            <a:endParaRPr lang="en-GB" sz="1400" dirty="0">
              <a:solidFill>
                <a:srgbClr val="00758D"/>
              </a:solidFill>
              <a:latin typeface="Source Sans Pro" panose="020B0503030403020204" pitchFamily="34" charset="0"/>
              <a:ea typeface="Source Sans Pro" panose="020B0503030403020204" pitchFamily="34" charset="0"/>
            </a:endParaRPr>
          </a:p>
          <a:p>
            <a:pPr marL="182563" indent="-182563">
              <a:lnSpc>
                <a:spcPct val="100000"/>
              </a:lnSpc>
              <a:spcBef>
                <a:spcPts val="0"/>
              </a:spcBef>
              <a:buAutoNum type="arabicPeriod"/>
            </a:pPr>
            <a:r>
              <a:rPr lang="en-GB" sz="1400" dirty="0">
                <a:solidFill>
                  <a:srgbClr val="00758D"/>
                </a:solidFill>
                <a:latin typeface="Source Sans Pro" panose="020B0503030403020204" pitchFamily="34" charset="0"/>
                <a:ea typeface="Source Sans Pro" panose="020B0503030403020204" pitchFamily="34" charset="0"/>
                <a:hlinkClick r:id="rId10">
                  <a:extLst>
                    <a:ext uri="{A12FA001-AC4F-418D-AE19-62706E023703}">
                      <ahyp:hlinkClr xmlns:ahyp="http://schemas.microsoft.com/office/drawing/2018/hyperlinkcolor" val="tx"/>
                    </a:ext>
                  </a:extLst>
                </a:hlinkClick>
              </a:rPr>
              <a:t>DFARS Case D041 Interim Final Ruling - A complex road ahead for the international deployment, oversight and assurance of NIST SP 800 – 171 and CMMC</a:t>
            </a:r>
            <a:endParaRPr lang="en-GB" sz="1400" dirty="0">
              <a:solidFill>
                <a:srgbClr val="00758D"/>
              </a:solidFill>
              <a:latin typeface="Source Sans Pro" panose="020B0503030403020204" pitchFamily="34" charset="0"/>
              <a:ea typeface="Source Sans Pro" panose="020B0503030403020204" pitchFamily="34" charset="0"/>
            </a:endParaRPr>
          </a:p>
          <a:p>
            <a:pPr marL="182563" indent="-182563">
              <a:lnSpc>
                <a:spcPct val="100000"/>
              </a:lnSpc>
              <a:spcBef>
                <a:spcPts val="0"/>
              </a:spcBef>
              <a:buAutoNum type="arabicPeriod"/>
            </a:pPr>
            <a:r>
              <a:rPr lang="en-GB" sz="1400" u="sng" dirty="0">
                <a:solidFill>
                  <a:srgbClr val="00758D"/>
                </a:solidFill>
                <a:effectLst/>
                <a:latin typeface="Source Sans Pro" panose="020B0503030403020204" pitchFamily="34" charset="0"/>
                <a:ea typeface="Source Sans Pro" panose="020B050303040302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NIST SP 800 - 171 DoD Assessment Methodology</a:t>
            </a:r>
            <a:r>
              <a:rPr lang="en-GB" sz="1400" dirty="0">
                <a:solidFill>
                  <a:srgbClr val="00758D"/>
                </a:solidFill>
                <a:effectLst/>
                <a:latin typeface="Source Sans Pro" panose="020B0503030403020204" pitchFamily="34" charset="0"/>
                <a:ea typeface="Source Sans Pro" panose="020B0503030403020204" pitchFamily="34" charset="0"/>
                <a:hlinkClick r:id="rId11">
                  <a:extLst>
                    <a:ext uri="{A12FA001-AC4F-418D-AE19-62706E023703}">
                      <ahyp:hlinkClr xmlns:ahyp="http://schemas.microsoft.com/office/drawing/2018/hyperlinkcolor" val="tx"/>
                    </a:ext>
                  </a:extLst>
                </a:hlinkClick>
              </a:rPr>
              <a:t> (current version 1.2.1)</a:t>
            </a:r>
            <a:endParaRPr lang="en-GB" sz="1400" dirty="0">
              <a:solidFill>
                <a:srgbClr val="00758D"/>
              </a:solidFill>
              <a:latin typeface="Source Sans Pro" panose="020B0503030403020204" pitchFamily="34" charset="0"/>
              <a:ea typeface="Source Sans Pro" panose="020B0503030403020204" pitchFamily="34" charset="0"/>
            </a:endParaRPr>
          </a:p>
          <a:p>
            <a:pPr marL="182563" indent="-182563">
              <a:lnSpc>
                <a:spcPct val="100000"/>
              </a:lnSpc>
              <a:spcBef>
                <a:spcPts val="0"/>
              </a:spcBef>
              <a:buAutoNum type="arabicPeriod"/>
            </a:pPr>
            <a:r>
              <a:rPr lang="en-GB" sz="1400" dirty="0">
                <a:solidFill>
                  <a:srgbClr val="00758D"/>
                </a:solidFill>
                <a:latin typeface="Source Sans Pro" panose="020B0503030403020204" pitchFamily="34" charset="0"/>
                <a:ea typeface="Source Sans Pro" panose="020B0503030403020204" pitchFamily="34" charset="0"/>
                <a:hlinkClick r:id="rId12">
                  <a:extLst>
                    <a:ext uri="{A12FA001-AC4F-418D-AE19-62706E023703}">
                      <ahyp:hlinkClr xmlns:ahyp="http://schemas.microsoft.com/office/drawing/2018/hyperlinkcolor" val="tx"/>
                    </a:ext>
                  </a:extLst>
                </a:hlinkClick>
              </a:rPr>
              <a:t>https://en.wikipedia.org/wiki/False_Claims_Act</a:t>
            </a:r>
            <a:endParaRPr lang="en-GB" sz="1200" dirty="0">
              <a:solidFill>
                <a:srgbClr val="00758D"/>
              </a:solidFill>
              <a:latin typeface="+mn-lt"/>
            </a:endParaRPr>
          </a:p>
          <a:p>
            <a:pPr marL="228600" indent="-228600">
              <a:lnSpc>
                <a:spcPct val="100000"/>
              </a:lnSpc>
              <a:spcBef>
                <a:spcPts val="0"/>
              </a:spcBef>
              <a:buFont typeface="+mj-lt"/>
              <a:buAutoNum type="arabicPeriod" startAt="4"/>
            </a:pPr>
            <a:endParaRPr lang="en-GB" sz="1100" dirty="0">
              <a:solidFill>
                <a:srgbClr val="00758D"/>
              </a:solidFill>
              <a:latin typeface="Source Sans Pro" panose="020B0503030403020204" pitchFamily="34" charset="0"/>
              <a:ea typeface="Source Sans Pro" panose="020B0503030403020204" pitchFamily="34" charset="0"/>
            </a:endParaRPr>
          </a:p>
          <a:p>
            <a:pPr marL="182563" indent="-182563">
              <a:lnSpc>
                <a:spcPct val="100000"/>
              </a:lnSpc>
              <a:spcBef>
                <a:spcPts val="0"/>
              </a:spcBef>
              <a:buAutoNum type="arabicPeriod"/>
            </a:pPr>
            <a:endParaRPr lang="en-GB" sz="1100" dirty="0">
              <a:solidFill>
                <a:srgbClr val="00758D"/>
              </a:solidFill>
            </a:endParaRPr>
          </a:p>
          <a:p>
            <a:pPr marL="0" indent="0">
              <a:lnSpc>
                <a:spcPct val="100000"/>
              </a:lnSpc>
              <a:spcBef>
                <a:spcPts val="0"/>
              </a:spcBef>
              <a:buNone/>
            </a:pPr>
            <a:endParaRPr lang="en-GB" sz="1100" dirty="0"/>
          </a:p>
          <a:p>
            <a:pPr marL="0" indent="0">
              <a:buNone/>
            </a:pPr>
            <a:endParaRPr lang="en-GB" sz="1100" dirty="0"/>
          </a:p>
        </p:txBody>
      </p:sp>
      <p:sp>
        <p:nvSpPr>
          <p:cNvPr id="23" name="TextBox 22">
            <a:extLst>
              <a:ext uri="{FF2B5EF4-FFF2-40B4-BE49-F238E27FC236}">
                <a16:creationId xmlns:a16="http://schemas.microsoft.com/office/drawing/2014/main" id="{D16A00F2-3962-43E0-B859-370CB93F4EF5}"/>
              </a:ext>
            </a:extLst>
          </p:cNvPr>
          <p:cNvSpPr txBox="1"/>
          <p:nvPr/>
        </p:nvSpPr>
        <p:spPr>
          <a:xfrm>
            <a:off x="519661" y="1797402"/>
            <a:ext cx="5148000" cy="430887"/>
          </a:xfrm>
          <a:prstGeom prst="rect">
            <a:avLst/>
          </a:prstGeom>
          <a:noFill/>
        </p:spPr>
        <p:txBody>
          <a:bodyPr wrap="square" lIns="0" tIns="0" rIns="0" bIns="0">
            <a:spAutoFit/>
          </a:bodyPr>
          <a:lstStyle/>
          <a:p>
            <a:pPr marL="0" indent="0">
              <a:lnSpc>
                <a:spcPct val="100000"/>
              </a:lnSpc>
              <a:spcBef>
                <a:spcPts val="1200"/>
              </a:spcBef>
              <a:buNone/>
            </a:pPr>
            <a:r>
              <a:rPr lang="en-GB" sz="2800" b="1" dirty="0">
                <a:latin typeface="Source Sans Pro" panose="020B0503030403020204" pitchFamily="34" charset="0"/>
                <a:ea typeface="Source Sans Pro" panose="020B0503030403020204" pitchFamily="34" charset="0"/>
              </a:rPr>
              <a:t>Definitions and Acronyms</a:t>
            </a:r>
          </a:p>
        </p:txBody>
      </p:sp>
    </p:spTree>
    <p:extLst>
      <p:ext uri="{BB962C8B-B14F-4D97-AF65-F5344CB8AC3E}">
        <p14:creationId xmlns:p14="http://schemas.microsoft.com/office/powerpoint/2010/main" val="3667943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DDC793A5-CD8A-4475-8498-61781ED44EBE}"/>
              </a:ext>
            </a:extLst>
          </p:cNvPr>
          <p:cNvGraphicFramePr/>
          <p:nvPr/>
        </p:nvGraphicFramePr>
        <p:xfrm>
          <a:off x="1550612" y="1973942"/>
          <a:ext cx="9127067" cy="4616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56016DEB-F89D-48D4-AD71-90363EC3A80D}"/>
              </a:ext>
            </a:extLst>
          </p:cNvPr>
          <p:cNvSpPr/>
          <p:nvPr/>
        </p:nvSpPr>
        <p:spPr>
          <a:xfrm>
            <a:off x="146928" y="2149642"/>
            <a:ext cx="2807368" cy="5614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Appendix</a:t>
            </a:r>
          </a:p>
        </p:txBody>
      </p:sp>
    </p:spTree>
    <p:extLst>
      <p:ext uri="{BB962C8B-B14F-4D97-AF65-F5344CB8AC3E}">
        <p14:creationId xmlns:p14="http://schemas.microsoft.com/office/powerpoint/2010/main" val="2330985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4C833D5-94D7-4F4D-B33C-30987D2CC998}"/>
              </a:ext>
            </a:extLst>
          </p:cNvPr>
          <p:cNvSpPr>
            <a:spLocks noGrp="1"/>
          </p:cNvSpPr>
          <p:nvPr>
            <p:ph idx="4294967295"/>
          </p:nvPr>
        </p:nvSpPr>
        <p:spPr>
          <a:xfrm>
            <a:off x="792000" y="2009206"/>
            <a:ext cx="4680000" cy="522669"/>
          </a:xfrm>
          <a:prstGeom prst="rect">
            <a:avLst/>
          </a:prstGeom>
        </p:spPr>
        <p:txBody>
          <a:bodyPr tIns="0" rIns="0" bIns="36000" anchor="ctr"/>
          <a:lstStyle/>
          <a:p>
            <a:pPr marL="0" indent="0">
              <a:buNone/>
            </a:pPr>
            <a:r>
              <a:rPr lang="en-GB" sz="2800" b="1" dirty="0"/>
              <a:t>What is the CMMC framework</a:t>
            </a:r>
          </a:p>
        </p:txBody>
      </p:sp>
      <p:sp>
        <p:nvSpPr>
          <p:cNvPr id="3" name="Slide Number Placeholder 2">
            <a:extLst>
              <a:ext uri="{FF2B5EF4-FFF2-40B4-BE49-F238E27FC236}">
                <a16:creationId xmlns:a16="http://schemas.microsoft.com/office/drawing/2014/main" id="{444DE987-AD1F-4052-B77D-8A6F947138E7}"/>
              </a:ext>
            </a:extLst>
          </p:cNvPr>
          <p:cNvSpPr>
            <a:spLocks noGrp="1"/>
          </p:cNvSpPr>
          <p:nvPr>
            <p:ph type="sldNum" sz="quarter" idx="4"/>
          </p:nvPr>
        </p:nvSpPr>
        <p:spPr>
          <a:xfrm>
            <a:off x="8610600" y="6520320"/>
            <a:ext cx="2743200" cy="365125"/>
          </a:xfrm>
        </p:spPr>
        <p:txBody>
          <a:bodyPr/>
          <a:lstStyle/>
          <a:p>
            <a:fld id="{60EAE7C9-98D7-422D-93C6-5DC8CE4F83BC}" type="slidenum">
              <a:rPr lang="en-GB" smtClean="0"/>
              <a:pPr/>
              <a:t>15</a:t>
            </a:fld>
            <a:endParaRPr lang="en-GB" dirty="0"/>
          </a:p>
        </p:txBody>
      </p:sp>
      <p:sp>
        <p:nvSpPr>
          <p:cNvPr id="7" name="Rectangle 6">
            <a:extLst>
              <a:ext uri="{FF2B5EF4-FFF2-40B4-BE49-F238E27FC236}">
                <a16:creationId xmlns:a16="http://schemas.microsoft.com/office/drawing/2014/main" id="{C3A5C242-9FF3-4CC7-A476-A98A43180AAE}"/>
              </a:ext>
            </a:extLst>
          </p:cNvPr>
          <p:cNvSpPr/>
          <p:nvPr/>
        </p:nvSpPr>
        <p:spPr>
          <a:xfrm>
            <a:off x="722691" y="2733065"/>
            <a:ext cx="2520000" cy="618978"/>
          </a:xfrm>
          <a:prstGeom prst="rect">
            <a:avLst/>
          </a:prstGeom>
          <a:solidFill>
            <a:srgbClr val="0075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17 Security Domains</a:t>
            </a:r>
          </a:p>
        </p:txBody>
      </p:sp>
      <p:sp>
        <p:nvSpPr>
          <p:cNvPr id="12" name="Rectangle 11">
            <a:extLst>
              <a:ext uri="{FF2B5EF4-FFF2-40B4-BE49-F238E27FC236}">
                <a16:creationId xmlns:a16="http://schemas.microsoft.com/office/drawing/2014/main" id="{100A1F8A-2F2D-4D4D-A7BF-C3808A01A557}"/>
              </a:ext>
            </a:extLst>
          </p:cNvPr>
          <p:cNvSpPr/>
          <p:nvPr/>
        </p:nvSpPr>
        <p:spPr>
          <a:xfrm>
            <a:off x="1432313" y="3790929"/>
            <a:ext cx="1810378" cy="618978"/>
          </a:xfrm>
          <a:prstGeom prst="rect">
            <a:avLst/>
          </a:prstGeom>
          <a:solidFill>
            <a:srgbClr val="0075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43 Security Capabilities</a:t>
            </a:r>
          </a:p>
        </p:txBody>
      </p:sp>
      <p:sp>
        <p:nvSpPr>
          <p:cNvPr id="14" name="Rectangle 13">
            <a:extLst>
              <a:ext uri="{FF2B5EF4-FFF2-40B4-BE49-F238E27FC236}">
                <a16:creationId xmlns:a16="http://schemas.microsoft.com/office/drawing/2014/main" id="{4949F15B-1CAE-4E65-B64B-8D7F73C47396}"/>
              </a:ext>
            </a:extLst>
          </p:cNvPr>
          <p:cNvSpPr/>
          <p:nvPr/>
        </p:nvSpPr>
        <p:spPr>
          <a:xfrm>
            <a:off x="1063101" y="4848793"/>
            <a:ext cx="2179589" cy="618978"/>
          </a:xfrm>
          <a:prstGeom prst="rect">
            <a:avLst/>
          </a:prstGeom>
          <a:solidFill>
            <a:srgbClr val="0075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171 Security Practices</a:t>
            </a:r>
          </a:p>
        </p:txBody>
      </p:sp>
      <p:sp>
        <p:nvSpPr>
          <p:cNvPr id="16" name="Rectangle 15">
            <a:extLst>
              <a:ext uri="{FF2B5EF4-FFF2-40B4-BE49-F238E27FC236}">
                <a16:creationId xmlns:a16="http://schemas.microsoft.com/office/drawing/2014/main" id="{1AA97ABF-1BBD-4EA7-B1B5-30C1873BBE2E}"/>
              </a:ext>
            </a:extLst>
          </p:cNvPr>
          <p:cNvSpPr/>
          <p:nvPr/>
        </p:nvSpPr>
        <p:spPr>
          <a:xfrm>
            <a:off x="682371" y="5906657"/>
            <a:ext cx="2560320" cy="618978"/>
          </a:xfrm>
          <a:prstGeom prst="rect">
            <a:avLst/>
          </a:prstGeom>
          <a:solidFill>
            <a:srgbClr val="0075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 Maturity Levels/ processes </a:t>
            </a:r>
          </a:p>
        </p:txBody>
      </p:sp>
      <p:sp>
        <p:nvSpPr>
          <p:cNvPr id="18" name="Content Placeholder 2">
            <a:extLst>
              <a:ext uri="{FF2B5EF4-FFF2-40B4-BE49-F238E27FC236}">
                <a16:creationId xmlns:a16="http://schemas.microsoft.com/office/drawing/2014/main" id="{4A6DA523-1893-4653-9892-F53E1323068E}"/>
              </a:ext>
            </a:extLst>
          </p:cNvPr>
          <p:cNvSpPr txBox="1">
            <a:spLocks/>
          </p:cNvSpPr>
          <p:nvPr/>
        </p:nvSpPr>
        <p:spPr>
          <a:xfrm>
            <a:off x="4451129" y="2645512"/>
            <a:ext cx="7326036" cy="824064"/>
          </a:xfrm>
          <a:prstGeom prst="rect">
            <a:avLst/>
          </a:prstGeom>
        </p:spPr>
        <p:txBody>
          <a:bodyPr lIns="0">
            <a:noAutofit/>
          </a:bodyPr>
          <a:lstStyle>
            <a:lvl1pPr marL="228594" indent="-228594" algn="l" defTabSz="914377" rtl="0" eaLnBrk="1" latinLnBrk="0" hangingPunct="1">
              <a:lnSpc>
                <a:spcPct val="150000"/>
              </a:lnSpc>
              <a:spcBef>
                <a:spcPts val="1000"/>
              </a:spcBef>
              <a:buFont typeface="Arial" panose="020B0604020202020204" pitchFamily="34" charset="0"/>
              <a:buChar char="•"/>
              <a:defRPr sz="2400" b="0" i="0" kern="1200">
                <a:solidFill>
                  <a:srgbClr val="000000"/>
                </a:solidFill>
                <a:latin typeface="Source Sans Pro" panose="020B0503030403020204" pitchFamily="34" charset="77"/>
                <a:ea typeface="+mn-ea"/>
                <a:cs typeface="+mn-cs"/>
              </a:defRPr>
            </a:lvl1pPr>
            <a:lvl2pPr marL="685783" indent="-228594" algn="l" defTabSz="914377" rtl="0" eaLnBrk="1" latinLnBrk="0" hangingPunct="1">
              <a:lnSpc>
                <a:spcPct val="150000"/>
              </a:lnSpc>
              <a:spcBef>
                <a:spcPts val="500"/>
              </a:spcBef>
              <a:buFont typeface="Arial" panose="020B0604020202020204" pitchFamily="34" charset="0"/>
              <a:buChar char="•"/>
              <a:defRPr sz="2000" b="0" i="0" kern="1200">
                <a:solidFill>
                  <a:srgbClr val="000000"/>
                </a:solidFill>
                <a:latin typeface="Source Sans Pro" panose="020B0503030403020204" pitchFamily="34" charset="77"/>
                <a:ea typeface="+mn-ea"/>
                <a:cs typeface="+mn-cs"/>
              </a:defRPr>
            </a:lvl2pPr>
            <a:lvl3pPr marL="1142971" indent="-228594" algn="l" defTabSz="914377" rtl="0" eaLnBrk="1" latinLnBrk="0" hangingPunct="1">
              <a:lnSpc>
                <a:spcPct val="150000"/>
              </a:lnSpc>
              <a:spcBef>
                <a:spcPts val="500"/>
              </a:spcBef>
              <a:buFont typeface="Arial" panose="020B0604020202020204" pitchFamily="34" charset="0"/>
              <a:buChar char="•"/>
              <a:defRPr sz="2000" b="0" i="0" kern="1200">
                <a:solidFill>
                  <a:srgbClr val="000000"/>
                </a:solidFill>
                <a:latin typeface="Source Sans Pro" panose="020B0503030403020204" pitchFamily="34" charset="77"/>
                <a:ea typeface="+mn-ea"/>
                <a:cs typeface="+mn-cs"/>
              </a:defRPr>
            </a:lvl3pPr>
            <a:lvl4pPr marL="1600160" indent="-228594" algn="l" defTabSz="914377" rtl="0" eaLnBrk="1" latinLnBrk="0" hangingPunct="1">
              <a:lnSpc>
                <a:spcPct val="150000"/>
              </a:lnSpc>
              <a:spcBef>
                <a:spcPts val="500"/>
              </a:spcBef>
              <a:buFont typeface="Arial" panose="020B0604020202020204" pitchFamily="34" charset="0"/>
              <a:buChar char="•"/>
              <a:defRPr sz="1800" b="0" i="0" kern="1200">
                <a:solidFill>
                  <a:srgbClr val="000000"/>
                </a:solidFill>
                <a:latin typeface="Source Sans Pro" panose="020B0503030403020204" pitchFamily="34" charset="77"/>
                <a:ea typeface="+mn-ea"/>
                <a:cs typeface="+mn-cs"/>
              </a:defRPr>
            </a:lvl4pPr>
            <a:lvl5pPr marL="2057349" indent="-228594" algn="l" defTabSz="914377" rtl="0" eaLnBrk="1" latinLnBrk="0" hangingPunct="1">
              <a:lnSpc>
                <a:spcPct val="150000"/>
              </a:lnSpc>
              <a:spcBef>
                <a:spcPts val="500"/>
              </a:spcBef>
              <a:buFont typeface="Arial" panose="020B0604020202020204" pitchFamily="34" charset="0"/>
              <a:buChar char="•"/>
              <a:defRPr sz="1800" b="0" i="0" kern="1200">
                <a:solidFill>
                  <a:srgbClr val="000000"/>
                </a:solidFill>
                <a:latin typeface="Source Sans Pro" panose="020B0503030403020204"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600" dirty="0"/>
              <a:t>The domains including: Access Control, Asset Management, Configuration Management, Incident response, Maintenance, Media Protection, Systems Communications Protection, Systems Information Integrity.</a:t>
            </a:r>
          </a:p>
        </p:txBody>
      </p:sp>
      <p:sp>
        <p:nvSpPr>
          <p:cNvPr id="19" name="Arrow: Right 18">
            <a:extLst>
              <a:ext uri="{FF2B5EF4-FFF2-40B4-BE49-F238E27FC236}">
                <a16:creationId xmlns:a16="http://schemas.microsoft.com/office/drawing/2014/main" id="{6735FE9E-E64F-4FA4-9B8D-704F11FE2C46}"/>
              </a:ext>
            </a:extLst>
          </p:cNvPr>
          <p:cNvSpPr/>
          <p:nvPr/>
        </p:nvSpPr>
        <p:spPr>
          <a:xfrm>
            <a:off x="3760541" y="2898129"/>
            <a:ext cx="548640" cy="318831"/>
          </a:xfrm>
          <a:prstGeom prst="rightArrow">
            <a:avLst/>
          </a:prstGeom>
          <a:solidFill>
            <a:srgbClr val="0075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Content Placeholder 2">
            <a:extLst>
              <a:ext uri="{FF2B5EF4-FFF2-40B4-BE49-F238E27FC236}">
                <a16:creationId xmlns:a16="http://schemas.microsoft.com/office/drawing/2014/main" id="{1405A2F2-50C9-425D-9041-04DCF178F4A2}"/>
              </a:ext>
            </a:extLst>
          </p:cNvPr>
          <p:cNvSpPr txBox="1">
            <a:spLocks/>
          </p:cNvSpPr>
          <p:nvPr/>
        </p:nvSpPr>
        <p:spPr>
          <a:xfrm>
            <a:off x="4451129" y="3530088"/>
            <a:ext cx="7326036" cy="1040354"/>
          </a:xfrm>
          <a:prstGeom prst="rect">
            <a:avLst/>
          </a:prstGeom>
        </p:spPr>
        <p:txBody>
          <a:bodyPr lIns="0">
            <a:noAutofit/>
          </a:bodyPr>
          <a:lstStyle>
            <a:lvl1pPr marL="228594" indent="-228594" algn="l" defTabSz="914377" rtl="0" eaLnBrk="1" latinLnBrk="0" hangingPunct="1">
              <a:lnSpc>
                <a:spcPct val="150000"/>
              </a:lnSpc>
              <a:spcBef>
                <a:spcPts val="1000"/>
              </a:spcBef>
              <a:buFont typeface="Arial" panose="020B0604020202020204" pitchFamily="34" charset="0"/>
              <a:buChar char="•"/>
              <a:defRPr sz="2400" b="0" i="0" kern="1200">
                <a:solidFill>
                  <a:srgbClr val="000000"/>
                </a:solidFill>
                <a:latin typeface="Source Sans Pro" panose="020B0503030403020204" pitchFamily="34" charset="77"/>
                <a:ea typeface="+mn-ea"/>
                <a:cs typeface="+mn-cs"/>
              </a:defRPr>
            </a:lvl1pPr>
            <a:lvl2pPr marL="685783" indent="-228594" algn="l" defTabSz="914377" rtl="0" eaLnBrk="1" latinLnBrk="0" hangingPunct="1">
              <a:lnSpc>
                <a:spcPct val="150000"/>
              </a:lnSpc>
              <a:spcBef>
                <a:spcPts val="500"/>
              </a:spcBef>
              <a:buFont typeface="Arial" panose="020B0604020202020204" pitchFamily="34" charset="0"/>
              <a:buChar char="•"/>
              <a:defRPr sz="2000" b="0" i="0" kern="1200">
                <a:solidFill>
                  <a:srgbClr val="000000"/>
                </a:solidFill>
                <a:latin typeface="Source Sans Pro" panose="020B0503030403020204" pitchFamily="34" charset="77"/>
                <a:ea typeface="+mn-ea"/>
                <a:cs typeface="+mn-cs"/>
              </a:defRPr>
            </a:lvl2pPr>
            <a:lvl3pPr marL="1142971" indent="-228594" algn="l" defTabSz="914377" rtl="0" eaLnBrk="1" latinLnBrk="0" hangingPunct="1">
              <a:lnSpc>
                <a:spcPct val="150000"/>
              </a:lnSpc>
              <a:spcBef>
                <a:spcPts val="500"/>
              </a:spcBef>
              <a:buFont typeface="Arial" panose="020B0604020202020204" pitchFamily="34" charset="0"/>
              <a:buChar char="•"/>
              <a:defRPr sz="2000" b="0" i="0" kern="1200">
                <a:solidFill>
                  <a:srgbClr val="000000"/>
                </a:solidFill>
                <a:latin typeface="Source Sans Pro" panose="020B0503030403020204" pitchFamily="34" charset="77"/>
                <a:ea typeface="+mn-ea"/>
                <a:cs typeface="+mn-cs"/>
              </a:defRPr>
            </a:lvl3pPr>
            <a:lvl4pPr marL="1600160" indent="-228594" algn="l" defTabSz="914377" rtl="0" eaLnBrk="1" latinLnBrk="0" hangingPunct="1">
              <a:lnSpc>
                <a:spcPct val="150000"/>
              </a:lnSpc>
              <a:spcBef>
                <a:spcPts val="500"/>
              </a:spcBef>
              <a:buFont typeface="Arial" panose="020B0604020202020204" pitchFamily="34" charset="0"/>
              <a:buChar char="•"/>
              <a:defRPr sz="1800" b="0" i="0" kern="1200">
                <a:solidFill>
                  <a:srgbClr val="000000"/>
                </a:solidFill>
                <a:latin typeface="Source Sans Pro" panose="020B0503030403020204" pitchFamily="34" charset="77"/>
                <a:ea typeface="+mn-ea"/>
                <a:cs typeface="+mn-cs"/>
              </a:defRPr>
            </a:lvl4pPr>
            <a:lvl5pPr marL="2057349" indent="-228594" algn="l" defTabSz="914377" rtl="0" eaLnBrk="1" latinLnBrk="0" hangingPunct="1">
              <a:lnSpc>
                <a:spcPct val="150000"/>
              </a:lnSpc>
              <a:spcBef>
                <a:spcPts val="500"/>
              </a:spcBef>
              <a:buFont typeface="Arial" panose="020B0604020202020204" pitchFamily="34" charset="0"/>
              <a:buChar char="•"/>
              <a:defRPr sz="1800" b="0" i="0" kern="1200">
                <a:solidFill>
                  <a:srgbClr val="000000"/>
                </a:solidFill>
                <a:latin typeface="Source Sans Pro" panose="020B0503030403020204"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600" dirty="0"/>
              <a:t>Domains comprises several capabilities to enable security within an organisation. E.g. establish systems access requirements, control internal systems access, control remote systems access and limit access to authorised users and processes for part of the Access Control Domain.</a:t>
            </a:r>
          </a:p>
        </p:txBody>
      </p:sp>
      <p:sp>
        <p:nvSpPr>
          <p:cNvPr id="23" name="Arrow: Right 22">
            <a:extLst>
              <a:ext uri="{FF2B5EF4-FFF2-40B4-BE49-F238E27FC236}">
                <a16:creationId xmlns:a16="http://schemas.microsoft.com/office/drawing/2014/main" id="{11906025-F234-40A8-B405-522B382C45A0}"/>
              </a:ext>
            </a:extLst>
          </p:cNvPr>
          <p:cNvSpPr/>
          <p:nvPr/>
        </p:nvSpPr>
        <p:spPr>
          <a:xfrm>
            <a:off x="3760541" y="3924148"/>
            <a:ext cx="548640" cy="318831"/>
          </a:xfrm>
          <a:prstGeom prst="rightArrow">
            <a:avLst/>
          </a:prstGeom>
          <a:solidFill>
            <a:srgbClr val="0075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24">
            <a:extLst>
              <a:ext uri="{FF2B5EF4-FFF2-40B4-BE49-F238E27FC236}">
                <a16:creationId xmlns:a16="http://schemas.microsoft.com/office/drawing/2014/main" id="{5CCD68A0-2A11-45A4-8236-6FFE88C291E4}"/>
              </a:ext>
            </a:extLst>
          </p:cNvPr>
          <p:cNvSpPr/>
          <p:nvPr/>
        </p:nvSpPr>
        <p:spPr>
          <a:xfrm>
            <a:off x="3760541" y="5017521"/>
            <a:ext cx="548640" cy="318831"/>
          </a:xfrm>
          <a:prstGeom prst="rightArrow">
            <a:avLst/>
          </a:prstGeom>
          <a:solidFill>
            <a:srgbClr val="0075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row: Right 26">
            <a:extLst>
              <a:ext uri="{FF2B5EF4-FFF2-40B4-BE49-F238E27FC236}">
                <a16:creationId xmlns:a16="http://schemas.microsoft.com/office/drawing/2014/main" id="{BA80F968-459D-4BAC-97BE-745787842C55}"/>
              </a:ext>
            </a:extLst>
          </p:cNvPr>
          <p:cNvSpPr/>
          <p:nvPr/>
        </p:nvSpPr>
        <p:spPr>
          <a:xfrm>
            <a:off x="3760541" y="6041741"/>
            <a:ext cx="548640" cy="318831"/>
          </a:xfrm>
          <a:prstGeom prst="rightArrow">
            <a:avLst/>
          </a:prstGeom>
          <a:solidFill>
            <a:srgbClr val="0075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Content Placeholder 2">
            <a:extLst>
              <a:ext uri="{FF2B5EF4-FFF2-40B4-BE49-F238E27FC236}">
                <a16:creationId xmlns:a16="http://schemas.microsoft.com/office/drawing/2014/main" id="{1B24EAE0-9CDF-4AE0-B92E-AD83720DABBB}"/>
              </a:ext>
            </a:extLst>
          </p:cNvPr>
          <p:cNvSpPr txBox="1">
            <a:spLocks/>
          </p:cNvSpPr>
          <p:nvPr/>
        </p:nvSpPr>
        <p:spPr>
          <a:xfrm>
            <a:off x="4451129" y="4645944"/>
            <a:ext cx="7326036" cy="1040353"/>
          </a:xfrm>
          <a:prstGeom prst="rect">
            <a:avLst/>
          </a:prstGeom>
        </p:spPr>
        <p:txBody>
          <a:bodyPr lIns="0">
            <a:noAutofit/>
          </a:bodyPr>
          <a:lstStyle>
            <a:lvl1pPr marL="228594" indent="-228594" algn="l" defTabSz="914377" rtl="0" eaLnBrk="1" latinLnBrk="0" hangingPunct="1">
              <a:lnSpc>
                <a:spcPct val="150000"/>
              </a:lnSpc>
              <a:spcBef>
                <a:spcPts val="1000"/>
              </a:spcBef>
              <a:buFont typeface="Arial" panose="020B0604020202020204" pitchFamily="34" charset="0"/>
              <a:buChar char="•"/>
              <a:defRPr sz="2400" b="0" i="0" kern="1200">
                <a:solidFill>
                  <a:srgbClr val="000000"/>
                </a:solidFill>
                <a:latin typeface="Source Sans Pro" panose="020B0503030403020204" pitchFamily="34" charset="77"/>
                <a:ea typeface="+mn-ea"/>
                <a:cs typeface="+mn-cs"/>
              </a:defRPr>
            </a:lvl1pPr>
            <a:lvl2pPr marL="685783" indent="-228594" algn="l" defTabSz="914377" rtl="0" eaLnBrk="1" latinLnBrk="0" hangingPunct="1">
              <a:lnSpc>
                <a:spcPct val="150000"/>
              </a:lnSpc>
              <a:spcBef>
                <a:spcPts val="500"/>
              </a:spcBef>
              <a:buFont typeface="Arial" panose="020B0604020202020204" pitchFamily="34" charset="0"/>
              <a:buChar char="•"/>
              <a:defRPr sz="2000" b="0" i="0" kern="1200">
                <a:solidFill>
                  <a:srgbClr val="000000"/>
                </a:solidFill>
                <a:latin typeface="Source Sans Pro" panose="020B0503030403020204" pitchFamily="34" charset="77"/>
                <a:ea typeface="+mn-ea"/>
                <a:cs typeface="+mn-cs"/>
              </a:defRPr>
            </a:lvl2pPr>
            <a:lvl3pPr marL="1142971" indent="-228594" algn="l" defTabSz="914377" rtl="0" eaLnBrk="1" latinLnBrk="0" hangingPunct="1">
              <a:lnSpc>
                <a:spcPct val="150000"/>
              </a:lnSpc>
              <a:spcBef>
                <a:spcPts val="500"/>
              </a:spcBef>
              <a:buFont typeface="Arial" panose="020B0604020202020204" pitchFamily="34" charset="0"/>
              <a:buChar char="•"/>
              <a:defRPr sz="2000" b="0" i="0" kern="1200">
                <a:solidFill>
                  <a:srgbClr val="000000"/>
                </a:solidFill>
                <a:latin typeface="Source Sans Pro" panose="020B0503030403020204" pitchFamily="34" charset="77"/>
                <a:ea typeface="+mn-ea"/>
                <a:cs typeface="+mn-cs"/>
              </a:defRPr>
            </a:lvl3pPr>
            <a:lvl4pPr marL="1600160" indent="-228594" algn="l" defTabSz="914377" rtl="0" eaLnBrk="1" latinLnBrk="0" hangingPunct="1">
              <a:lnSpc>
                <a:spcPct val="150000"/>
              </a:lnSpc>
              <a:spcBef>
                <a:spcPts val="500"/>
              </a:spcBef>
              <a:buFont typeface="Arial" panose="020B0604020202020204" pitchFamily="34" charset="0"/>
              <a:buChar char="•"/>
              <a:defRPr sz="1800" b="0" i="0" kern="1200">
                <a:solidFill>
                  <a:srgbClr val="000000"/>
                </a:solidFill>
                <a:latin typeface="Source Sans Pro" panose="020B0503030403020204" pitchFamily="34" charset="77"/>
                <a:ea typeface="+mn-ea"/>
                <a:cs typeface="+mn-cs"/>
              </a:defRPr>
            </a:lvl4pPr>
            <a:lvl5pPr marL="2057349" indent="-228594" algn="l" defTabSz="914377" rtl="0" eaLnBrk="1" latinLnBrk="0" hangingPunct="1">
              <a:lnSpc>
                <a:spcPct val="150000"/>
              </a:lnSpc>
              <a:spcBef>
                <a:spcPts val="500"/>
              </a:spcBef>
              <a:buFont typeface="Arial" panose="020B0604020202020204" pitchFamily="34" charset="0"/>
              <a:buChar char="•"/>
              <a:defRPr sz="1800" b="0" i="0" kern="1200">
                <a:solidFill>
                  <a:srgbClr val="000000"/>
                </a:solidFill>
                <a:latin typeface="Source Sans Pro" panose="020B0503030403020204"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600" dirty="0"/>
              <a:t>CMMC defines a total of 171 security practices taken from standards and regulations including NIST SP 800 – 171 and FAR 52.207-22.  Applied across 5 levels of cyber security maturity (1 – 5).  Level 1(17), Level 2(72), Level 3(130), Level 4 (156) and Level 5 (171).</a:t>
            </a:r>
          </a:p>
        </p:txBody>
      </p:sp>
      <p:sp>
        <p:nvSpPr>
          <p:cNvPr id="36" name="Arrow: Up-Down 35">
            <a:extLst>
              <a:ext uri="{FF2B5EF4-FFF2-40B4-BE49-F238E27FC236}">
                <a16:creationId xmlns:a16="http://schemas.microsoft.com/office/drawing/2014/main" id="{DCEBEB37-C36D-4064-91B4-AC7AAEE5053D}"/>
              </a:ext>
            </a:extLst>
          </p:cNvPr>
          <p:cNvSpPr/>
          <p:nvPr/>
        </p:nvSpPr>
        <p:spPr>
          <a:xfrm>
            <a:off x="1063101" y="3490268"/>
            <a:ext cx="244121" cy="1296000"/>
          </a:xfrm>
          <a:prstGeom prst="upDownArrow">
            <a:avLst/>
          </a:prstGeom>
          <a:solidFill>
            <a:srgbClr val="0075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758D"/>
              </a:solidFill>
            </a:endParaRPr>
          </a:p>
        </p:txBody>
      </p:sp>
      <p:sp>
        <p:nvSpPr>
          <p:cNvPr id="38" name="Arrow: Up-Down 37">
            <a:extLst>
              <a:ext uri="{FF2B5EF4-FFF2-40B4-BE49-F238E27FC236}">
                <a16:creationId xmlns:a16="http://schemas.microsoft.com/office/drawing/2014/main" id="{7E19A159-047C-4879-97E5-7EF69BC4B833}"/>
              </a:ext>
            </a:extLst>
          </p:cNvPr>
          <p:cNvSpPr/>
          <p:nvPr/>
        </p:nvSpPr>
        <p:spPr>
          <a:xfrm>
            <a:off x="2193334" y="3403027"/>
            <a:ext cx="244121" cy="328076"/>
          </a:xfrm>
          <a:prstGeom prst="upDownArrow">
            <a:avLst/>
          </a:prstGeom>
          <a:solidFill>
            <a:srgbClr val="0075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758D"/>
              </a:solidFill>
            </a:endParaRPr>
          </a:p>
        </p:txBody>
      </p:sp>
      <p:sp>
        <p:nvSpPr>
          <p:cNvPr id="40" name="Arrow: Up-Down 39">
            <a:extLst>
              <a:ext uri="{FF2B5EF4-FFF2-40B4-BE49-F238E27FC236}">
                <a16:creationId xmlns:a16="http://schemas.microsoft.com/office/drawing/2014/main" id="{219139C0-E488-4474-9E11-2A0815A90583}"/>
              </a:ext>
            </a:extLst>
          </p:cNvPr>
          <p:cNvSpPr/>
          <p:nvPr/>
        </p:nvSpPr>
        <p:spPr>
          <a:xfrm>
            <a:off x="2190223" y="4469999"/>
            <a:ext cx="244121" cy="328076"/>
          </a:xfrm>
          <a:prstGeom prst="upDownArrow">
            <a:avLst/>
          </a:prstGeom>
          <a:solidFill>
            <a:srgbClr val="0075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758D"/>
              </a:solidFill>
            </a:endParaRPr>
          </a:p>
        </p:txBody>
      </p:sp>
      <p:sp>
        <p:nvSpPr>
          <p:cNvPr id="42" name="Content Placeholder 2">
            <a:extLst>
              <a:ext uri="{FF2B5EF4-FFF2-40B4-BE49-F238E27FC236}">
                <a16:creationId xmlns:a16="http://schemas.microsoft.com/office/drawing/2014/main" id="{EFAB0E33-4DD5-41B9-A2C0-8B30E59D8124}"/>
              </a:ext>
            </a:extLst>
          </p:cNvPr>
          <p:cNvSpPr txBox="1">
            <a:spLocks/>
          </p:cNvSpPr>
          <p:nvPr/>
        </p:nvSpPr>
        <p:spPr>
          <a:xfrm>
            <a:off x="4451129" y="5821760"/>
            <a:ext cx="7326036" cy="788773"/>
          </a:xfrm>
          <a:prstGeom prst="rect">
            <a:avLst/>
          </a:prstGeom>
        </p:spPr>
        <p:txBody>
          <a:bodyPr lIns="0">
            <a:noAutofit/>
          </a:bodyPr>
          <a:lstStyle>
            <a:lvl1pPr marL="228594" indent="-228594" algn="l" defTabSz="914377" rtl="0" eaLnBrk="1" latinLnBrk="0" hangingPunct="1">
              <a:lnSpc>
                <a:spcPct val="150000"/>
              </a:lnSpc>
              <a:spcBef>
                <a:spcPts val="1000"/>
              </a:spcBef>
              <a:buFont typeface="Arial" panose="020B0604020202020204" pitchFamily="34" charset="0"/>
              <a:buChar char="•"/>
              <a:defRPr sz="2400" b="0" i="0" kern="1200">
                <a:solidFill>
                  <a:srgbClr val="000000"/>
                </a:solidFill>
                <a:latin typeface="Source Sans Pro" panose="020B0503030403020204" pitchFamily="34" charset="77"/>
                <a:ea typeface="+mn-ea"/>
                <a:cs typeface="+mn-cs"/>
              </a:defRPr>
            </a:lvl1pPr>
            <a:lvl2pPr marL="685783" indent="-228594" algn="l" defTabSz="914377" rtl="0" eaLnBrk="1" latinLnBrk="0" hangingPunct="1">
              <a:lnSpc>
                <a:spcPct val="150000"/>
              </a:lnSpc>
              <a:spcBef>
                <a:spcPts val="500"/>
              </a:spcBef>
              <a:buFont typeface="Arial" panose="020B0604020202020204" pitchFamily="34" charset="0"/>
              <a:buChar char="•"/>
              <a:defRPr sz="2000" b="0" i="0" kern="1200">
                <a:solidFill>
                  <a:srgbClr val="000000"/>
                </a:solidFill>
                <a:latin typeface="Source Sans Pro" panose="020B0503030403020204" pitchFamily="34" charset="77"/>
                <a:ea typeface="+mn-ea"/>
                <a:cs typeface="+mn-cs"/>
              </a:defRPr>
            </a:lvl2pPr>
            <a:lvl3pPr marL="1142971" indent="-228594" algn="l" defTabSz="914377" rtl="0" eaLnBrk="1" latinLnBrk="0" hangingPunct="1">
              <a:lnSpc>
                <a:spcPct val="150000"/>
              </a:lnSpc>
              <a:spcBef>
                <a:spcPts val="500"/>
              </a:spcBef>
              <a:buFont typeface="Arial" panose="020B0604020202020204" pitchFamily="34" charset="0"/>
              <a:buChar char="•"/>
              <a:defRPr sz="2000" b="0" i="0" kern="1200">
                <a:solidFill>
                  <a:srgbClr val="000000"/>
                </a:solidFill>
                <a:latin typeface="Source Sans Pro" panose="020B0503030403020204" pitchFamily="34" charset="77"/>
                <a:ea typeface="+mn-ea"/>
                <a:cs typeface="+mn-cs"/>
              </a:defRPr>
            </a:lvl3pPr>
            <a:lvl4pPr marL="1600160" indent="-228594" algn="l" defTabSz="914377" rtl="0" eaLnBrk="1" latinLnBrk="0" hangingPunct="1">
              <a:lnSpc>
                <a:spcPct val="150000"/>
              </a:lnSpc>
              <a:spcBef>
                <a:spcPts val="500"/>
              </a:spcBef>
              <a:buFont typeface="Arial" panose="020B0604020202020204" pitchFamily="34" charset="0"/>
              <a:buChar char="•"/>
              <a:defRPr sz="1800" b="0" i="0" kern="1200">
                <a:solidFill>
                  <a:srgbClr val="000000"/>
                </a:solidFill>
                <a:latin typeface="Source Sans Pro" panose="020B0503030403020204" pitchFamily="34" charset="77"/>
                <a:ea typeface="+mn-ea"/>
                <a:cs typeface="+mn-cs"/>
              </a:defRPr>
            </a:lvl4pPr>
            <a:lvl5pPr marL="2057349" indent="-228594" algn="l" defTabSz="914377" rtl="0" eaLnBrk="1" latinLnBrk="0" hangingPunct="1">
              <a:lnSpc>
                <a:spcPct val="150000"/>
              </a:lnSpc>
              <a:spcBef>
                <a:spcPts val="500"/>
              </a:spcBef>
              <a:buFont typeface="Arial" panose="020B0604020202020204" pitchFamily="34" charset="0"/>
              <a:buChar char="•"/>
              <a:defRPr sz="1800" b="0" i="0" kern="1200">
                <a:solidFill>
                  <a:srgbClr val="000000"/>
                </a:solidFill>
                <a:latin typeface="Source Sans Pro" panose="020B0503030403020204"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600" dirty="0"/>
              <a:t>CMMC defines 5 levels of cyber security maturity.  Level 1(performed, basic hygiene), 2(Documented, intermediate hygiene), 3(Managed, good hygiene), 4(reviewed, proactive) and 5 (optimising (advanced))</a:t>
            </a:r>
          </a:p>
        </p:txBody>
      </p:sp>
    </p:spTree>
    <p:extLst>
      <p:ext uri="{BB962C8B-B14F-4D97-AF65-F5344CB8AC3E}">
        <p14:creationId xmlns:p14="http://schemas.microsoft.com/office/powerpoint/2010/main" val="2915353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854D116-B6CD-48C0-BE19-1D0860AB1575}"/>
              </a:ext>
            </a:extLst>
          </p:cNvPr>
          <p:cNvSpPr>
            <a:spLocks noGrp="1"/>
          </p:cNvSpPr>
          <p:nvPr>
            <p:ph type="sldNum" sz="quarter" idx="4"/>
          </p:nvPr>
        </p:nvSpPr>
        <p:spPr>
          <a:xfrm>
            <a:off x="8610600" y="6551222"/>
            <a:ext cx="2743200" cy="365125"/>
          </a:xfrm>
        </p:spPr>
        <p:txBody>
          <a:bodyPr/>
          <a:lstStyle/>
          <a:p>
            <a:fld id="{60EAE7C9-98D7-422D-93C6-5DC8CE4F83BC}" type="slidenum">
              <a:rPr lang="en-GB" smtClean="0"/>
              <a:pPr/>
              <a:t>16</a:t>
            </a:fld>
            <a:endParaRPr lang="en-GB" dirty="0"/>
          </a:p>
        </p:txBody>
      </p:sp>
      <p:graphicFrame>
        <p:nvGraphicFramePr>
          <p:cNvPr id="4" name="Chart 3">
            <a:extLst>
              <a:ext uri="{FF2B5EF4-FFF2-40B4-BE49-F238E27FC236}">
                <a16:creationId xmlns:a16="http://schemas.microsoft.com/office/drawing/2014/main" id="{7D18F25E-C81F-469B-9520-C2B6E7642653}"/>
              </a:ext>
            </a:extLst>
          </p:cNvPr>
          <p:cNvGraphicFramePr>
            <a:graphicFrameLocks/>
          </p:cNvGraphicFramePr>
          <p:nvPr>
            <p:extLst>
              <p:ext uri="{D42A27DB-BD31-4B8C-83A1-F6EECF244321}">
                <p14:modId xmlns:p14="http://schemas.microsoft.com/office/powerpoint/2010/main" val="1328030519"/>
              </p:ext>
            </p:extLst>
          </p:nvPr>
        </p:nvGraphicFramePr>
        <p:xfrm>
          <a:off x="863413" y="2385710"/>
          <a:ext cx="8716299" cy="390749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F6D8E0B6-5E9D-4DD1-BC7C-D8791AB96ACE}"/>
              </a:ext>
            </a:extLst>
          </p:cNvPr>
          <p:cNvSpPr/>
          <p:nvPr/>
        </p:nvSpPr>
        <p:spPr>
          <a:xfrm>
            <a:off x="1623894" y="5268798"/>
            <a:ext cx="468000"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800" dirty="0">
                <a:solidFill>
                  <a:sysClr val="windowText" lastClr="000000"/>
                </a:solidFill>
              </a:rPr>
              <a:t>17</a:t>
            </a:r>
          </a:p>
        </p:txBody>
      </p:sp>
      <p:sp>
        <p:nvSpPr>
          <p:cNvPr id="8" name="Rectangle 7">
            <a:extLst>
              <a:ext uri="{FF2B5EF4-FFF2-40B4-BE49-F238E27FC236}">
                <a16:creationId xmlns:a16="http://schemas.microsoft.com/office/drawing/2014/main" id="{370A7EE6-02A1-438D-8220-9E4E63C33CF0}"/>
              </a:ext>
            </a:extLst>
          </p:cNvPr>
          <p:cNvSpPr/>
          <p:nvPr/>
        </p:nvSpPr>
        <p:spPr>
          <a:xfrm>
            <a:off x="3299638" y="4234321"/>
            <a:ext cx="468000"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800" dirty="0">
                <a:solidFill>
                  <a:sysClr val="windowText" lastClr="000000"/>
                </a:solidFill>
              </a:rPr>
              <a:t>72</a:t>
            </a:r>
          </a:p>
        </p:txBody>
      </p:sp>
      <p:sp>
        <p:nvSpPr>
          <p:cNvPr id="10" name="Rectangle 9">
            <a:extLst>
              <a:ext uri="{FF2B5EF4-FFF2-40B4-BE49-F238E27FC236}">
                <a16:creationId xmlns:a16="http://schemas.microsoft.com/office/drawing/2014/main" id="{7659A093-B717-45E9-82EC-3B31C2B3C6A9}"/>
              </a:ext>
            </a:extLst>
          </p:cNvPr>
          <p:cNvSpPr/>
          <p:nvPr/>
        </p:nvSpPr>
        <p:spPr>
          <a:xfrm>
            <a:off x="4970773" y="3194146"/>
            <a:ext cx="468000"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2000" dirty="0">
                <a:solidFill>
                  <a:sysClr val="windowText" lastClr="000000"/>
                </a:solidFill>
              </a:rPr>
              <a:t>130</a:t>
            </a:r>
          </a:p>
        </p:txBody>
      </p:sp>
      <p:sp>
        <p:nvSpPr>
          <p:cNvPr id="14" name="Rectangle 13">
            <a:extLst>
              <a:ext uri="{FF2B5EF4-FFF2-40B4-BE49-F238E27FC236}">
                <a16:creationId xmlns:a16="http://schemas.microsoft.com/office/drawing/2014/main" id="{C873A046-0835-460A-80B2-42DE1CD73344}"/>
              </a:ext>
            </a:extLst>
          </p:cNvPr>
          <p:cNvSpPr/>
          <p:nvPr/>
        </p:nvSpPr>
        <p:spPr>
          <a:xfrm>
            <a:off x="6652325" y="2711333"/>
            <a:ext cx="468000"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800" dirty="0">
                <a:solidFill>
                  <a:sysClr val="windowText" lastClr="000000"/>
                </a:solidFill>
              </a:rPr>
              <a:t>156</a:t>
            </a:r>
          </a:p>
        </p:txBody>
      </p:sp>
      <p:sp>
        <p:nvSpPr>
          <p:cNvPr id="16" name="Rectangle 15">
            <a:extLst>
              <a:ext uri="{FF2B5EF4-FFF2-40B4-BE49-F238E27FC236}">
                <a16:creationId xmlns:a16="http://schemas.microsoft.com/office/drawing/2014/main" id="{D39811A4-CB85-4EDD-9106-1B6FB48647E1}"/>
              </a:ext>
            </a:extLst>
          </p:cNvPr>
          <p:cNvSpPr/>
          <p:nvPr/>
        </p:nvSpPr>
        <p:spPr>
          <a:xfrm>
            <a:off x="8364596" y="2438169"/>
            <a:ext cx="468000"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800" dirty="0">
                <a:solidFill>
                  <a:sysClr val="windowText" lastClr="000000"/>
                </a:solidFill>
              </a:rPr>
              <a:t>171</a:t>
            </a:r>
          </a:p>
        </p:txBody>
      </p:sp>
      <p:sp>
        <p:nvSpPr>
          <p:cNvPr id="18" name="Rectangle 17">
            <a:extLst>
              <a:ext uri="{FF2B5EF4-FFF2-40B4-BE49-F238E27FC236}">
                <a16:creationId xmlns:a16="http://schemas.microsoft.com/office/drawing/2014/main" id="{B148CB85-117B-42E3-B33F-08C694823687}"/>
              </a:ext>
            </a:extLst>
          </p:cNvPr>
          <p:cNvSpPr/>
          <p:nvPr/>
        </p:nvSpPr>
        <p:spPr>
          <a:xfrm>
            <a:off x="10470978" y="5304228"/>
            <a:ext cx="1592416" cy="852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nSpc>
                <a:spcPct val="107000"/>
              </a:lnSpc>
              <a:spcAft>
                <a:spcPts val="800"/>
              </a:spcAft>
            </a:pPr>
            <a:r>
              <a:rPr lang="en-GB" sz="1400" dirty="0">
                <a:solidFill>
                  <a:srgbClr val="000000"/>
                </a:solidFill>
                <a:effectLst/>
                <a:ea typeface="Calibri" panose="020F0502020204030204" pitchFamily="34" charset="0"/>
                <a:cs typeface="Times New Roman" panose="02020603050405020304" pitchFamily="18" charset="0"/>
              </a:rPr>
              <a:t>FAR 52.207-22/ NIST (SP) 800-171 </a:t>
            </a:r>
            <a:r>
              <a:rPr lang="en-GB" sz="1400" dirty="0" err="1">
                <a:solidFill>
                  <a:srgbClr val="000000"/>
                </a:solidFill>
                <a:effectLst/>
                <a:ea typeface="Calibri" panose="020F0502020204030204" pitchFamily="34" charset="0"/>
                <a:cs typeface="Times New Roman" panose="02020603050405020304" pitchFamily="18" charset="0"/>
              </a:rPr>
              <a:t>r1</a:t>
            </a:r>
            <a:endParaRPr lang="en-GB" dirty="0">
              <a:effectLst/>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567F4FFA-5DE0-4340-B53B-C11A873B9B9A}"/>
              </a:ext>
            </a:extLst>
          </p:cNvPr>
          <p:cNvSpPr/>
          <p:nvPr/>
        </p:nvSpPr>
        <p:spPr>
          <a:xfrm>
            <a:off x="10232299" y="4868832"/>
            <a:ext cx="1952920" cy="615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nSpc>
                <a:spcPct val="107000"/>
              </a:lnSpc>
              <a:spcAft>
                <a:spcPts val="800"/>
              </a:spcAft>
            </a:pPr>
            <a:r>
              <a:rPr lang="en-GB" sz="1400" dirty="0">
                <a:solidFill>
                  <a:srgbClr val="000000"/>
                </a:solidFill>
                <a:effectLst/>
                <a:ea typeface="Calibri" panose="020F0502020204030204" pitchFamily="34" charset="0"/>
                <a:cs typeface="Times New Roman" panose="02020603050405020304" pitchFamily="18" charset="0"/>
              </a:rPr>
              <a:t>NIST (SP) 800-171 </a:t>
            </a:r>
            <a:r>
              <a:rPr lang="en-GB" sz="1400" dirty="0" err="1">
                <a:solidFill>
                  <a:srgbClr val="000000"/>
                </a:solidFill>
                <a:effectLst/>
                <a:ea typeface="Calibri" panose="020F0502020204030204" pitchFamily="34" charset="0"/>
                <a:cs typeface="Times New Roman" panose="02020603050405020304" pitchFamily="18" charset="0"/>
              </a:rPr>
              <a:t>r1</a:t>
            </a:r>
            <a:endParaRPr lang="en-GB" dirty="0">
              <a:effectLst/>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941D5506-7EF5-40AA-AF2A-5EA0CCAD4980}"/>
              </a:ext>
            </a:extLst>
          </p:cNvPr>
          <p:cNvSpPr/>
          <p:nvPr/>
        </p:nvSpPr>
        <p:spPr>
          <a:xfrm>
            <a:off x="10148172" y="3319675"/>
            <a:ext cx="1963348" cy="598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nSpc>
                <a:spcPct val="107000"/>
              </a:lnSpc>
              <a:spcAft>
                <a:spcPts val="800"/>
              </a:spcAft>
            </a:pPr>
            <a:r>
              <a:rPr lang="en-GB" sz="1400" dirty="0">
                <a:solidFill>
                  <a:srgbClr val="000000"/>
                </a:solidFill>
                <a:effectLst/>
                <a:ea typeface="Calibri" panose="020F0502020204030204" pitchFamily="34" charset="0"/>
                <a:cs typeface="Times New Roman" panose="02020603050405020304" pitchFamily="18" charset="0"/>
              </a:rPr>
              <a:t>NIST (SP) 800-171 B</a:t>
            </a:r>
            <a:endParaRPr lang="en-GB" dirty="0">
              <a:effectLst/>
              <a:ea typeface="Calibri" panose="020F0502020204030204" pitchFamily="34" charset="0"/>
              <a:cs typeface="Times New Roman" panose="02020603050405020304" pitchFamily="18" charset="0"/>
            </a:endParaRPr>
          </a:p>
        </p:txBody>
      </p:sp>
      <p:sp>
        <p:nvSpPr>
          <p:cNvPr id="24" name="Right Brace 23">
            <a:extLst>
              <a:ext uri="{FF2B5EF4-FFF2-40B4-BE49-F238E27FC236}">
                <a16:creationId xmlns:a16="http://schemas.microsoft.com/office/drawing/2014/main" id="{883B11B0-E466-4635-8F89-9B506F728662}"/>
              </a:ext>
            </a:extLst>
          </p:cNvPr>
          <p:cNvSpPr/>
          <p:nvPr/>
        </p:nvSpPr>
        <p:spPr>
          <a:xfrm>
            <a:off x="10199728" y="5567121"/>
            <a:ext cx="149708" cy="252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000"/>
          </a:p>
        </p:txBody>
      </p:sp>
      <p:sp>
        <p:nvSpPr>
          <p:cNvPr id="26" name="Right Brace 25">
            <a:extLst>
              <a:ext uri="{FF2B5EF4-FFF2-40B4-BE49-F238E27FC236}">
                <a16:creationId xmlns:a16="http://schemas.microsoft.com/office/drawing/2014/main" id="{8132B2C1-5A01-4BFF-8FB2-26FD3E8E5E31}"/>
              </a:ext>
            </a:extLst>
          </p:cNvPr>
          <p:cNvSpPr/>
          <p:nvPr/>
        </p:nvSpPr>
        <p:spPr>
          <a:xfrm>
            <a:off x="10040810" y="4530633"/>
            <a:ext cx="91347" cy="1296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Right Brace 27">
            <a:extLst>
              <a:ext uri="{FF2B5EF4-FFF2-40B4-BE49-F238E27FC236}">
                <a16:creationId xmlns:a16="http://schemas.microsoft.com/office/drawing/2014/main" id="{EBF7D1B4-F741-4927-B487-32BD0512D0F3}"/>
              </a:ext>
            </a:extLst>
          </p:cNvPr>
          <p:cNvSpPr/>
          <p:nvPr/>
        </p:nvSpPr>
        <p:spPr>
          <a:xfrm>
            <a:off x="9907783" y="2728235"/>
            <a:ext cx="133027" cy="1764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Rectangle 29">
            <a:extLst>
              <a:ext uri="{FF2B5EF4-FFF2-40B4-BE49-F238E27FC236}">
                <a16:creationId xmlns:a16="http://schemas.microsoft.com/office/drawing/2014/main" id="{EFDBD762-0475-4BBF-8DB8-9E96EA79D09D}"/>
              </a:ext>
            </a:extLst>
          </p:cNvPr>
          <p:cNvSpPr/>
          <p:nvPr/>
        </p:nvSpPr>
        <p:spPr>
          <a:xfrm>
            <a:off x="3004252" y="6417551"/>
            <a:ext cx="4420346" cy="400110"/>
          </a:xfrm>
          <a:prstGeom prst="rect">
            <a:avLst/>
          </a:prstGeom>
        </p:spPr>
        <p:txBody>
          <a:bodyPr wrap="square">
            <a:spAutoFit/>
          </a:bodyPr>
          <a:lstStyle/>
          <a:p>
            <a:pPr algn="ctr">
              <a:defRPr sz="3200" b="0" i="0" u="none" strike="noStrike" kern="1200" baseline="0">
                <a:solidFill>
                  <a:prstClr val="black">
                    <a:lumMod val="75000"/>
                    <a:lumOff val="25000"/>
                  </a:prstClr>
                </a:solidFill>
                <a:latin typeface="+mn-lt"/>
                <a:ea typeface="+mn-ea"/>
                <a:cs typeface="+mn-cs"/>
              </a:defRPr>
            </a:pPr>
            <a:r>
              <a:rPr lang="en-US" sz="2000" b="1" dirty="0"/>
              <a:t>CMMC Maturity Levels</a:t>
            </a:r>
          </a:p>
        </p:txBody>
      </p:sp>
      <p:sp>
        <p:nvSpPr>
          <p:cNvPr id="32" name="Isosceles Triangle 31">
            <a:extLst>
              <a:ext uri="{FF2B5EF4-FFF2-40B4-BE49-F238E27FC236}">
                <a16:creationId xmlns:a16="http://schemas.microsoft.com/office/drawing/2014/main" id="{FDC0E780-7761-46D5-98EF-BE3481692DF1}"/>
              </a:ext>
            </a:extLst>
          </p:cNvPr>
          <p:cNvSpPr/>
          <p:nvPr/>
        </p:nvSpPr>
        <p:spPr>
          <a:xfrm flipH="1" flipV="1">
            <a:off x="10041990" y="2402539"/>
            <a:ext cx="1934320" cy="282153"/>
          </a:xfrm>
          <a:prstGeom prst="triangle">
            <a:avLst/>
          </a:prstGeom>
          <a:solidFill>
            <a:srgbClr val="0075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6A987A9-D038-4D68-8D05-039F53C2DBA3}"/>
              </a:ext>
            </a:extLst>
          </p:cNvPr>
          <p:cNvSpPr/>
          <p:nvPr/>
        </p:nvSpPr>
        <p:spPr>
          <a:xfrm>
            <a:off x="10174086" y="1977500"/>
            <a:ext cx="1662633" cy="3702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lnSpc>
                <a:spcPct val="107000"/>
              </a:lnSpc>
              <a:spcAft>
                <a:spcPts val="800"/>
              </a:spcAft>
            </a:pPr>
            <a:r>
              <a:rPr lang="en-GB" b="1" dirty="0">
                <a:solidFill>
                  <a:srgbClr val="000000"/>
                </a:solidFill>
                <a:effectLst/>
                <a:ea typeface="Calibri" panose="020F0502020204030204" pitchFamily="34" charset="0"/>
                <a:cs typeface="Times New Roman" panose="02020603050405020304" pitchFamily="18" charset="0"/>
              </a:rPr>
              <a:t>Practice Source</a:t>
            </a:r>
            <a:endParaRPr lang="en-GB" sz="2400" b="1" dirty="0">
              <a:effectLst/>
              <a:ea typeface="Calibri" panose="020F0502020204030204" pitchFamily="34" charset="0"/>
              <a:cs typeface="Times New Roman" panose="02020603050405020304" pitchFamily="18" charset="0"/>
            </a:endParaRPr>
          </a:p>
        </p:txBody>
      </p:sp>
      <p:sp>
        <p:nvSpPr>
          <p:cNvPr id="23" name="Content Placeholder 2">
            <a:extLst>
              <a:ext uri="{FF2B5EF4-FFF2-40B4-BE49-F238E27FC236}">
                <a16:creationId xmlns:a16="http://schemas.microsoft.com/office/drawing/2014/main" id="{CD45436F-F6E4-431E-9056-682648992617}"/>
              </a:ext>
            </a:extLst>
          </p:cNvPr>
          <p:cNvSpPr>
            <a:spLocks noGrp="1"/>
          </p:cNvSpPr>
          <p:nvPr>
            <p:ph idx="4294967295"/>
          </p:nvPr>
        </p:nvSpPr>
        <p:spPr>
          <a:xfrm>
            <a:off x="792000" y="1620000"/>
            <a:ext cx="10640052" cy="551876"/>
          </a:xfrm>
          <a:prstGeom prst="rect">
            <a:avLst/>
          </a:prstGeom>
        </p:spPr>
        <p:txBody>
          <a:bodyPr anchor="ctr"/>
          <a:lstStyle/>
          <a:p>
            <a:pPr marL="0" indent="0">
              <a:buNone/>
            </a:pPr>
            <a:r>
              <a:rPr lang="en-GB" sz="2800" b="1" dirty="0"/>
              <a:t>Up to 171 security practices applied across 5 levels</a:t>
            </a:r>
          </a:p>
        </p:txBody>
      </p:sp>
    </p:spTree>
    <p:extLst>
      <p:ext uri="{BB962C8B-B14F-4D97-AF65-F5344CB8AC3E}">
        <p14:creationId xmlns:p14="http://schemas.microsoft.com/office/powerpoint/2010/main" val="2715496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F589DD12-E656-4867-9700-C5CB0BDED388}"/>
              </a:ext>
            </a:extLst>
          </p:cNvPr>
          <p:cNvSpPr txBox="1">
            <a:spLocks/>
          </p:cNvSpPr>
          <p:nvPr/>
        </p:nvSpPr>
        <p:spPr>
          <a:xfrm>
            <a:off x="678393" y="1667479"/>
            <a:ext cx="7143735" cy="696350"/>
          </a:xfrm>
          <a:prstGeom prst="rect">
            <a:avLst/>
          </a:prstGeom>
        </p:spPr>
        <p:txBody>
          <a:bodyPr lIns="0">
            <a:noAutofit/>
          </a:bodyPr>
          <a:lstStyle>
            <a:lvl1pPr marL="228594" indent="-228594" algn="l" defTabSz="914377" rtl="0" eaLnBrk="1" latinLnBrk="0" hangingPunct="1">
              <a:lnSpc>
                <a:spcPct val="150000"/>
              </a:lnSpc>
              <a:spcBef>
                <a:spcPts val="1000"/>
              </a:spcBef>
              <a:buFont typeface="Arial" panose="020B0604020202020204" pitchFamily="34" charset="0"/>
              <a:buChar char="•"/>
              <a:defRPr sz="2400" b="0" i="0" kern="1200">
                <a:solidFill>
                  <a:srgbClr val="000000"/>
                </a:solidFill>
                <a:latin typeface="Source Sans Pro" panose="020B0503030403020204" pitchFamily="34" charset="77"/>
                <a:ea typeface="+mn-ea"/>
                <a:cs typeface="+mn-cs"/>
              </a:defRPr>
            </a:lvl1pPr>
            <a:lvl2pPr marL="685783" indent="-228594" algn="l" defTabSz="914377" rtl="0" eaLnBrk="1" latinLnBrk="0" hangingPunct="1">
              <a:lnSpc>
                <a:spcPct val="150000"/>
              </a:lnSpc>
              <a:spcBef>
                <a:spcPts val="500"/>
              </a:spcBef>
              <a:buFont typeface="Arial" panose="020B0604020202020204" pitchFamily="34" charset="0"/>
              <a:buChar char="•"/>
              <a:defRPr sz="2000" b="0" i="0" kern="1200">
                <a:solidFill>
                  <a:srgbClr val="000000"/>
                </a:solidFill>
                <a:latin typeface="Source Sans Pro" panose="020B0503030403020204" pitchFamily="34" charset="77"/>
                <a:ea typeface="+mn-ea"/>
                <a:cs typeface="+mn-cs"/>
              </a:defRPr>
            </a:lvl2pPr>
            <a:lvl3pPr marL="1142971" indent="-228594" algn="l" defTabSz="914377" rtl="0" eaLnBrk="1" latinLnBrk="0" hangingPunct="1">
              <a:lnSpc>
                <a:spcPct val="150000"/>
              </a:lnSpc>
              <a:spcBef>
                <a:spcPts val="500"/>
              </a:spcBef>
              <a:buFont typeface="Arial" panose="020B0604020202020204" pitchFamily="34" charset="0"/>
              <a:buChar char="•"/>
              <a:defRPr sz="2000" b="0" i="0" kern="1200">
                <a:solidFill>
                  <a:srgbClr val="000000"/>
                </a:solidFill>
                <a:latin typeface="Source Sans Pro" panose="020B0503030403020204" pitchFamily="34" charset="77"/>
                <a:ea typeface="+mn-ea"/>
                <a:cs typeface="+mn-cs"/>
              </a:defRPr>
            </a:lvl3pPr>
            <a:lvl4pPr marL="1600160" indent="-228594" algn="l" defTabSz="914377" rtl="0" eaLnBrk="1" latinLnBrk="0" hangingPunct="1">
              <a:lnSpc>
                <a:spcPct val="150000"/>
              </a:lnSpc>
              <a:spcBef>
                <a:spcPts val="500"/>
              </a:spcBef>
              <a:buFont typeface="Arial" panose="020B0604020202020204" pitchFamily="34" charset="0"/>
              <a:buChar char="•"/>
              <a:defRPr sz="1800" b="0" i="0" kern="1200">
                <a:solidFill>
                  <a:srgbClr val="000000"/>
                </a:solidFill>
                <a:latin typeface="Source Sans Pro" panose="020B0503030403020204" pitchFamily="34" charset="77"/>
                <a:ea typeface="+mn-ea"/>
                <a:cs typeface="+mn-cs"/>
              </a:defRPr>
            </a:lvl4pPr>
            <a:lvl5pPr marL="2057349" indent="-228594" algn="l" defTabSz="914377" rtl="0" eaLnBrk="1" latinLnBrk="0" hangingPunct="1">
              <a:lnSpc>
                <a:spcPct val="150000"/>
              </a:lnSpc>
              <a:spcBef>
                <a:spcPts val="500"/>
              </a:spcBef>
              <a:buFont typeface="Arial" panose="020B0604020202020204" pitchFamily="34" charset="0"/>
              <a:buChar char="•"/>
              <a:defRPr sz="1800" b="0" i="0" kern="1200">
                <a:solidFill>
                  <a:srgbClr val="000000"/>
                </a:solidFill>
                <a:latin typeface="Source Sans Pro" panose="020B0503030403020204"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b="1" dirty="0"/>
          </a:p>
        </p:txBody>
      </p:sp>
      <p:sp>
        <p:nvSpPr>
          <p:cNvPr id="3" name="Slide Number Placeholder 2">
            <a:extLst>
              <a:ext uri="{FF2B5EF4-FFF2-40B4-BE49-F238E27FC236}">
                <a16:creationId xmlns:a16="http://schemas.microsoft.com/office/drawing/2014/main" id="{1854D116-B6CD-48C0-BE19-1D0860AB1575}"/>
              </a:ext>
            </a:extLst>
          </p:cNvPr>
          <p:cNvSpPr>
            <a:spLocks noGrp="1"/>
          </p:cNvSpPr>
          <p:nvPr>
            <p:ph type="sldNum" sz="quarter" idx="4"/>
          </p:nvPr>
        </p:nvSpPr>
        <p:spPr>
          <a:xfrm>
            <a:off x="8610600" y="6472464"/>
            <a:ext cx="2743200" cy="365125"/>
          </a:xfrm>
        </p:spPr>
        <p:txBody>
          <a:bodyPr/>
          <a:lstStyle/>
          <a:p>
            <a:fld id="{60EAE7C9-98D7-422D-93C6-5DC8CE4F83BC}" type="slidenum">
              <a:rPr lang="en-GB" smtClean="0"/>
              <a:pPr/>
              <a:t>17</a:t>
            </a:fld>
            <a:endParaRPr lang="en-GB" dirty="0"/>
          </a:p>
        </p:txBody>
      </p:sp>
      <p:grpSp>
        <p:nvGrpSpPr>
          <p:cNvPr id="5" name="Group 4">
            <a:extLst>
              <a:ext uri="{FF2B5EF4-FFF2-40B4-BE49-F238E27FC236}">
                <a16:creationId xmlns:a16="http://schemas.microsoft.com/office/drawing/2014/main" id="{12A8CA85-B6D3-47AE-A453-D57C79C811D9}"/>
              </a:ext>
            </a:extLst>
          </p:cNvPr>
          <p:cNvGrpSpPr/>
          <p:nvPr/>
        </p:nvGrpSpPr>
        <p:grpSpPr>
          <a:xfrm>
            <a:off x="838200" y="1757314"/>
            <a:ext cx="10515600" cy="4800459"/>
            <a:chOff x="505423" y="1641202"/>
            <a:chExt cx="10996765" cy="4800459"/>
          </a:xfrm>
        </p:grpSpPr>
        <p:sp>
          <p:nvSpPr>
            <p:cNvPr id="23" name="Rectangle 22">
              <a:extLst>
                <a:ext uri="{FF2B5EF4-FFF2-40B4-BE49-F238E27FC236}">
                  <a16:creationId xmlns:a16="http://schemas.microsoft.com/office/drawing/2014/main" id="{5BCCB50D-4CD3-4A20-9D69-E9280EAC30A9}"/>
                </a:ext>
              </a:extLst>
            </p:cNvPr>
            <p:cNvSpPr/>
            <p:nvPr/>
          </p:nvSpPr>
          <p:spPr>
            <a:xfrm>
              <a:off x="505424" y="4358986"/>
              <a:ext cx="2202395" cy="1145764"/>
            </a:xfrm>
            <a:prstGeom prst="rect">
              <a:avLst/>
            </a:prstGeom>
            <a:no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3D4AF568-7A6D-4CB6-9152-1B24D422E0BF}"/>
                </a:ext>
              </a:extLst>
            </p:cNvPr>
            <p:cNvSpPr/>
            <p:nvPr/>
          </p:nvSpPr>
          <p:spPr>
            <a:xfrm>
              <a:off x="874389" y="3925591"/>
              <a:ext cx="1515877" cy="429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6000"/>
                </a:lnSpc>
                <a:spcBef>
                  <a:spcPts val="0"/>
                </a:spcBef>
                <a:spcAft>
                  <a:spcPts val="80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Level 1</a:t>
              </a:r>
              <a:endParaRPr kumimoji="0" lang="en-GB" sz="11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7" name="Rectangle 26">
              <a:extLst>
                <a:ext uri="{FF2B5EF4-FFF2-40B4-BE49-F238E27FC236}">
                  <a16:creationId xmlns:a16="http://schemas.microsoft.com/office/drawing/2014/main" id="{E2379677-80A1-43C6-B802-ABD840A37422}"/>
                </a:ext>
              </a:extLst>
            </p:cNvPr>
            <p:cNvSpPr/>
            <p:nvPr/>
          </p:nvSpPr>
          <p:spPr>
            <a:xfrm>
              <a:off x="3074578" y="3343032"/>
              <a:ext cx="1515877" cy="429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6000"/>
                </a:lnSpc>
                <a:spcBef>
                  <a:spcPts val="0"/>
                </a:spcBef>
                <a:spcAft>
                  <a:spcPts val="80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Level 2</a:t>
              </a:r>
              <a:endParaRPr kumimoji="0" lang="en-GB" sz="11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9" name="Rectangle 28">
              <a:extLst>
                <a:ext uri="{FF2B5EF4-FFF2-40B4-BE49-F238E27FC236}">
                  <a16:creationId xmlns:a16="http://schemas.microsoft.com/office/drawing/2014/main" id="{EE979045-160E-4146-A93B-A1FC002BE667}"/>
                </a:ext>
              </a:extLst>
            </p:cNvPr>
            <p:cNvSpPr/>
            <p:nvPr/>
          </p:nvSpPr>
          <p:spPr>
            <a:xfrm>
              <a:off x="5272024" y="2786685"/>
              <a:ext cx="1515877" cy="429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6000"/>
                </a:lnSpc>
                <a:spcBef>
                  <a:spcPts val="0"/>
                </a:spcBef>
                <a:spcAft>
                  <a:spcPts val="80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Level 3</a:t>
              </a:r>
              <a:endParaRPr kumimoji="0" lang="en-GB" sz="11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31" name="Rectangle 30">
              <a:extLst>
                <a:ext uri="{FF2B5EF4-FFF2-40B4-BE49-F238E27FC236}">
                  <a16:creationId xmlns:a16="http://schemas.microsoft.com/office/drawing/2014/main" id="{3BEF25F7-7B10-415A-91EA-B5D770E7B660}"/>
                </a:ext>
              </a:extLst>
            </p:cNvPr>
            <p:cNvSpPr/>
            <p:nvPr/>
          </p:nvSpPr>
          <p:spPr>
            <a:xfrm>
              <a:off x="7470387" y="2211454"/>
              <a:ext cx="1515877" cy="429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6000"/>
                </a:lnSpc>
                <a:spcBef>
                  <a:spcPts val="0"/>
                </a:spcBef>
                <a:spcAft>
                  <a:spcPts val="80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Level 4</a:t>
              </a:r>
              <a:endParaRPr kumimoji="0" lang="en-GB" sz="11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33" name="Rectangle 32">
              <a:extLst>
                <a:ext uri="{FF2B5EF4-FFF2-40B4-BE49-F238E27FC236}">
                  <a16:creationId xmlns:a16="http://schemas.microsoft.com/office/drawing/2014/main" id="{791CDCE8-6643-4D10-A5AE-EE28DE73EBB0}"/>
                </a:ext>
              </a:extLst>
            </p:cNvPr>
            <p:cNvSpPr/>
            <p:nvPr/>
          </p:nvSpPr>
          <p:spPr>
            <a:xfrm>
              <a:off x="9668757" y="1641202"/>
              <a:ext cx="1515877" cy="429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6000"/>
                </a:lnSpc>
                <a:spcBef>
                  <a:spcPts val="0"/>
                </a:spcBef>
                <a:spcAft>
                  <a:spcPts val="80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Level 5</a:t>
              </a:r>
              <a:endParaRPr kumimoji="0" lang="en-GB" sz="11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35" name="Rectangle 34">
              <a:extLst>
                <a:ext uri="{FF2B5EF4-FFF2-40B4-BE49-F238E27FC236}">
                  <a16:creationId xmlns:a16="http://schemas.microsoft.com/office/drawing/2014/main" id="{5B218118-F383-4DB8-A94B-5B504B0B5F5E}"/>
                </a:ext>
              </a:extLst>
            </p:cNvPr>
            <p:cNvSpPr/>
            <p:nvPr/>
          </p:nvSpPr>
          <p:spPr>
            <a:xfrm>
              <a:off x="580810" y="4460976"/>
              <a:ext cx="2068917" cy="324000"/>
            </a:xfrm>
            <a:prstGeom prst="rect">
              <a:avLst/>
            </a:prstGeom>
            <a:solidFill>
              <a:srgbClr val="0075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white"/>
                  </a:solidFill>
                  <a:effectLst/>
                  <a:uLnTx/>
                  <a:uFillTx/>
                  <a:latin typeface="Calibri" panose="020F0502020204030204"/>
                  <a:ea typeface="+mn-ea"/>
                  <a:cs typeface="+mn-cs"/>
                </a:rPr>
                <a:t>Performed</a:t>
              </a:r>
            </a:p>
          </p:txBody>
        </p:sp>
        <p:sp>
          <p:nvSpPr>
            <p:cNvPr id="36" name="Rectangle 35">
              <a:extLst>
                <a:ext uri="{FF2B5EF4-FFF2-40B4-BE49-F238E27FC236}">
                  <a16:creationId xmlns:a16="http://schemas.microsoft.com/office/drawing/2014/main" id="{AA55B375-5C04-4AC3-B1F1-99C196702E67}"/>
                </a:ext>
              </a:extLst>
            </p:cNvPr>
            <p:cNvSpPr/>
            <p:nvPr/>
          </p:nvSpPr>
          <p:spPr>
            <a:xfrm>
              <a:off x="580810" y="4860992"/>
              <a:ext cx="2068917" cy="540000"/>
            </a:xfrm>
            <a:prstGeom prst="rect">
              <a:avLst/>
            </a:prstGeom>
            <a:solidFill>
              <a:srgbClr val="A3AA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white"/>
                  </a:solidFill>
                  <a:effectLst/>
                  <a:uLnTx/>
                  <a:uFillTx/>
                  <a:latin typeface="Calibri" panose="020F0502020204030204"/>
                  <a:ea typeface="+mn-ea"/>
                  <a:cs typeface="+mn-cs"/>
                </a:rPr>
                <a:t>Basic cyber hygiene</a:t>
              </a:r>
            </a:p>
          </p:txBody>
        </p:sp>
        <p:sp>
          <p:nvSpPr>
            <p:cNvPr id="37" name="Rectangle 36">
              <a:extLst>
                <a:ext uri="{FF2B5EF4-FFF2-40B4-BE49-F238E27FC236}">
                  <a16:creationId xmlns:a16="http://schemas.microsoft.com/office/drawing/2014/main" id="{A3DDF8CD-ECC3-4C80-8127-AE0769039DBC}"/>
                </a:ext>
              </a:extLst>
            </p:cNvPr>
            <p:cNvSpPr/>
            <p:nvPr/>
          </p:nvSpPr>
          <p:spPr>
            <a:xfrm>
              <a:off x="2705613" y="3786104"/>
              <a:ext cx="2202395" cy="1718646"/>
            </a:xfrm>
            <a:prstGeom prst="rect">
              <a:avLst/>
            </a:prstGeom>
            <a:no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A65D629D-903C-4537-9907-8355C9CEECEB}"/>
                </a:ext>
              </a:extLst>
            </p:cNvPr>
            <p:cNvSpPr/>
            <p:nvPr/>
          </p:nvSpPr>
          <p:spPr>
            <a:xfrm>
              <a:off x="4903059" y="3213221"/>
              <a:ext cx="2202395" cy="2291528"/>
            </a:xfrm>
            <a:prstGeom prst="rect">
              <a:avLst/>
            </a:prstGeom>
            <a:no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0283C38B-E7C1-4A46-B28F-3EC97F6223AF}"/>
                </a:ext>
              </a:extLst>
            </p:cNvPr>
            <p:cNvSpPr/>
            <p:nvPr/>
          </p:nvSpPr>
          <p:spPr>
            <a:xfrm>
              <a:off x="7101422" y="2640339"/>
              <a:ext cx="2202395" cy="2864410"/>
            </a:xfrm>
            <a:prstGeom prst="rect">
              <a:avLst/>
            </a:prstGeom>
            <a:no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F94888F-9F19-4637-A5EA-BF13D57A01C8}"/>
                </a:ext>
              </a:extLst>
            </p:cNvPr>
            <p:cNvSpPr/>
            <p:nvPr/>
          </p:nvSpPr>
          <p:spPr>
            <a:xfrm>
              <a:off x="9299792" y="2067457"/>
              <a:ext cx="2202395" cy="3437292"/>
            </a:xfrm>
            <a:prstGeom prst="rect">
              <a:avLst/>
            </a:prstGeom>
            <a:no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15F03E12-80B6-40CE-8C23-B8FA1FE67B6C}"/>
                </a:ext>
              </a:extLst>
            </p:cNvPr>
            <p:cNvSpPr/>
            <p:nvPr/>
          </p:nvSpPr>
          <p:spPr>
            <a:xfrm>
              <a:off x="2769888" y="3887002"/>
              <a:ext cx="2068917" cy="324000"/>
            </a:xfrm>
            <a:prstGeom prst="rect">
              <a:avLst/>
            </a:prstGeom>
            <a:solidFill>
              <a:srgbClr val="00758D"/>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white"/>
                  </a:solidFill>
                  <a:effectLst/>
                  <a:uLnTx/>
                  <a:uFillTx/>
                  <a:latin typeface="Calibri" panose="020F0502020204030204"/>
                  <a:ea typeface="+mn-ea"/>
                  <a:cs typeface="+mn-cs"/>
                </a:rPr>
                <a:t>Documented</a:t>
              </a:r>
            </a:p>
          </p:txBody>
        </p:sp>
        <p:sp>
          <p:nvSpPr>
            <p:cNvPr id="42" name="Rectangle 41">
              <a:extLst>
                <a:ext uri="{FF2B5EF4-FFF2-40B4-BE49-F238E27FC236}">
                  <a16:creationId xmlns:a16="http://schemas.microsoft.com/office/drawing/2014/main" id="{55FE1FE1-AAF3-4AD4-925E-105A80F12B84}"/>
                </a:ext>
              </a:extLst>
            </p:cNvPr>
            <p:cNvSpPr/>
            <p:nvPr/>
          </p:nvSpPr>
          <p:spPr>
            <a:xfrm>
              <a:off x="2769888" y="4254933"/>
              <a:ext cx="2068917" cy="540000"/>
            </a:xfrm>
            <a:prstGeom prst="rect">
              <a:avLst/>
            </a:prstGeom>
            <a:solidFill>
              <a:srgbClr val="A3AA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white"/>
                  </a:solidFill>
                  <a:effectLst/>
                  <a:uLnTx/>
                  <a:uFillTx/>
                  <a:latin typeface="Calibri" panose="020F0502020204030204"/>
                  <a:ea typeface="+mn-ea"/>
                  <a:cs typeface="+mn-cs"/>
                </a:rPr>
                <a:t>Intermediate cyber hygiene</a:t>
              </a:r>
            </a:p>
          </p:txBody>
        </p:sp>
        <p:sp>
          <p:nvSpPr>
            <p:cNvPr id="43" name="Rectangle 42">
              <a:extLst>
                <a:ext uri="{FF2B5EF4-FFF2-40B4-BE49-F238E27FC236}">
                  <a16:creationId xmlns:a16="http://schemas.microsoft.com/office/drawing/2014/main" id="{CEF9D804-6173-4C90-A991-72F49A5248EB}"/>
                </a:ext>
              </a:extLst>
            </p:cNvPr>
            <p:cNvSpPr/>
            <p:nvPr/>
          </p:nvSpPr>
          <p:spPr>
            <a:xfrm>
              <a:off x="4982371" y="3300553"/>
              <a:ext cx="2068917" cy="324000"/>
            </a:xfrm>
            <a:prstGeom prst="rect">
              <a:avLst/>
            </a:prstGeom>
            <a:solidFill>
              <a:srgbClr val="0075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white"/>
                  </a:solidFill>
                  <a:effectLst/>
                  <a:uLnTx/>
                  <a:uFillTx/>
                  <a:latin typeface="Calibri" panose="020F0502020204030204"/>
                  <a:ea typeface="+mn-ea"/>
                  <a:cs typeface="+mn-cs"/>
                </a:rPr>
                <a:t>Managed</a:t>
              </a:r>
            </a:p>
          </p:txBody>
        </p:sp>
        <p:sp>
          <p:nvSpPr>
            <p:cNvPr id="44" name="Rectangle 43">
              <a:extLst>
                <a:ext uri="{FF2B5EF4-FFF2-40B4-BE49-F238E27FC236}">
                  <a16:creationId xmlns:a16="http://schemas.microsoft.com/office/drawing/2014/main" id="{981A6D82-D925-4800-B576-00155497C876}"/>
                </a:ext>
              </a:extLst>
            </p:cNvPr>
            <p:cNvSpPr/>
            <p:nvPr/>
          </p:nvSpPr>
          <p:spPr>
            <a:xfrm>
              <a:off x="4982371" y="3700568"/>
              <a:ext cx="2068917" cy="540000"/>
            </a:xfrm>
            <a:prstGeom prst="rect">
              <a:avLst/>
            </a:prstGeom>
            <a:solidFill>
              <a:srgbClr val="A3AA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white"/>
                  </a:solidFill>
                  <a:effectLst/>
                  <a:uLnTx/>
                  <a:uFillTx/>
                  <a:latin typeface="Calibri" panose="020F0502020204030204"/>
                  <a:ea typeface="+mn-ea"/>
                  <a:cs typeface="+mn-cs"/>
                </a:rPr>
                <a:t>Good cyber hygiene</a:t>
              </a:r>
            </a:p>
          </p:txBody>
        </p:sp>
        <p:sp>
          <p:nvSpPr>
            <p:cNvPr id="45" name="Rectangle 44">
              <a:extLst>
                <a:ext uri="{FF2B5EF4-FFF2-40B4-BE49-F238E27FC236}">
                  <a16:creationId xmlns:a16="http://schemas.microsoft.com/office/drawing/2014/main" id="{550A33E2-A23B-49E6-8102-097253DFA25A}"/>
                </a:ext>
              </a:extLst>
            </p:cNvPr>
            <p:cNvSpPr/>
            <p:nvPr/>
          </p:nvSpPr>
          <p:spPr>
            <a:xfrm>
              <a:off x="7186747" y="2744206"/>
              <a:ext cx="2068917" cy="324000"/>
            </a:xfrm>
            <a:prstGeom prst="rect">
              <a:avLst/>
            </a:prstGeom>
            <a:solidFill>
              <a:srgbClr val="0075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Reviewed</a:t>
              </a:r>
            </a:p>
          </p:txBody>
        </p:sp>
        <p:sp>
          <p:nvSpPr>
            <p:cNvPr id="46" name="Rectangle 45">
              <a:extLst>
                <a:ext uri="{FF2B5EF4-FFF2-40B4-BE49-F238E27FC236}">
                  <a16:creationId xmlns:a16="http://schemas.microsoft.com/office/drawing/2014/main" id="{91BAA2EC-EAB8-48AE-90D9-258909F0BDCC}"/>
                </a:ext>
              </a:extLst>
            </p:cNvPr>
            <p:cNvSpPr/>
            <p:nvPr/>
          </p:nvSpPr>
          <p:spPr>
            <a:xfrm>
              <a:off x="7186747" y="3144222"/>
              <a:ext cx="2068917" cy="540000"/>
            </a:xfrm>
            <a:prstGeom prst="rect">
              <a:avLst/>
            </a:prstGeom>
            <a:solidFill>
              <a:srgbClr val="A3AA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Proactive</a:t>
              </a:r>
            </a:p>
          </p:txBody>
        </p:sp>
        <p:sp>
          <p:nvSpPr>
            <p:cNvPr id="47" name="Rectangle 46">
              <a:extLst>
                <a:ext uri="{FF2B5EF4-FFF2-40B4-BE49-F238E27FC236}">
                  <a16:creationId xmlns:a16="http://schemas.microsoft.com/office/drawing/2014/main" id="{259D1AF0-D119-44C4-905E-BAB5F41838FD}"/>
                </a:ext>
              </a:extLst>
            </p:cNvPr>
            <p:cNvSpPr/>
            <p:nvPr/>
          </p:nvSpPr>
          <p:spPr>
            <a:xfrm>
              <a:off x="9383863" y="2169877"/>
              <a:ext cx="2068917" cy="324000"/>
            </a:xfrm>
            <a:prstGeom prst="rect">
              <a:avLst/>
            </a:prstGeom>
            <a:solidFill>
              <a:srgbClr val="0075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Optimising</a:t>
              </a:r>
            </a:p>
          </p:txBody>
        </p:sp>
        <p:sp>
          <p:nvSpPr>
            <p:cNvPr id="48" name="Rectangle 47">
              <a:extLst>
                <a:ext uri="{FF2B5EF4-FFF2-40B4-BE49-F238E27FC236}">
                  <a16:creationId xmlns:a16="http://schemas.microsoft.com/office/drawing/2014/main" id="{56E26D68-C321-46FB-8D00-02FB690831F8}"/>
                </a:ext>
              </a:extLst>
            </p:cNvPr>
            <p:cNvSpPr/>
            <p:nvPr/>
          </p:nvSpPr>
          <p:spPr>
            <a:xfrm>
              <a:off x="9383863" y="2537808"/>
              <a:ext cx="2068917" cy="540000"/>
            </a:xfrm>
            <a:prstGeom prst="rect">
              <a:avLst/>
            </a:prstGeom>
            <a:solidFill>
              <a:srgbClr val="A3AA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Advanced/ Progressive</a:t>
              </a:r>
            </a:p>
          </p:txBody>
        </p:sp>
        <p:cxnSp>
          <p:nvCxnSpPr>
            <p:cNvPr id="49" name="Straight Connector 48">
              <a:extLst>
                <a:ext uri="{FF2B5EF4-FFF2-40B4-BE49-F238E27FC236}">
                  <a16:creationId xmlns:a16="http://schemas.microsoft.com/office/drawing/2014/main" id="{FAF853FB-BE6A-4ACC-ABC3-24F8CFBD0272}"/>
                </a:ext>
              </a:extLst>
            </p:cNvPr>
            <p:cNvCxnSpPr/>
            <p:nvPr/>
          </p:nvCxnSpPr>
          <p:spPr>
            <a:xfrm flipV="1">
              <a:off x="505424" y="4355053"/>
              <a:ext cx="0" cy="11496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B585FB4-1337-4E2A-9705-FBFE00695381}"/>
                </a:ext>
              </a:extLst>
            </p:cNvPr>
            <p:cNvCxnSpPr>
              <a:cxnSpLocks/>
            </p:cNvCxnSpPr>
            <p:nvPr/>
          </p:nvCxnSpPr>
          <p:spPr>
            <a:xfrm flipV="1">
              <a:off x="2700282" y="3786104"/>
              <a:ext cx="0" cy="5689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2CD19C49-3038-4472-8FBC-32A562E0B0F4}"/>
                </a:ext>
              </a:extLst>
            </p:cNvPr>
            <p:cNvCxnSpPr/>
            <p:nvPr/>
          </p:nvCxnSpPr>
          <p:spPr>
            <a:xfrm>
              <a:off x="505424" y="4355053"/>
              <a:ext cx="220018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F8A06CAF-F266-4FEF-B421-ECEF783D21BE}"/>
                </a:ext>
              </a:extLst>
            </p:cNvPr>
            <p:cNvCxnSpPr/>
            <p:nvPr/>
          </p:nvCxnSpPr>
          <p:spPr>
            <a:xfrm>
              <a:off x="2694159" y="3789686"/>
              <a:ext cx="220018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25F249BA-3CA8-4793-BD07-EEC511828A60}"/>
                </a:ext>
              </a:extLst>
            </p:cNvPr>
            <p:cNvCxnSpPr/>
            <p:nvPr/>
          </p:nvCxnSpPr>
          <p:spPr>
            <a:xfrm>
              <a:off x="4903059" y="3213221"/>
              <a:ext cx="220018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CC32A1F-0936-49D2-A0F2-C49139CC3BE4}"/>
                </a:ext>
              </a:extLst>
            </p:cNvPr>
            <p:cNvCxnSpPr/>
            <p:nvPr/>
          </p:nvCxnSpPr>
          <p:spPr>
            <a:xfrm>
              <a:off x="7099603" y="2640339"/>
              <a:ext cx="220018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D80BD8E-295D-40F8-ADF0-16D34C4AB2B3}"/>
                </a:ext>
              </a:extLst>
            </p:cNvPr>
            <p:cNvCxnSpPr>
              <a:cxnSpLocks/>
            </p:cNvCxnSpPr>
            <p:nvPr/>
          </p:nvCxnSpPr>
          <p:spPr>
            <a:xfrm flipV="1">
              <a:off x="4899251" y="3217154"/>
              <a:ext cx="0" cy="5689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78C7DBB-98D2-4586-8999-220674509D59}"/>
                </a:ext>
              </a:extLst>
            </p:cNvPr>
            <p:cNvCxnSpPr>
              <a:cxnSpLocks/>
            </p:cNvCxnSpPr>
            <p:nvPr/>
          </p:nvCxnSpPr>
          <p:spPr>
            <a:xfrm flipV="1">
              <a:off x="7105485" y="2640339"/>
              <a:ext cx="0" cy="5689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66D4926-32E5-4A92-9433-B0247AF0C0CA}"/>
                </a:ext>
              </a:extLst>
            </p:cNvPr>
            <p:cNvCxnSpPr>
              <a:cxnSpLocks/>
            </p:cNvCxnSpPr>
            <p:nvPr/>
          </p:nvCxnSpPr>
          <p:spPr>
            <a:xfrm flipV="1">
              <a:off x="9299792" y="2071389"/>
              <a:ext cx="0" cy="5689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EFC48A8F-9AA5-44D6-9AE4-775EE07FA9AE}"/>
                </a:ext>
              </a:extLst>
            </p:cNvPr>
            <p:cNvCxnSpPr/>
            <p:nvPr/>
          </p:nvCxnSpPr>
          <p:spPr>
            <a:xfrm>
              <a:off x="9290544" y="2067457"/>
              <a:ext cx="220018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0CD4A930-5244-47D7-9F5F-C53DB1AEBE40}"/>
                </a:ext>
              </a:extLst>
            </p:cNvPr>
            <p:cNvSpPr>
              <a:spLocks noChangeAspect="1"/>
            </p:cNvSpPr>
            <p:nvPr/>
          </p:nvSpPr>
          <p:spPr>
            <a:xfrm>
              <a:off x="2656670" y="4321428"/>
              <a:ext cx="100109" cy="85932"/>
            </a:xfrm>
            <a:prstGeom prst="ellipse">
              <a:avLst/>
            </a:prstGeom>
            <a:solidFill>
              <a:srgbClr val="0075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Arrow: Pentagon 59">
              <a:extLst>
                <a:ext uri="{FF2B5EF4-FFF2-40B4-BE49-F238E27FC236}">
                  <a16:creationId xmlns:a16="http://schemas.microsoft.com/office/drawing/2014/main" id="{FA8DB9BF-6E1E-49B0-9816-EFDAB0A08928}"/>
                </a:ext>
              </a:extLst>
            </p:cNvPr>
            <p:cNvSpPr/>
            <p:nvPr/>
          </p:nvSpPr>
          <p:spPr>
            <a:xfrm>
              <a:off x="505423" y="5725558"/>
              <a:ext cx="4388922" cy="716103"/>
            </a:xfrm>
            <a:prstGeom prst="homePlate">
              <a:avLst/>
            </a:prstGeom>
            <a:solidFill>
              <a:srgbClr val="0075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prstClr val="white"/>
                  </a:solidFill>
                  <a:effectLst/>
                  <a:uLnTx/>
                  <a:uFillTx/>
                  <a:latin typeface="Calibri" panose="020F0502020204030204"/>
                  <a:ea typeface="+mn-ea"/>
                  <a:cs typeface="+mn-cs"/>
                </a:rPr>
                <a:t>Basic Safeguarding of FCI</a:t>
              </a:r>
            </a:p>
          </p:txBody>
        </p:sp>
        <p:sp>
          <p:nvSpPr>
            <p:cNvPr id="61" name="Arrow: Chevron 60">
              <a:extLst>
                <a:ext uri="{FF2B5EF4-FFF2-40B4-BE49-F238E27FC236}">
                  <a16:creationId xmlns:a16="http://schemas.microsoft.com/office/drawing/2014/main" id="{EF5ACAD8-6F0C-42F4-A232-E55B69EE9FE8}"/>
                </a:ext>
              </a:extLst>
            </p:cNvPr>
            <p:cNvSpPr/>
            <p:nvPr/>
          </p:nvSpPr>
          <p:spPr>
            <a:xfrm>
              <a:off x="4554213" y="5725558"/>
              <a:ext cx="6947975" cy="716103"/>
            </a:xfrm>
            <a:prstGeom prst="chevron">
              <a:avLst/>
            </a:prstGeom>
            <a:solidFill>
              <a:srgbClr val="0075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solidFill>
                    <a:prstClr val="white"/>
                  </a:solidFill>
                  <a:effectLst/>
                  <a:uLnTx/>
                  <a:uFillTx/>
                  <a:latin typeface="Calibri" panose="020F0502020204030204"/>
                  <a:ea typeface="+mn-ea"/>
                  <a:cs typeface="+mn-cs"/>
                </a:rPr>
                <a:t>Protection of CUI and reducing the risk of complex cyber threats including Advanced Persistent Threats (APTs)</a:t>
              </a:r>
            </a:p>
          </p:txBody>
        </p:sp>
        <p:sp>
          <p:nvSpPr>
            <p:cNvPr id="62" name="Oval 61">
              <a:extLst>
                <a:ext uri="{FF2B5EF4-FFF2-40B4-BE49-F238E27FC236}">
                  <a16:creationId xmlns:a16="http://schemas.microsoft.com/office/drawing/2014/main" id="{AEA79587-16D9-416D-B3E9-F422518A5F25}"/>
                </a:ext>
              </a:extLst>
            </p:cNvPr>
            <p:cNvSpPr>
              <a:spLocks noChangeAspect="1"/>
            </p:cNvSpPr>
            <p:nvPr/>
          </p:nvSpPr>
          <p:spPr>
            <a:xfrm>
              <a:off x="4854954" y="3744437"/>
              <a:ext cx="100109" cy="85932"/>
            </a:xfrm>
            <a:prstGeom prst="ellipse">
              <a:avLst/>
            </a:prstGeom>
            <a:solidFill>
              <a:srgbClr val="0075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Oval 62">
              <a:extLst>
                <a:ext uri="{FF2B5EF4-FFF2-40B4-BE49-F238E27FC236}">
                  <a16:creationId xmlns:a16="http://schemas.microsoft.com/office/drawing/2014/main" id="{6BEE0AC8-8527-476B-B76E-812DA719A865}"/>
                </a:ext>
              </a:extLst>
            </p:cNvPr>
            <p:cNvSpPr>
              <a:spLocks noChangeAspect="1"/>
            </p:cNvSpPr>
            <p:nvPr/>
          </p:nvSpPr>
          <p:spPr>
            <a:xfrm>
              <a:off x="7053451" y="3174829"/>
              <a:ext cx="100109" cy="85932"/>
            </a:xfrm>
            <a:prstGeom prst="ellipse">
              <a:avLst/>
            </a:prstGeom>
            <a:solidFill>
              <a:srgbClr val="0075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Oval 63">
              <a:extLst>
                <a:ext uri="{FF2B5EF4-FFF2-40B4-BE49-F238E27FC236}">
                  <a16:creationId xmlns:a16="http://schemas.microsoft.com/office/drawing/2014/main" id="{748AEFD3-C83F-4A62-894C-00D2240ECD56}"/>
                </a:ext>
              </a:extLst>
            </p:cNvPr>
            <p:cNvSpPr>
              <a:spLocks noChangeAspect="1"/>
            </p:cNvSpPr>
            <p:nvPr/>
          </p:nvSpPr>
          <p:spPr>
            <a:xfrm>
              <a:off x="9257269" y="2599701"/>
              <a:ext cx="100109" cy="85932"/>
            </a:xfrm>
            <a:prstGeom prst="ellipse">
              <a:avLst/>
            </a:prstGeom>
            <a:solidFill>
              <a:srgbClr val="0075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64A83CDF-9722-44E8-B8B9-36429826542D}"/>
                </a:ext>
              </a:extLst>
            </p:cNvPr>
            <p:cNvSpPr/>
            <p:nvPr/>
          </p:nvSpPr>
          <p:spPr>
            <a:xfrm>
              <a:off x="922572" y="2160553"/>
              <a:ext cx="1468243" cy="360000"/>
            </a:xfrm>
            <a:prstGeom prst="rect">
              <a:avLst/>
            </a:prstGeom>
            <a:solidFill>
              <a:srgbClr val="0075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Processes</a:t>
              </a:r>
            </a:p>
          </p:txBody>
        </p:sp>
        <p:sp>
          <p:nvSpPr>
            <p:cNvPr id="66" name="Rectangle 65">
              <a:extLst>
                <a:ext uri="{FF2B5EF4-FFF2-40B4-BE49-F238E27FC236}">
                  <a16:creationId xmlns:a16="http://schemas.microsoft.com/office/drawing/2014/main" id="{1C4F08A6-70E7-45A3-882B-354805E59FAF}"/>
                </a:ext>
              </a:extLst>
            </p:cNvPr>
            <p:cNvSpPr/>
            <p:nvPr/>
          </p:nvSpPr>
          <p:spPr>
            <a:xfrm>
              <a:off x="922572" y="2500773"/>
              <a:ext cx="1468243" cy="360000"/>
            </a:xfrm>
            <a:prstGeom prst="rect">
              <a:avLst/>
            </a:prstGeom>
            <a:solidFill>
              <a:srgbClr val="A3AA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Practices</a:t>
              </a:r>
            </a:p>
          </p:txBody>
        </p:sp>
      </p:grpSp>
      <p:sp>
        <p:nvSpPr>
          <p:cNvPr id="67" name="Content Placeholder 2">
            <a:extLst>
              <a:ext uri="{FF2B5EF4-FFF2-40B4-BE49-F238E27FC236}">
                <a16:creationId xmlns:a16="http://schemas.microsoft.com/office/drawing/2014/main" id="{EC76151D-6C48-4296-B6C1-2A35DE0441EB}"/>
              </a:ext>
            </a:extLst>
          </p:cNvPr>
          <p:cNvSpPr>
            <a:spLocks noGrp="1"/>
          </p:cNvSpPr>
          <p:nvPr>
            <p:ph idx="4294967295"/>
          </p:nvPr>
        </p:nvSpPr>
        <p:spPr>
          <a:xfrm>
            <a:off x="792000" y="1620000"/>
            <a:ext cx="7896849" cy="506329"/>
          </a:xfrm>
          <a:prstGeom prst="rect">
            <a:avLst/>
          </a:prstGeom>
        </p:spPr>
        <p:txBody>
          <a:bodyPr anchor="ctr"/>
          <a:lstStyle/>
          <a:p>
            <a:pPr marL="0" indent="0">
              <a:buNone/>
            </a:pPr>
            <a:r>
              <a:rPr lang="en-GB" sz="2800" b="1" dirty="0"/>
              <a:t>5 Maturity Levels of increasing complexity</a:t>
            </a:r>
          </a:p>
        </p:txBody>
      </p:sp>
    </p:spTree>
    <p:extLst>
      <p:ext uri="{BB962C8B-B14F-4D97-AF65-F5344CB8AC3E}">
        <p14:creationId xmlns:p14="http://schemas.microsoft.com/office/powerpoint/2010/main" val="132459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4C833D5-94D7-4F4D-B33C-30987D2CC998}"/>
              </a:ext>
            </a:extLst>
          </p:cNvPr>
          <p:cNvSpPr>
            <a:spLocks noGrp="1"/>
          </p:cNvSpPr>
          <p:nvPr>
            <p:ph idx="4294967295"/>
          </p:nvPr>
        </p:nvSpPr>
        <p:spPr>
          <a:xfrm>
            <a:off x="3581401" y="6322773"/>
            <a:ext cx="4831641" cy="470528"/>
          </a:xfrm>
          <a:prstGeom prst="rect">
            <a:avLst/>
          </a:prstGeom>
          <a:solidFill>
            <a:srgbClr val="00758D"/>
          </a:solidFill>
        </p:spPr>
        <p:txBody>
          <a:bodyPr lIns="36000" tIns="36000" rIns="36000" bIns="36000" anchor="ctr" anchorCtr="0"/>
          <a:lstStyle/>
          <a:p>
            <a:pPr marL="0" indent="0" algn="ctr">
              <a:lnSpc>
                <a:spcPct val="100000"/>
              </a:lnSpc>
              <a:spcBef>
                <a:spcPts val="0"/>
              </a:spcBef>
              <a:buNone/>
            </a:pPr>
            <a:r>
              <a:rPr lang="en-GB" sz="3200" dirty="0">
                <a:solidFill>
                  <a:schemeClr val="bg1"/>
                </a:solidFill>
              </a:rPr>
              <a:t>Thank you for your time</a:t>
            </a:r>
          </a:p>
        </p:txBody>
      </p:sp>
      <p:sp>
        <p:nvSpPr>
          <p:cNvPr id="3" name="Slide Number Placeholder 2">
            <a:extLst>
              <a:ext uri="{FF2B5EF4-FFF2-40B4-BE49-F238E27FC236}">
                <a16:creationId xmlns:a16="http://schemas.microsoft.com/office/drawing/2014/main" id="{93917873-F913-422D-844D-5F7F9297393E}"/>
              </a:ext>
            </a:extLst>
          </p:cNvPr>
          <p:cNvSpPr>
            <a:spLocks noGrp="1"/>
          </p:cNvSpPr>
          <p:nvPr>
            <p:ph type="sldNum" sz="quarter" idx="4"/>
          </p:nvPr>
        </p:nvSpPr>
        <p:spPr/>
        <p:txBody>
          <a:bodyPr/>
          <a:lstStyle/>
          <a:p>
            <a:fld id="{60EAE7C9-98D7-422D-93C6-5DC8CE4F83BC}" type="slidenum">
              <a:rPr lang="en-GB" smtClean="0"/>
              <a:pPr/>
              <a:t>18</a:t>
            </a:fld>
            <a:endParaRPr lang="en-GB" dirty="0"/>
          </a:p>
        </p:txBody>
      </p:sp>
      <p:sp>
        <p:nvSpPr>
          <p:cNvPr id="4" name="Title 1">
            <a:extLst>
              <a:ext uri="{FF2B5EF4-FFF2-40B4-BE49-F238E27FC236}">
                <a16:creationId xmlns:a16="http://schemas.microsoft.com/office/drawing/2014/main" id="{45BDB9F2-1F79-49E2-AEA9-69344A98BE4B}"/>
              </a:ext>
            </a:extLst>
          </p:cNvPr>
          <p:cNvSpPr txBox="1">
            <a:spLocks/>
          </p:cNvSpPr>
          <p:nvPr/>
        </p:nvSpPr>
        <p:spPr>
          <a:xfrm>
            <a:off x="828013" y="1807537"/>
            <a:ext cx="5504516" cy="2246769"/>
          </a:xfrm>
          <a:prstGeom prst="rect">
            <a:avLst/>
          </a:prstGeom>
          <a:noFill/>
          <a:ln>
            <a:noFill/>
          </a:ln>
        </p:spPr>
        <p:txBody>
          <a:bodyPr wrap="square" lIns="0">
            <a:spAutoFit/>
          </a:bodyPr>
          <a:lstStyle>
            <a:lvl1pPr>
              <a:defRPr>
                <a:latin typeface="+mj-lt"/>
                <a:ea typeface="+mj-ea"/>
                <a:cs typeface="+mj-cs"/>
              </a:defRPr>
            </a:lvl1pPr>
          </a:lstStyle>
          <a:p>
            <a:pPr defTabSz="457200">
              <a:defRPr/>
            </a:pPr>
            <a:r>
              <a:rPr lang="en-GB" sz="2000" kern="0" dirty="0">
                <a:solidFill>
                  <a:srgbClr val="231F20"/>
                </a:solidFill>
                <a:latin typeface="Calibri" panose="020F0502020204030204"/>
              </a:rPr>
              <a:t>Andy Watkin-Child</a:t>
            </a:r>
          </a:p>
          <a:p>
            <a:pPr defTabSz="457200">
              <a:defRPr/>
            </a:pPr>
            <a:r>
              <a:rPr lang="en-GB" sz="2000" kern="0" dirty="0">
                <a:solidFill>
                  <a:srgbClr val="231F20"/>
                </a:solidFill>
                <a:latin typeface="Calibri" panose="020F0502020204030204"/>
                <a:hlinkClick r:id="rId3"/>
              </a:rPr>
              <a:t>https://www.linkedin.com/in/andywatkinchild/</a:t>
            </a:r>
            <a:endParaRPr lang="en-GB" sz="2000" kern="0" dirty="0">
              <a:solidFill>
                <a:srgbClr val="231F20"/>
              </a:solidFill>
              <a:latin typeface="Calibri" panose="020F0502020204030204"/>
            </a:endParaRPr>
          </a:p>
          <a:p>
            <a:pPr defTabSz="457200">
              <a:defRPr/>
            </a:pPr>
            <a:endParaRPr lang="en-GB" sz="2000" kern="0" dirty="0">
              <a:solidFill>
                <a:srgbClr val="231F20"/>
              </a:solidFill>
              <a:latin typeface="Calibri" panose="020F0502020204030204"/>
            </a:endParaRPr>
          </a:p>
          <a:p>
            <a:pPr defTabSz="457200">
              <a:defRPr/>
            </a:pPr>
            <a:r>
              <a:rPr lang="en-GB" sz="2000" kern="0" dirty="0">
                <a:solidFill>
                  <a:srgbClr val="231F20"/>
                </a:solidFill>
                <a:latin typeface="Calibri" panose="020F0502020204030204"/>
              </a:rPr>
              <a:t>Founding Partner Parava Security Solutions</a:t>
            </a:r>
          </a:p>
          <a:p>
            <a:pPr marL="185738" indent="-185738" defTabSz="457200">
              <a:buFont typeface="Arial" panose="020B0604020202020204" pitchFamily="34" charset="0"/>
              <a:buChar char="•"/>
              <a:defRPr/>
            </a:pPr>
            <a:r>
              <a:rPr lang="en-GB" sz="2000" kern="0" dirty="0">
                <a:solidFill>
                  <a:srgbClr val="231F20"/>
                </a:solidFill>
                <a:latin typeface="Calibri" panose="020F0502020204030204"/>
                <a:hlinkClick r:id="" action="ppaction://noaction"/>
              </a:rPr>
              <a:t>andy@parava.org</a:t>
            </a:r>
          </a:p>
          <a:p>
            <a:pPr marL="185738" indent="-185738" defTabSz="457200">
              <a:buFont typeface="Arial" panose="020B0604020202020204" pitchFamily="34" charset="0"/>
              <a:buChar char="•"/>
              <a:defRPr/>
            </a:pPr>
            <a:r>
              <a:rPr lang="en-GB" sz="2000" kern="0" dirty="0">
                <a:solidFill>
                  <a:srgbClr val="231F20"/>
                </a:solidFill>
                <a:latin typeface="Calibri" panose="020F0502020204030204"/>
                <a:hlinkClick r:id="" action="ppaction://noaction"/>
              </a:rPr>
              <a:t>www.cmmc-eu.com</a:t>
            </a:r>
          </a:p>
          <a:p>
            <a:pPr marL="185738" indent="-185738" defTabSz="457200">
              <a:buFont typeface="Arial" panose="020B0604020202020204" pitchFamily="34" charset="0"/>
              <a:buChar char="•"/>
              <a:defRPr/>
            </a:pPr>
            <a:r>
              <a:rPr lang="en-GB" sz="2000" kern="0" dirty="0">
                <a:solidFill>
                  <a:srgbClr val="231F20"/>
                </a:solidFill>
                <a:latin typeface="Calibri" panose="020F0502020204030204"/>
                <a:hlinkClick r:id="" action="ppaction://noaction"/>
              </a:rPr>
              <a:t>www.parava.org</a:t>
            </a:r>
            <a:endParaRPr lang="en-GB" sz="2000" kern="0" dirty="0">
              <a:solidFill>
                <a:srgbClr val="231F20"/>
              </a:solidFill>
              <a:latin typeface="Calibri" panose="020F0502020204030204"/>
            </a:endParaRPr>
          </a:p>
        </p:txBody>
      </p:sp>
      <p:sp>
        <p:nvSpPr>
          <p:cNvPr id="20" name="Content Placeholder 2">
            <a:extLst>
              <a:ext uri="{FF2B5EF4-FFF2-40B4-BE49-F238E27FC236}">
                <a16:creationId xmlns:a16="http://schemas.microsoft.com/office/drawing/2014/main" id="{950DE52F-34FA-45C9-9B60-460FA927753F}"/>
              </a:ext>
            </a:extLst>
          </p:cNvPr>
          <p:cNvSpPr txBox="1">
            <a:spLocks/>
          </p:cNvSpPr>
          <p:nvPr/>
        </p:nvSpPr>
        <p:spPr>
          <a:xfrm>
            <a:off x="828013" y="4155956"/>
            <a:ext cx="4358584" cy="2163141"/>
          </a:xfrm>
          <a:prstGeom prst="rect">
            <a:avLst/>
          </a:prstGeom>
        </p:spPr>
        <p:txBody>
          <a:bodyPr lIns="36000" tIns="36000" rIns="36000" bIns="36000" anchor="t" anchorCtr="0">
            <a:noAutofit/>
          </a:bodyPr>
          <a:lstStyle>
            <a:lvl1pPr marL="228594" indent="-228594" algn="l" defTabSz="914377" rtl="0" eaLnBrk="1" latinLnBrk="0" hangingPunct="1">
              <a:lnSpc>
                <a:spcPct val="150000"/>
              </a:lnSpc>
              <a:spcBef>
                <a:spcPts val="1000"/>
              </a:spcBef>
              <a:buFont typeface="Arial" panose="020B0604020202020204" pitchFamily="34" charset="0"/>
              <a:buChar char="•"/>
              <a:defRPr sz="2400" b="0" i="0" kern="1200">
                <a:solidFill>
                  <a:srgbClr val="000000"/>
                </a:solidFill>
                <a:latin typeface="Source Sans Pro" panose="020B0503030403020204" pitchFamily="34" charset="77"/>
                <a:ea typeface="+mn-ea"/>
                <a:cs typeface="+mn-cs"/>
              </a:defRPr>
            </a:lvl1pPr>
            <a:lvl2pPr marL="685783" indent="-228594" algn="l" defTabSz="914377" rtl="0" eaLnBrk="1" latinLnBrk="0" hangingPunct="1">
              <a:lnSpc>
                <a:spcPct val="150000"/>
              </a:lnSpc>
              <a:spcBef>
                <a:spcPts val="500"/>
              </a:spcBef>
              <a:buFont typeface="Arial" panose="020B0604020202020204" pitchFamily="34" charset="0"/>
              <a:buChar char="•"/>
              <a:defRPr sz="2000" b="0" i="0" kern="1200">
                <a:solidFill>
                  <a:srgbClr val="000000"/>
                </a:solidFill>
                <a:latin typeface="Source Sans Pro" panose="020B0503030403020204" pitchFamily="34" charset="77"/>
                <a:ea typeface="+mn-ea"/>
                <a:cs typeface="+mn-cs"/>
              </a:defRPr>
            </a:lvl2pPr>
            <a:lvl3pPr marL="1142971" indent="-228594" algn="l" defTabSz="914377" rtl="0" eaLnBrk="1" latinLnBrk="0" hangingPunct="1">
              <a:lnSpc>
                <a:spcPct val="150000"/>
              </a:lnSpc>
              <a:spcBef>
                <a:spcPts val="500"/>
              </a:spcBef>
              <a:buFont typeface="Arial" panose="020B0604020202020204" pitchFamily="34" charset="0"/>
              <a:buChar char="•"/>
              <a:defRPr sz="2000" b="0" i="0" kern="1200">
                <a:solidFill>
                  <a:srgbClr val="000000"/>
                </a:solidFill>
                <a:latin typeface="Source Sans Pro" panose="020B0503030403020204" pitchFamily="34" charset="77"/>
                <a:ea typeface="+mn-ea"/>
                <a:cs typeface="+mn-cs"/>
              </a:defRPr>
            </a:lvl3pPr>
            <a:lvl4pPr marL="1600160" indent="-228594" algn="l" defTabSz="914377" rtl="0" eaLnBrk="1" latinLnBrk="0" hangingPunct="1">
              <a:lnSpc>
                <a:spcPct val="150000"/>
              </a:lnSpc>
              <a:spcBef>
                <a:spcPts val="500"/>
              </a:spcBef>
              <a:buFont typeface="Arial" panose="020B0604020202020204" pitchFamily="34" charset="0"/>
              <a:buChar char="•"/>
              <a:defRPr sz="1800" b="0" i="0" kern="1200">
                <a:solidFill>
                  <a:srgbClr val="000000"/>
                </a:solidFill>
                <a:latin typeface="Source Sans Pro" panose="020B0503030403020204" pitchFamily="34" charset="77"/>
                <a:ea typeface="+mn-ea"/>
                <a:cs typeface="+mn-cs"/>
              </a:defRPr>
            </a:lvl4pPr>
            <a:lvl5pPr marL="2057349" indent="-228594" algn="l" defTabSz="914377" rtl="0" eaLnBrk="1" latinLnBrk="0" hangingPunct="1">
              <a:lnSpc>
                <a:spcPct val="150000"/>
              </a:lnSpc>
              <a:spcBef>
                <a:spcPts val="500"/>
              </a:spcBef>
              <a:buFont typeface="Arial" panose="020B0604020202020204" pitchFamily="34" charset="0"/>
              <a:buChar char="•"/>
              <a:defRPr sz="1800" b="0" i="0" kern="1200">
                <a:solidFill>
                  <a:srgbClr val="000000"/>
                </a:solidFill>
                <a:latin typeface="Source Sans Pro" panose="020B0503030403020204"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800" b="1" dirty="0"/>
              <a:t>Capabilities</a:t>
            </a:r>
          </a:p>
          <a:p>
            <a:pPr marL="185738" indent="-185738">
              <a:lnSpc>
                <a:spcPct val="100000"/>
              </a:lnSpc>
              <a:spcBef>
                <a:spcPts val="0"/>
              </a:spcBef>
            </a:pPr>
            <a:r>
              <a:rPr lang="en-GB" sz="1800" dirty="0"/>
              <a:t>Cyber security and cyber risk advisory.</a:t>
            </a:r>
          </a:p>
          <a:p>
            <a:pPr marL="357188" lvl="1" indent="-171450">
              <a:lnSpc>
                <a:spcPct val="100000"/>
              </a:lnSpc>
              <a:spcBef>
                <a:spcPts val="0"/>
              </a:spcBef>
            </a:pPr>
            <a:r>
              <a:rPr lang="en-GB" sz="1600" dirty="0"/>
              <a:t>Education and awareness</a:t>
            </a:r>
          </a:p>
          <a:p>
            <a:pPr marL="357188" lvl="1" indent="-171450">
              <a:lnSpc>
                <a:spcPct val="100000"/>
              </a:lnSpc>
              <a:spcBef>
                <a:spcPts val="0"/>
              </a:spcBef>
            </a:pPr>
            <a:r>
              <a:rPr lang="en-GB" sz="1600" dirty="0"/>
              <a:t>Cyber security and cyber risk strategy</a:t>
            </a:r>
          </a:p>
          <a:p>
            <a:pPr marL="357188" lvl="1" indent="-171450">
              <a:lnSpc>
                <a:spcPct val="100000"/>
              </a:lnSpc>
              <a:spcBef>
                <a:spcPts val="0"/>
              </a:spcBef>
            </a:pPr>
            <a:r>
              <a:rPr lang="en-GB" sz="1600" dirty="0"/>
              <a:t>Board governance and oversight</a:t>
            </a:r>
          </a:p>
          <a:p>
            <a:pPr marL="357188" lvl="1" indent="-171450">
              <a:lnSpc>
                <a:spcPct val="100000"/>
              </a:lnSpc>
              <a:spcBef>
                <a:spcPts val="0"/>
              </a:spcBef>
            </a:pPr>
            <a:r>
              <a:rPr lang="en-GB" sz="1600" dirty="0"/>
              <a:t>Compliance and Assurance</a:t>
            </a:r>
          </a:p>
          <a:p>
            <a:pPr marL="185738" lvl="1" indent="-185738">
              <a:lnSpc>
                <a:spcPct val="100000"/>
              </a:lnSpc>
              <a:spcBef>
                <a:spcPts val="0"/>
              </a:spcBef>
            </a:pPr>
            <a:r>
              <a:rPr lang="en-GB" sz="1800" dirty="0"/>
              <a:t>Cyber organisational design</a:t>
            </a:r>
          </a:p>
          <a:p>
            <a:pPr marL="185738" lvl="1" indent="-185738">
              <a:lnSpc>
                <a:spcPct val="100000"/>
              </a:lnSpc>
              <a:spcBef>
                <a:spcPts val="0"/>
              </a:spcBef>
            </a:pPr>
            <a:r>
              <a:rPr lang="en-GB" sz="1800" dirty="0"/>
              <a:t>Cyber NED</a:t>
            </a:r>
          </a:p>
        </p:txBody>
      </p:sp>
      <p:sp>
        <p:nvSpPr>
          <p:cNvPr id="2" name="Title 1">
            <a:extLst>
              <a:ext uri="{FF2B5EF4-FFF2-40B4-BE49-F238E27FC236}">
                <a16:creationId xmlns:a16="http://schemas.microsoft.com/office/drawing/2014/main" id="{3B5EBE55-7A89-418B-A866-F2BEAE3E58F7}"/>
              </a:ext>
            </a:extLst>
          </p:cNvPr>
          <p:cNvSpPr txBox="1">
            <a:spLocks/>
          </p:cNvSpPr>
          <p:nvPr/>
        </p:nvSpPr>
        <p:spPr>
          <a:xfrm>
            <a:off x="6422543" y="1797784"/>
            <a:ext cx="5154024" cy="2554545"/>
          </a:xfrm>
          <a:prstGeom prst="rect">
            <a:avLst/>
          </a:prstGeom>
          <a:noFill/>
          <a:ln>
            <a:noFill/>
          </a:ln>
        </p:spPr>
        <p:txBody>
          <a:bodyPr wrap="square" lIns="0">
            <a:spAutoFit/>
          </a:bodyPr>
          <a:lstStyle>
            <a:lvl1pPr>
              <a:defRPr>
                <a:latin typeface="+mj-lt"/>
                <a:ea typeface="+mj-ea"/>
                <a:cs typeface="+mj-cs"/>
              </a:defRPr>
            </a:lvl1pPr>
          </a:lstStyle>
          <a:p>
            <a:pPr defTabSz="457200">
              <a:defRPr/>
            </a:pPr>
            <a:r>
              <a:rPr lang="en-GB" sz="2000" kern="0" dirty="0">
                <a:solidFill>
                  <a:srgbClr val="231F20"/>
                </a:solidFill>
                <a:latin typeface="Calibri" panose="020F0502020204030204"/>
              </a:rPr>
              <a:t>John Weiler</a:t>
            </a:r>
          </a:p>
          <a:p>
            <a:pPr defTabSz="457200">
              <a:defRPr/>
            </a:pPr>
            <a:r>
              <a:rPr lang="en-GB" sz="2000" kern="0" dirty="0">
                <a:solidFill>
                  <a:srgbClr val="231F20"/>
                </a:solidFill>
                <a:latin typeface="Calibri" panose="020F0502020204030204"/>
                <a:hlinkClick r:id="rId4"/>
              </a:rPr>
              <a:t>https://www.linkedin.com/in/joweiler/</a:t>
            </a:r>
            <a:endParaRPr lang="en-GB" sz="2000" kern="0" dirty="0">
              <a:solidFill>
                <a:srgbClr val="231F20"/>
              </a:solidFill>
              <a:latin typeface="Calibri" panose="020F0502020204030204"/>
            </a:endParaRPr>
          </a:p>
          <a:p>
            <a:pPr defTabSz="457200">
              <a:defRPr/>
            </a:pPr>
            <a:endParaRPr lang="en-GB" sz="2000" kern="0" dirty="0">
              <a:solidFill>
                <a:srgbClr val="231F20"/>
              </a:solidFill>
              <a:latin typeface="Calibri" panose="020F0502020204030204"/>
            </a:endParaRPr>
          </a:p>
          <a:p>
            <a:pPr defTabSz="457200">
              <a:defRPr/>
            </a:pPr>
            <a:r>
              <a:rPr lang="en-GB" sz="2000" kern="0" dirty="0">
                <a:solidFill>
                  <a:srgbClr val="231F20"/>
                </a:solidFill>
                <a:latin typeface="Calibri" panose="020F0502020204030204"/>
              </a:rPr>
              <a:t>Chairman of the IT Acquisition Advisory Council</a:t>
            </a:r>
          </a:p>
          <a:p>
            <a:pPr defTabSz="457200">
              <a:defRPr/>
            </a:pPr>
            <a:r>
              <a:rPr lang="en-GB" sz="2000" kern="0" dirty="0">
                <a:solidFill>
                  <a:srgbClr val="231F20"/>
                </a:solidFill>
                <a:latin typeface="Calibri" panose="020F0502020204030204"/>
              </a:rPr>
              <a:t>Founding Board Member CMMC AB</a:t>
            </a:r>
          </a:p>
          <a:p>
            <a:pPr marL="179388" indent="-179388" defTabSz="457200">
              <a:buFont typeface="Arial" panose="020B0604020202020204" pitchFamily="34" charset="0"/>
              <a:buChar char="•"/>
              <a:defRPr/>
            </a:pPr>
            <a:r>
              <a:rPr lang="de-DE" sz="2000" kern="0" dirty="0">
                <a:solidFill>
                  <a:srgbClr val="231F20"/>
                </a:solidFill>
                <a:latin typeface="Calibri" panose="020F0502020204030204"/>
                <a:hlinkClick r:id="rId5"/>
              </a:rPr>
              <a:t>john@ichnet.org</a:t>
            </a:r>
            <a:r>
              <a:rPr lang="de-DE" sz="2000" kern="0" dirty="0">
                <a:solidFill>
                  <a:srgbClr val="231F20"/>
                </a:solidFill>
                <a:latin typeface="Calibri" panose="020F0502020204030204"/>
              </a:rPr>
              <a:t> , </a:t>
            </a:r>
            <a:r>
              <a:rPr lang="de-DE" sz="2000" kern="0" dirty="0">
                <a:solidFill>
                  <a:srgbClr val="231F20"/>
                </a:solidFill>
                <a:latin typeface="Calibri" panose="020F0502020204030204"/>
                <a:hlinkClick r:id="rId6"/>
              </a:rPr>
              <a:t>john.weiler@it-aac.org</a:t>
            </a:r>
            <a:endParaRPr lang="de-DE" sz="2000" kern="0" dirty="0">
              <a:solidFill>
                <a:srgbClr val="231F20"/>
              </a:solidFill>
              <a:latin typeface="Calibri" panose="020F0502020204030204"/>
            </a:endParaRPr>
          </a:p>
          <a:p>
            <a:pPr marL="185738" indent="-185738" defTabSz="457200">
              <a:buFont typeface="Arial" panose="020B0604020202020204" pitchFamily="34" charset="0"/>
              <a:buChar char="•"/>
              <a:defRPr/>
            </a:pPr>
            <a:r>
              <a:rPr lang="en-GB" sz="2000" kern="0" dirty="0">
                <a:solidFill>
                  <a:srgbClr val="231F20"/>
                </a:solidFill>
                <a:latin typeface="Calibri" panose="020F0502020204030204"/>
                <a:hlinkClick r:id="rId7"/>
              </a:rPr>
              <a:t>www.IT-AAC.org</a:t>
            </a:r>
            <a:endParaRPr lang="en-GB" sz="2000" kern="0" dirty="0">
              <a:solidFill>
                <a:srgbClr val="231F20"/>
              </a:solidFill>
              <a:latin typeface="Calibri" panose="020F0502020204030204"/>
            </a:endParaRPr>
          </a:p>
          <a:p>
            <a:pPr marL="185738" indent="-185738" defTabSz="457200">
              <a:buFont typeface="Arial" panose="020B0604020202020204" pitchFamily="34" charset="0"/>
              <a:buChar char="•"/>
              <a:defRPr/>
            </a:pPr>
            <a:r>
              <a:rPr lang="en-GB" sz="2000" kern="0" dirty="0">
                <a:solidFill>
                  <a:srgbClr val="231F20"/>
                </a:solidFill>
                <a:latin typeface="Calibri" panose="020F0502020204030204"/>
                <a:hlinkClick r:id="rId8"/>
              </a:rPr>
              <a:t>www.cmmc--coe.org</a:t>
            </a:r>
            <a:endParaRPr lang="en-GB" sz="2000" kern="0" dirty="0">
              <a:solidFill>
                <a:srgbClr val="231F20"/>
              </a:solidFill>
              <a:latin typeface="Calibri" panose="020F0502020204030204"/>
            </a:endParaRPr>
          </a:p>
        </p:txBody>
      </p:sp>
    </p:spTree>
    <p:extLst>
      <p:ext uri="{BB962C8B-B14F-4D97-AF65-F5344CB8AC3E}">
        <p14:creationId xmlns:p14="http://schemas.microsoft.com/office/powerpoint/2010/main" val="3489232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483C29-B60D-450F-BD8E-96A866F4D383}"/>
              </a:ext>
            </a:extLst>
          </p:cNvPr>
          <p:cNvSpPr>
            <a:spLocks noGrp="1"/>
          </p:cNvSpPr>
          <p:nvPr>
            <p:ph idx="4294967295"/>
          </p:nvPr>
        </p:nvSpPr>
        <p:spPr>
          <a:xfrm>
            <a:off x="792000" y="1980000"/>
            <a:ext cx="7357389" cy="436882"/>
          </a:xfrm>
          <a:prstGeom prst="rect">
            <a:avLst/>
          </a:prstGeom>
        </p:spPr>
        <p:txBody>
          <a:bodyPr lIns="36000" tIns="36000" rIns="36000" bIns="36000"/>
          <a:lstStyle/>
          <a:p>
            <a:pPr marL="0" indent="0">
              <a:lnSpc>
                <a:spcPct val="100000"/>
              </a:lnSpc>
              <a:spcBef>
                <a:spcPts val="0"/>
              </a:spcBef>
              <a:buNone/>
            </a:pPr>
            <a:r>
              <a:rPr lang="en-GB" b="1" dirty="0"/>
              <a:t>Agenda</a:t>
            </a:r>
          </a:p>
        </p:txBody>
      </p:sp>
      <p:sp>
        <p:nvSpPr>
          <p:cNvPr id="4" name="Content Placeholder 2">
            <a:extLst>
              <a:ext uri="{FF2B5EF4-FFF2-40B4-BE49-F238E27FC236}">
                <a16:creationId xmlns:a16="http://schemas.microsoft.com/office/drawing/2014/main" id="{F82399A6-5A93-4382-83B5-1E7458502661}"/>
              </a:ext>
            </a:extLst>
          </p:cNvPr>
          <p:cNvSpPr txBox="1">
            <a:spLocks/>
          </p:cNvSpPr>
          <p:nvPr/>
        </p:nvSpPr>
        <p:spPr>
          <a:xfrm>
            <a:off x="792000" y="2664000"/>
            <a:ext cx="7692109" cy="3281074"/>
          </a:xfrm>
          <a:prstGeom prst="rect">
            <a:avLst/>
          </a:prstGeom>
        </p:spPr>
        <p:txBody>
          <a:bodyPr lIns="0" tIns="36000" rIns="36000" bIns="36000">
            <a:noAutofit/>
          </a:bodyPr>
          <a:lstStyle>
            <a:lvl1pPr marL="228594" indent="-228594" algn="l" defTabSz="914377" rtl="0" eaLnBrk="1" latinLnBrk="0" hangingPunct="1">
              <a:lnSpc>
                <a:spcPct val="150000"/>
              </a:lnSpc>
              <a:spcBef>
                <a:spcPts val="1000"/>
              </a:spcBef>
              <a:buFont typeface="Arial" panose="020B0604020202020204" pitchFamily="34" charset="0"/>
              <a:buChar char="•"/>
              <a:defRPr sz="2400" b="0" i="0" kern="1200">
                <a:solidFill>
                  <a:srgbClr val="000000"/>
                </a:solidFill>
                <a:latin typeface="Source Sans Pro" panose="020B0503030403020204" pitchFamily="34" charset="77"/>
                <a:ea typeface="+mn-ea"/>
                <a:cs typeface="+mn-cs"/>
              </a:defRPr>
            </a:lvl1pPr>
            <a:lvl2pPr marL="685783" indent="-228594" algn="l" defTabSz="914377" rtl="0" eaLnBrk="1" latinLnBrk="0" hangingPunct="1">
              <a:lnSpc>
                <a:spcPct val="150000"/>
              </a:lnSpc>
              <a:spcBef>
                <a:spcPts val="500"/>
              </a:spcBef>
              <a:buFont typeface="Arial" panose="020B0604020202020204" pitchFamily="34" charset="0"/>
              <a:buChar char="•"/>
              <a:defRPr sz="2000" b="0" i="0" kern="1200">
                <a:solidFill>
                  <a:srgbClr val="000000"/>
                </a:solidFill>
                <a:latin typeface="Source Sans Pro" panose="020B0503030403020204" pitchFamily="34" charset="77"/>
                <a:ea typeface="+mn-ea"/>
                <a:cs typeface="+mn-cs"/>
              </a:defRPr>
            </a:lvl2pPr>
            <a:lvl3pPr marL="1142971" indent="-228594" algn="l" defTabSz="914377" rtl="0" eaLnBrk="1" latinLnBrk="0" hangingPunct="1">
              <a:lnSpc>
                <a:spcPct val="150000"/>
              </a:lnSpc>
              <a:spcBef>
                <a:spcPts val="500"/>
              </a:spcBef>
              <a:buFont typeface="Arial" panose="020B0604020202020204" pitchFamily="34" charset="0"/>
              <a:buChar char="•"/>
              <a:defRPr sz="2000" b="0" i="0" kern="1200">
                <a:solidFill>
                  <a:srgbClr val="000000"/>
                </a:solidFill>
                <a:latin typeface="Source Sans Pro" panose="020B0503030403020204" pitchFamily="34" charset="77"/>
                <a:ea typeface="+mn-ea"/>
                <a:cs typeface="+mn-cs"/>
              </a:defRPr>
            </a:lvl3pPr>
            <a:lvl4pPr marL="1600160" indent="-228594" algn="l" defTabSz="914377" rtl="0" eaLnBrk="1" latinLnBrk="0" hangingPunct="1">
              <a:lnSpc>
                <a:spcPct val="150000"/>
              </a:lnSpc>
              <a:spcBef>
                <a:spcPts val="500"/>
              </a:spcBef>
              <a:buFont typeface="Arial" panose="020B0604020202020204" pitchFamily="34" charset="0"/>
              <a:buChar char="•"/>
              <a:defRPr sz="1800" b="0" i="0" kern="1200">
                <a:solidFill>
                  <a:srgbClr val="000000"/>
                </a:solidFill>
                <a:latin typeface="Source Sans Pro" panose="020B0503030403020204" pitchFamily="34" charset="77"/>
                <a:ea typeface="+mn-ea"/>
                <a:cs typeface="+mn-cs"/>
              </a:defRPr>
            </a:lvl4pPr>
            <a:lvl5pPr marL="2057349" indent="-228594" algn="l" defTabSz="914377" rtl="0" eaLnBrk="1" latinLnBrk="0" hangingPunct="1">
              <a:lnSpc>
                <a:spcPct val="150000"/>
              </a:lnSpc>
              <a:spcBef>
                <a:spcPts val="500"/>
              </a:spcBef>
              <a:buFont typeface="Arial" panose="020B0604020202020204" pitchFamily="34" charset="0"/>
              <a:buChar char="•"/>
              <a:defRPr sz="1800" b="0" i="0" kern="1200">
                <a:solidFill>
                  <a:srgbClr val="000000"/>
                </a:solidFill>
                <a:latin typeface="Source Sans Pro" panose="020B0503030403020204"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5" indent="-269875">
              <a:lnSpc>
                <a:spcPct val="100000"/>
              </a:lnSpc>
              <a:spcBef>
                <a:spcPts val="1200"/>
              </a:spcBef>
              <a:buAutoNum type="arabicPeriod"/>
            </a:pPr>
            <a:r>
              <a:rPr lang="en-GB" sz="2000" dirty="0"/>
              <a:t>Introductions - (5 mins)</a:t>
            </a:r>
          </a:p>
          <a:p>
            <a:pPr marL="269875" indent="-269875">
              <a:lnSpc>
                <a:spcPct val="100000"/>
              </a:lnSpc>
              <a:spcBef>
                <a:spcPts val="1200"/>
              </a:spcBef>
              <a:buAutoNum type="arabicPeriod"/>
            </a:pPr>
            <a:r>
              <a:rPr lang="en-GB" sz="2000" dirty="0"/>
              <a:t>US Defence policy and the importance of cyber security (Rear Admiral Chase – 10 minutes)</a:t>
            </a:r>
          </a:p>
          <a:p>
            <a:pPr marL="269875" indent="-269875">
              <a:lnSpc>
                <a:spcPct val="100000"/>
              </a:lnSpc>
              <a:spcBef>
                <a:spcPts val="1200"/>
              </a:spcBef>
              <a:buAutoNum type="arabicPeriod"/>
            </a:pPr>
            <a:r>
              <a:rPr lang="en-GB" sz="2000" dirty="0"/>
              <a:t>Intellectual property, Cyber security  – John Weiler IT-AAC (15 mins)</a:t>
            </a:r>
          </a:p>
          <a:p>
            <a:pPr marL="269875" indent="-269875">
              <a:lnSpc>
                <a:spcPct val="100000"/>
              </a:lnSpc>
              <a:spcBef>
                <a:spcPts val="1200"/>
              </a:spcBef>
              <a:buAutoNum type="arabicPeriod"/>
            </a:pPr>
            <a:r>
              <a:rPr lang="en-GB" sz="2000" dirty="0"/>
              <a:t>Cyber Security Maturity Model Certification (CMMC) Interim Final Ruling and its potential impact on the Defence Industry Base (DIB) – Andy Watkin-Child (15 Mins)</a:t>
            </a:r>
          </a:p>
          <a:p>
            <a:pPr marL="269875" indent="-269875">
              <a:lnSpc>
                <a:spcPct val="100000"/>
              </a:lnSpc>
              <a:spcBef>
                <a:spcPts val="1200"/>
              </a:spcBef>
              <a:buAutoNum type="arabicPeriod"/>
            </a:pPr>
            <a:r>
              <a:rPr lang="en-GB" sz="2000" dirty="0"/>
              <a:t>Questions – (All - 40 minutes)</a:t>
            </a:r>
            <a:endParaRPr lang="en-GB" sz="2100" dirty="0"/>
          </a:p>
        </p:txBody>
      </p:sp>
      <p:sp>
        <p:nvSpPr>
          <p:cNvPr id="11" name="Slide Number Placeholder 10">
            <a:extLst>
              <a:ext uri="{FF2B5EF4-FFF2-40B4-BE49-F238E27FC236}">
                <a16:creationId xmlns:a16="http://schemas.microsoft.com/office/drawing/2014/main" id="{D45824A7-35B4-4265-9B7C-4262A699DEA1}"/>
              </a:ext>
            </a:extLst>
          </p:cNvPr>
          <p:cNvSpPr>
            <a:spLocks noGrp="1"/>
          </p:cNvSpPr>
          <p:nvPr>
            <p:ph type="sldNum" sz="quarter" idx="4"/>
          </p:nvPr>
        </p:nvSpPr>
        <p:spPr>
          <a:xfrm>
            <a:off x="11240085" y="6300080"/>
            <a:ext cx="437273" cy="365125"/>
          </a:xfrm>
        </p:spPr>
        <p:txBody>
          <a:bodyPr/>
          <a:lstStyle/>
          <a:p>
            <a:pPr algn="ctr"/>
            <a:fld id="{60EAE7C9-98D7-422D-93C6-5DC8CE4F83BC}" type="slidenum">
              <a:rPr lang="en-GB" smtClean="0"/>
              <a:pPr algn="ctr"/>
              <a:t>2</a:t>
            </a:fld>
            <a:endParaRPr lang="en-GB" dirty="0"/>
          </a:p>
        </p:txBody>
      </p:sp>
      <p:pic>
        <p:nvPicPr>
          <p:cNvPr id="17" name="Picture 16" descr="Text&#10;&#10;Description automatically generated">
            <a:extLst>
              <a:ext uri="{FF2B5EF4-FFF2-40B4-BE49-F238E27FC236}">
                <a16:creationId xmlns:a16="http://schemas.microsoft.com/office/drawing/2014/main" id="{F1DC1BEF-BA15-4AB0-A1D0-263D724F977A}"/>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8547030" y="2670822"/>
            <a:ext cx="3600000" cy="414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85984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483C29-B60D-450F-BD8E-96A866F4D383}"/>
              </a:ext>
            </a:extLst>
          </p:cNvPr>
          <p:cNvSpPr>
            <a:spLocks noGrp="1"/>
          </p:cNvSpPr>
          <p:nvPr>
            <p:ph idx="4294967295"/>
          </p:nvPr>
        </p:nvSpPr>
        <p:spPr>
          <a:xfrm>
            <a:off x="792000" y="1980000"/>
            <a:ext cx="10448085" cy="436882"/>
          </a:xfrm>
          <a:prstGeom prst="rect">
            <a:avLst/>
          </a:prstGeom>
        </p:spPr>
        <p:txBody>
          <a:bodyPr lIns="36000" tIns="36000" rIns="36000" bIns="36000"/>
          <a:lstStyle/>
          <a:p>
            <a:pPr marL="0" indent="0">
              <a:lnSpc>
                <a:spcPct val="100000"/>
              </a:lnSpc>
              <a:spcBef>
                <a:spcPts val="0"/>
              </a:spcBef>
              <a:buNone/>
            </a:pPr>
            <a:r>
              <a:rPr lang="en-GB" b="1" dirty="0"/>
              <a:t>Rear Admiral Chase</a:t>
            </a:r>
          </a:p>
        </p:txBody>
      </p:sp>
      <p:sp>
        <p:nvSpPr>
          <p:cNvPr id="4" name="Content Placeholder 2">
            <a:extLst>
              <a:ext uri="{FF2B5EF4-FFF2-40B4-BE49-F238E27FC236}">
                <a16:creationId xmlns:a16="http://schemas.microsoft.com/office/drawing/2014/main" id="{F82399A6-5A93-4382-83B5-1E7458502661}"/>
              </a:ext>
            </a:extLst>
          </p:cNvPr>
          <p:cNvSpPr txBox="1">
            <a:spLocks/>
          </p:cNvSpPr>
          <p:nvPr/>
        </p:nvSpPr>
        <p:spPr>
          <a:xfrm>
            <a:off x="792000" y="2700000"/>
            <a:ext cx="10690466" cy="3505926"/>
          </a:xfrm>
          <a:prstGeom prst="rect">
            <a:avLst/>
          </a:prstGeom>
        </p:spPr>
        <p:txBody>
          <a:bodyPr lIns="0" tIns="36000" rIns="36000" bIns="36000">
            <a:noAutofit/>
          </a:bodyPr>
          <a:lstStyle>
            <a:lvl1pPr marL="228594" indent="-228594" algn="l" defTabSz="914377" rtl="0" eaLnBrk="1" latinLnBrk="0" hangingPunct="1">
              <a:lnSpc>
                <a:spcPct val="150000"/>
              </a:lnSpc>
              <a:spcBef>
                <a:spcPts val="1000"/>
              </a:spcBef>
              <a:buFont typeface="Arial" panose="020B0604020202020204" pitchFamily="34" charset="0"/>
              <a:buChar char="•"/>
              <a:defRPr sz="2400" b="0" i="0" kern="1200">
                <a:solidFill>
                  <a:srgbClr val="000000"/>
                </a:solidFill>
                <a:latin typeface="Source Sans Pro" panose="020B0503030403020204" pitchFamily="34" charset="77"/>
                <a:ea typeface="+mn-ea"/>
                <a:cs typeface="+mn-cs"/>
              </a:defRPr>
            </a:lvl1pPr>
            <a:lvl2pPr marL="685783" indent="-228594" algn="l" defTabSz="914377" rtl="0" eaLnBrk="1" latinLnBrk="0" hangingPunct="1">
              <a:lnSpc>
                <a:spcPct val="150000"/>
              </a:lnSpc>
              <a:spcBef>
                <a:spcPts val="500"/>
              </a:spcBef>
              <a:buFont typeface="Arial" panose="020B0604020202020204" pitchFamily="34" charset="0"/>
              <a:buChar char="•"/>
              <a:defRPr sz="2000" b="0" i="0" kern="1200">
                <a:solidFill>
                  <a:srgbClr val="000000"/>
                </a:solidFill>
                <a:latin typeface="Source Sans Pro" panose="020B0503030403020204" pitchFamily="34" charset="77"/>
                <a:ea typeface="+mn-ea"/>
                <a:cs typeface="+mn-cs"/>
              </a:defRPr>
            </a:lvl2pPr>
            <a:lvl3pPr marL="1142971" indent="-228594" algn="l" defTabSz="914377" rtl="0" eaLnBrk="1" latinLnBrk="0" hangingPunct="1">
              <a:lnSpc>
                <a:spcPct val="150000"/>
              </a:lnSpc>
              <a:spcBef>
                <a:spcPts val="500"/>
              </a:spcBef>
              <a:buFont typeface="Arial" panose="020B0604020202020204" pitchFamily="34" charset="0"/>
              <a:buChar char="•"/>
              <a:defRPr sz="2000" b="0" i="0" kern="1200">
                <a:solidFill>
                  <a:srgbClr val="000000"/>
                </a:solidFill>
                <a:latin typeface="Source Sans Pro" panose="020B0503030403020204" pitchFamily="34" charset="77"/>
                <a:ea typeface="+mn-ea"/>
                <a:cs typeface="+mn-cs"/>
              </a:defRPr>
            </a:lvl3pPr>
            <a:lvl4pPr marL="1600160" indent="-228594" algn="l" defTabSz="914377" rtl="0" eaLnBrk="1" latinLnBrk="0" hangingPunct="1">
              <a:lnSpc>
                <a:spcPct val="150000"/>
              </a:lnSpc>
              <a:spcBef>
                <a:spcPts val="500"/>
              </a:spcBef>
              <a:buFont typeface="Arial" panose="020B0604020202020204" pitchFamily="34" charset="0"/>
              <a:buChar char="•"/>
              <a:defRPr sz="1800" b="0" i="0" kern="1200">
                <a:solidFill>
                  <a:srgbClr val="000000"/>
                </a:solidFill>
                <a:latin typeface="Source Sans Pro" panose="020B0503030403020204" pitchFamily="34" charset="77"/>
                <a:ea typeface="+mn-ea"/>
                <a:cs typeface="+mn-cs"/>
              </a:defRPr>
            </a:lvl4pPr>
            <a:lvl5pPr marL="2057349" indent="-228594" algn="l" defTabSz="914377" rtl="0" eaLnBrk="1" latinLnBrk="0" hangingPunct="1">
              <a:lnSpc>
                <a:spcPct val="150000"/>
              </a:lnSpc>
              <a:spcBef>
                <a:spcPts val="500"/>
              </a:spcBef>
              <a:buFont typeface="Arial" panose="020B0604020202020204" pitchFamily="34" charset="0"/>
              <a:buChar char="•"/>
              <a:defRPr sz="1800" b="0" i="0" kern="1200">
                <a:solidFill>
                  <a:srgbClr val="000000"/>
                </a:solidFill>
                <a:latin typeface="Source Sans Pro" panose="020B0503030403020204"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388" indent="-179388">
              <a:lnSpc>
                <a:spcPct val="100000"/>
              </a:lnSpc>
              <a:spcBef>
                <a:spcPts val="0"/>
              </a:spcBef>
              <a:spcAft>
                <a:spcPts val="600"/>
              </a:spcAft>
            </a:pPr>
            <a:r>
              <a:rPr lang="en-US" sz="2000" dirty="0"/>
              <a:t>The United States recognizes the importance of allies and partners—in developing its policies, building its weapon systems, and planning and conducting its military operations.</a:t>
            </a:r>
          </a:p>
          <a:p>
            <a:pPr marL="179388" lvl="0" indent="-179388">
              <a:lnSpc>
                <a:spcPct val="100000"/>
              </a:lnSpc>
              <a:spcBef>
                <a:spcPts val="0"/>
              </a:spcBef>
              <a:spcAft>
                <a:spcPts val="600"/>
              </a:spcAft>
            </a:pPr>
            <a:r>
              <a:rPr lang="en-US" sz="2000" dirty="0"/>
              <a:t>The Department of Defense takes seriously cyber threats to its forces, allies, and commercial partners and must act expeditiously to ensure that foreign intelligence services and militaries do not derive substantial advantages from compromises of the broader industrial base.</a:t>
            </a:r>
          </a:p>
          <a:p>
            <a:pPr marL="179388" lvl="0" indent="-179388">
              <a:lnSpc>
                <a:spcPct val="100000"/>
              </a:lnSpc>
              <a:spcBef>
                <a:spcPts val="0"/>
              </a:spcBef>
              <a:spcAft>
                <a:spcPts val="600"/>
              </a:spcAft>
            </a:pPr>
            <a:r>
              <a:rPr lang="en-US" sz="2000" dirty="0"/>
              <a:t>The Department must ensure that the vendors have invested the energy and resources to protect intellectual property, military secrets, and other sensitive data, including across the entire supply chain, and must facilitate industry’s work in doing so.</a:t>
            </a:r>
          </a:p>
          <a:p>
            <a:pPr marL="179388" lvl="0" indent="-179388">
              <a:lnSpc>
                <a:spcPct val="100000"/>
              </a:lnSpc>
              <a:spcBef>
                <a:spcPts val="0"/>
              </a:spcBef>
              <a:spcAft>
                <a:spcPts val="600"/>
              </a:spcAft>
            </a:pPr>
            <a:r>
              <a:rPr lang="en-US" sz="2000" dirty="0"/>
              <a:t>Improving the cybersecurity of the Department of Defense’s contractors will require a wide-ranging approach that effectively balances cost and security requirements and industry’s many equities. The Cybersecurity Maturity Model Certification is but one part of such a strategy.</a:t>
            </a:r>
            <a:endParaRPr lang="en-GB" sz="2000" dirty="0"/>
          </a:p>
        </p:txBody>
      </p:sp>
      <p:sp>
        <p:nvSpPr>
          <p:cNvPr id="11" name="Slide Number Placeholder 10">
            <a:extLst>
              <a:ext uri="{FF2B5EF4-FFF2-40B4-BE49-F238E27FC236}">
                <a16:creationId xmlns:a16="http://schemas.microsoft.com/office/drawing/2014/main" id="{D45824A7-35B4-4265-9B7C-4262A699DEA1}"/>
              </a:ext>
            </a:extLst>
          </p:cNvPr>
          <p:cNvSpPr>
            <a:spLocks noGrp="1"/>
          </p:cNvSpPr>
          <p:nvPr>
            <p:ph type="sldNum" sz="quarter" idx="4"/>
          </p:nvPr>
        </p:nvSpPr>
        <p:spPr>
          <a:xfrm>
            <a:off x="11240085" y="6300080"/>
            <a:ext cx="437273" cy="365125"/>
          </a:xfrm>
        </p:spPr>
        <p:txBody>
          <a:bodyPr/>
          <a:lstStyle/>
          <a:p>
            <a:pPr algn="ctr"/>
            <a:fld id="{60EAE7C9-98D7-422D-93C6-5DC8CE4F83BC}" type="slidenum">
              <a:rPr lang="en-GB" smtClean="0"/>
              <a:pPr algn="ctr"/>
              <a:t>3</a:t>
            </a:fld>
            <a:endParaRPr lang="en-GB" dirty="0"/>
          </a:p>
        </p:txBody>
      </p:sp>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924801" y="248692"/>
            <a:ext cx="1542783" cy="1542783"/>
          </a:xfrm>
          <a:prstGeom prst="rect">
            <a:avLst/>
          </a:prstGeom>
        </p:spPr>
      </p:pic>
    </p:spTree>
    <p:extLst>
      <p:ext uri="{BB962C8B-B14F-4D97-AF65-F5344CB8AC3E}">
        <p14:creationId xmlns:p14="http://schemas.microsoft.com/office/powerpoint/2010/main" val="3775833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60140" y="164638"/>
            <a:ext cx="9222259" cy="795057"/>
          </a:xfrm>
        </p:spPr>
        <p:txBody>
          <a:bodyPr/>
          <a:lstStyle/>
          <a:p>
            <a:r>
              <a:rPr lang="en-US" dirty="0"/>
              <a:t>Defense Cyber Strategy Lines of Effort</a:t>
            </a:r>
          </a:p>
        </p:txBody>
      </p:sp>
      <p:grpSp>
        <p:nvGrpSpPr>
          <p:cNvPr id="385" name="Group 384"/>
          <p:cNvGrpSpPr/>
          <p:nvPr/>
        </p:nvGrpSpPr>
        <p:grpSpPr>
          <a:xfrm>
            <a:off x="1000247" y="752759"/>
            <a:ext cx="10191505" cy="5952841"/>
            <a:chOff x="705095" y="416895"/>
            <a:chExt cx="10639504" cy="6343241"/>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562859" y="4095731"/>
              <a:ext cx="1638839" cy="2630530"/>
            </a:xfrm>
            <a:prstGeom prst="rect">
              <a:avLst/>
            </a:prstGeom>
          </p:spPr>
        </p:pic>
        <p:pic>
          <p:nvPicPr>
            <p:cNvPr id="7" name="Picture 6"/>
            <p:cNvPicPr>
              <a:picLocks noChangeAspect="1"/>
            </p:cNvPicPr>
            <p:nvPr/>
          </p:nvPicPr>
          <p:blipFill rotWithShape="1">
            <a:blip r:embed="rId4" cstate="email">
              <a:duotone>
                <a:prstClr val="black"/>
                <a:schemeClr val="accent3">
                  <a:tint val="45000"/>
                  <a:satMod val="400000"/>
                </a:schemeClr>
              </a:duotone>
              <a:extLst>
                <a:ext uri="{28A0092B-C50C-407E-A947-70E740481C1C}">
                  <a14:useLocalDpi xmlns:a14="http://schemas.microsoft.com/office/drawing/2010/main"/>
                </a:ext>
              </a:extLst>
            </a:blip>
            <a:srcRect/>
            <a:stretch/>
          </p:blipFill>
          <p:spPr>
            <a:xfrm>
              <a:off x="9533792" y="937259"/>
              <a:ext cx="1634540" cy="2570937"/>
            </a:xfrm>
            <a:prstGeom prst="rect">
              <a:avLst/>
            </a:prstGeom>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667451" y="937259"/>
              <a:ext cx="2736408" cy="5776659"/>
            </a:xfrm>
            <a:prstGeom prst="rect">
              <a:avLst/>
            </a:prstGeom>
          </p:spPr>
        </p:pic>
        <p:sp>
          <p:nvSpPr>
            <p:cNvPr id="9" name="Rounded Rectangle 8"/>
            <p:cNvSpPr/>
            <p:nvPr/>
          </p:nvSpPr>
          <p:spPr>
            <a:xfrm>
              <a:off x="2650148" y="1990743"/>
              <a:ext cx="2754207" cy="4751881"/>
            </a:xfrm>
            <a:prstGeom prst="roundRect">
              <a:avLst>
                <a:gd name="adj" fmla="val 0"/>
              </a:avLst>
            </a:prstGeom>
            <a:gradFill flip="none" rotWithShape="1">
              <a:gsLst>
                <a:gs pos="42000">
                  <a:schemeClr val="bg1">
                    <a:lumMod val="65000"/>
                    <a:alpha val="59000"/>
                  </a:schemeClr>
                </a:gs>
                <a:gs pos="100000">
                  <a:schemeClr val="bg1">
                    <a:lumMod val="85000"/>
                  </a:schemeClr>
                </a:gs>
              </a:gsLst>
              <a:path path="circle">
                <a:fillToRect l="50000" t="50000" r="50000" b="50000"/>
              </a:path>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98713" rtl="0" eaLnBrk="1" fontAlgn="auto" latinLnBrk="0" hangingPunct="1">
                <a:lnSpc>
                  <a:spcPct val="100000"/>
                </a:lnSpc>
                <a:spcBef>
                  <a:spcPts val="0"/>
                </a:spcBef>
                <a:spcAft>
                  <a:spcPts val="0"/>
                </a:spcAft>
                <a:buClrTx/>
                <a:buSzTx/>
                <a:buFontTx/>
                <a:buNone/>
                <a:tabLst/>
                <a:defRPr/>
              </a:pPr>
              <a:endParaRPr kumimoji="0" lang="en-US" sz="1091"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p:nvPicPr>
          <p:blipFill rotWithShape="1">
            <a:blip r:embed="rId6" cstate="email">
              <a:duotone>
                <a:prstClr val="black"/>
                <a:schemeClr val="accent1">
                  <a:tint val="45000"/>
                  <a:satMod val="400000"/>
                </a:schemeClr>
              </a:duoton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p:blipFill>
          <p:spPr>
            <a:xfrm>
              <a:off x="5545783" y="937259"/>
              <a:ext cx="1703231" cy="2567961"/>
            </a:xfrm>
            <a:prstGeom prst="rect">
              <a:avLst/>
            </a:prstGeom>
          </p:spPr>
        </p:pic>
        <p:pic>
          <p:nvPicPr>
            <p:cNvPr id="11" name="Picture 10"/>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38657" y="4095730"/>
              <a:ext cx="1690990" cy="2623004"/>
            </a:xfrm>
            <a:prstGeom prst="rect">
              <a:avLst/>
            </a:prstGeom>
          </p:spPr>
        </p:pic>
        <p:pic>
          <p:nvPicPr>
            <p:cNvPr id="12" name="Picture 11"/>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837539" y="937259"/>
              <a:ext cx="1709146" cy="2541143"/>
            </a:xfrm>
            <a:prstGeom prst="rect">
              <a:avLst/>
            </a:prstGeom>
          </p:spPr>
        </p:pic>
        <p:sp>
          <p:nvSpPr>
            <p:cNvPr id="13" name="TextBox 12"/>
            <p:cNvSpPr txBox="1"/>
            <p:nvPr/>
          </p:nvSpPr>
          <p:spPr>
            <a:xfrm>
              <a:off x="10288921" y="1984324"/>
              <a:ext cx="1055678" cy="275332"/>
            </a:xfrm>
            <a:prstGeom prst="rect">
              <a:avLst/>
            </a:prstGeom>
            <a:noFill/>
          </p:spPr>
          <p:txBody>
            <a:bodyPr wrap="square" lIns="0" tIns="0" rIns="0" bIns="0" rtlCol="0">
              <a:spAutoFit/>
            </a:bodyPr>
            <a:lstStyle/>
            <a:p>
              <a:pPr marL="0" marR="0" lvl="0" indent="0" algn="l" defTabSz="498713" rtl="0" eaLnBrk="1" fontAlgn="auto" latinLnBrk="0" hangingPunct="1">
                <a:lnSpc>
                  <a:spcPct val="75000"/>
                </a:lnSpc>
                <a:spcBef>
                  <a:spcPts val="0"/>
                </a:spcBef>
                <a:spcAft>
                  <a:spcPts val="0"/>
                </a:spcAft>
                <a:buClrTx/>
                <a:buSzTx/>
                <a:buFontTx/>
                <a:buNone/>
                <a:tabLst/>
                <a:defRPr/>
              </a:pPr>
              <a:r>
                <a:rPr kumimoji="0" lang="en-US" sz="1193" b="0" i="0" u="none" strike="noStrike" kern="1200" cap="none" spc="0" normalizeH="0" baseline="0" noProof="0" dirty="0">
                  <a:ln>
                    <a:noFill/>
                  </a:ln>
                  <a:solidFill>
                    <a:prstClr val="black"/>
                  </a:solidFill>
                  <a:effectLst>
                    <a:glow rad="101600">
                      <a:srgbClr val="FFC000">
                        <a:lumMod val="60000"/>
                        <a:lumOff val="40000"/>
                        <a:alpha val="60000"/>
                      </a:srgbClr>
                    </a:glow>
                  </a:effectLst>
                  <a:uLnTx/>
                  <a:uFillTx/>
                  <a:latin typeface="Tw Cen MT" panose="020B0602020104020603" pitchFamily="34" charset="0"/>
                  <a:ea typeface="+mn-ea"/>
                  <a:cs typeface="Arial" pitchFamily="34" charset="0"/>
                </a:rPr>
                <a:t>CYBER WORKFORCE</a:t>
              </a:r>
            </a:p>
          </p:txBody>
        </p:sp>
        <p:grpSp>
          <p:nvGrpSpPr>
            <p:cNvPr id="14" name="Group 13"/>
            <p:cNvGrpSpPr/>
            <p:nvPr/>
          </p:nvGrpSpPr>
          <p:grpSpPr>
            <a:xfrm>
              <a:off x="9642964" y="1679037"/>
              <a:ext cx="652452" cy="728626"/>
              <a:chOff x="2425537" y="679631"/>
              <a:chExt cx="956929" cy="1068652"/>
            </a:xfrm>
          </p:grpSpPr>
          <p:pic>
            <p:nvPicPr>
              <p:cNvPr id="15" name="Picture 1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425537" y="679631"/>
                <a:ext cx="956929" cy="1068652"/>
              </a:xfrm>
              <a:prstGeom prst="rect">
                <a:avLst/>
              </a:prstGeom>
            </p:spPr>
          </p:pic>
          <p:grpSp>
            <p:nvGrpSpPr>
              <p:cNvPr id="16" name="Group 15"/>
              <p:cNvGrpSpPr/>
              <p:nvPr/>
            </p:nvGrpSpPr>
            <p:grpSpPr>
              <a:xfrm>
                <a:off x="2889661" y="739190"/>
                <a:ext cx="444611" cy="432905"/>
                <a:chOff x="2871650" y="735030"/>
                <a:chExt cx="444611" cy="432905"/>
              </a:xfrm>
            </p:grpSpPr>
            <p:pic>
              <p:nvPicPr>
                <p:cNvPr id="17" name="Picture 15" descr="P:\coi\USCC\J0\CAG\Graphics\Assets\Icons\Apple-Products\iMac24ON(96).png"/>
                <p:cNvPicPr>
                  <a:picLocks noChangeAspect="1" noChangeArrowheads="1"/>
                </p:cNvPicPr>
                <p:nvPr/>
              </p:nvPicPr>
              <p:blipFill>
                <a:blip r:embed="rId11"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2871650" y="735030"/>
                  <a:ext cx="444611" cy="432905"/>
                </a:xfrm>
                <a:prstGeom prst="rect">
                  <a:avLst/>
                </a:prstGeom>
                <a:noFill/>
                <a:scene3d>
                  <a:camera prst="isometricOffAxis2Left"/>
                  <a:lightRig rig="threePt" dir="t"/>
                </a:scene3d>
                <a:extLst>
                  <a:ext uri="{909E8E84-426E-40DD-AFC4-6F175D3DCCD1}">
                    <a14:hiddenFill xmlns:a14="http://schemas.microsoft.com/office/drawing/2010/main">
                      <a:solidFill>
                        <a:srgbClr val="FFFFFF"/>
                      </a:solidFill>
                    </a14:hiddenFill>
                  </a:ext>
                </a:extLst>
              </p:spPr>
            </p:pic>
            <p:pic>
              <p:nvPicPr>
                <p:cNvPr id="18" name="Picture 15" descr="P:\coi\USCC\J0\CAG\Graphics\Assets\Icons\Apple-Products\iMac24ON(96).png"/>
                <p:cNvPicPr>
                  <a:picLocks noChangeAspect="1" noChangeArrowheads="1"/>
                </p:cNvPicPr>
                <p:nvPr/>
              </p:nvPicPr>
              <p:blipFill rotWithShape="1">
                <a:blip r:embed="rId12" cstate="email">
                  <a:duotone>
                    <a:prstClr val="black"/>
                    <a:schemeClr val="accent5">
                      <a:tint val="45000"/>
                      <a:satMod val="400000"/>
                    </a:schemeClr>
                  </a:duotone>
                  <a:extLst>
                    <a:ext uri="{28A0092B-C50C-407E-A947-70E740481C1C}">
                      <a14:useLocalDpi xmlns:a14="http://schemas.microsoft.com/office/drawing/2010/main"/>
                    </a:ext>
                  </a:extLst>
                </a:blip>
                <a:srcRect/>
                <a:stretch/>
              </p:blipFill>
              <p:spPr bwMode="auto">
                <a:xfrm rot="403467">
                  <a:off x="3011927" y="999343"/>
                  <a:ext cx="151906" cy="77225"/>
                </a:xfrm>
                <a:prstGeom prst="rect">
                  <a:avLst/>
                </a:prstGeom>
                <a:noFill/>
                <a:effectLst>
                  <a:softEdge rad="12700"/>
                </a:effectLst>
                <a:scene3d>
                  <a:camera prst="isometricOffAxis2Left"/>
                  <a:lightRig rig="threePt" dir="t"/>
                </a:scene3d>
                <a:extLst>
                  <a:ext uri="{909E8E84-426E-40DD-AFC4-6F175D3DCCD1}">
                    <a14:hiddenFill xmlns:a14="http://schemas.microsoft.com/office/drawing/2010/main">
                      <a:solidFill>
                        <a:srgbClr val="FFFFFF"/>
                      </a:solidFill>
                    </a14:hiddenFill>
                  </a:ext>
                </a:extLst>
              </p:spPr>
            </p:pic>
          </p:grpSp>
        </p:grpSp>
        <p:sp>
          <p:nvSpPr>
            <p:cNvPr id="19" name="TextBox 18"/>
            <p:cNvSpPr txBox="1"/>
            <p:nvPr/>
          </p:nvSpPr>
          <p:spPr>
            <a:xfrm>
              <a:off x="9445481" y="471996"/>
              <a:ext cx="631765" cy="553998"/>
            </a:xfrm>
            <a:prstGeom prst="rect">
              <a:avLst/>
            </a:prstGeom>
            <a:noFill/>
          </p:spPr>
          <p:txBody>
            <a:bodyPr wrap="square" rtlCol="0">
              <a:spAutoFit/>
            </a:bodyPr>
            <a:lstStyle/>
            <a:p>
              <a:pPr marL="0" marR="0" lvl="0" indent="0" algn="l" defTabSz="498713"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lumMod val="50000"/>
                      <a:lumOff val="50000"/>
                    </a:prstClr>
                  </a:solidFill>
                  <a:effectLst/>
                  <a:uLnTx/>
                  <a:uFillTx/>
                  <a:latin typeface="Arial Black" panose="020B0A04020102020204" pitchFamily="34" charset="0"/>
                  <a:ea typeface="+mn-ea"/>
                  <a:cs typeface="Arial" pitchFamily="34" charset="0"/>
                </a:rPr>
                <a:t>8</a:t>
              </a:r>
            </a:p>
          </p:txBody>
        </p:sp>
        <p:sp>
          <p:nvSpPr>
            <p:cNvPr id="20" name="TextBox 19"/>
            <p:cNvSpPr txBox="1"/>
            <p:nvPr/>
          </p:nvSpPr>
          <p:spPr>
            <a:xfrm>
              <a:off x="725455" y="6406927"/>
              <a:ext cx="1775888" cy="302262"/>
            </a:xfrm>
            <a:prstGeom prst="rect">
              <a:avLst/>
            </a:prstGeom>
            <a:noFill/>
            <a:effectLst/>
          </p:spPr>
          <p:txBody>
            <a:bodyPr wrap="square" rtlCol="0">
              <a:spAutoFit/>
            </a:bodyPr>
            <a:lstStyle/>
            <a:p>
              <a:pPr marL="0" marR="0" lvl="0" indent="0" algn="ctr" defTabSz="498713" rtl="0" eaLnBrk="1" fontAlgn="auto" latinLnBrk="0" hangingPunct="1">
                <a:lnSpc>
                  <a:spcPct val="100000"/>
                </a:lnSpc>
                <a:spcBef>
                  <a:spcPts val="0"/>
                </a:spcBef>
                <a:spcAft>
                  <a:spcPts val="0"/>
                </a:spcAft>
                <a:buClrTx/>
                <a:buSzTx/>
                <a:buFontTx/>
                <a:buNone/>
                <a:tabLst/>
                <a:defRPr/>
              </a:pPr>
              <a:r>
                <a:rPr kumimoji="0" lang="en-US" sz="1364" b="1" i="0" u="none" strike="noStrike" kern="1200" cap="none" spc="0" normalizeH="0" baseline="0" noProof="0" dirty="0">
                  <a:ln>
                    <a:noFill/>
                  </a:ln>
                  <a:solidFill>
                    <a:prstClr val="white"/>
                  </a:solidFill>
                  <a:effectLst>
                    <a:glow rad="254000">
                      <a:prstClr val="black"/>
                    </a:glow>
                  </a:effectLst>
                  <a:uLnTx/>
                  <a:uFillTx/>
                  <a:latin typeface="Tw Cen MT" panose="020B0602020104020603" pitchFamily="34" charset="0"/>
                  <a:ea typeface="+mn-ea"/>
                  <a:cs typeface="Arial" pitchFamily="34" charset="0"/>
                </a:rPr>
                <a:t>SUPPORT W/INTEL</a:t>
              </a:r>
            </a:p>
          </p:txBody>
        </p:sp>
        <p:sp>
          <p:nvSpPr>
            <p:cNvPr id="21" name="TextBox 20"/>
            <p:cNvSpPr txBox="1"/>
            <p:nvPr/>
          </p:nvSpPr>
          <p:spPr>
            <a:xfrm>
              <a:off x="7458468" y="3632152"/>
              <a:ext cx="631765" cy="553998"/>
            </a:xfrm>
            <a:prstGeom prst="rect">
              <a:avLst/>
            </a:prstGeom>
            <a:noFill/>
          </p:spPr>
          <p:txBody>
            <a:bodyPr wrap="square" rtlCol="0">
              <a:spAutoFit/>
            </a:bodyPr>
            <a:lstStyle/>
            <a:p>
              <a:pPr marL="0" marR="0" lvl="0" indent="0" algn="l" defTabSz="498713"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3275F"/>
                  </a:solidFill>
                  <a:effectLst/>
                  <a:uLnTx/>
                  <a:uFillTx/>
                  <a:latin typeface="Arial Black" panose="020B0A04020102020204" pitchFamily="34" charset="0"/>
                  <a:ea typeface="+mn-ea"/>
                  <a:cs typeface="Arial" pitchFamily="34" charset="0"/>
                </a:rPr>
                <a:t>7</a:t>
              </a:r>
            </a:p>
          </p:txBody>
        </p:sp>
        <p:grpSp>
          <p:nvGrpSpPr>
            <p:cNvPr id="22" name="Group 21"/>
            <p:cNvGrpSpPr/>
            <p:nvPr/>
          </p:nvGrpSpPr>
          <p:grpSpPr>
            <a:xfrm>
              <a:off x="1047666" y="437884"/>
              <a:ext cx="1347054" cy="1347054"/>
              <a:chOff x="623577" y="1079517"/>
              <a:chExt cx="1975679" cy="1975679"/>
            </a:xfrm>
          </p:grpSpPr>
          <p:pic>
            <p:nvPicPr>
              <p:cNvPr id="23" name="Picture 22"/>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674165" y="1124859"/>
                <a:ext cx="1840854" cy="1820550"/>
              </a:xfrm>
              <a:prstGeom prst="rect">
                <a:avLst/>
              </a:prstGeom>
              <a:effectLst/>
            </p:spPr>
          </p:pic>
          <p:pic>
            <p:nvPicPr>
              <p:cNvPr id="24" name="Picture 23"/>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23577" y="1079517"/>
                <a:ext cx="1975679" cy="1975679"/>
              </a:xfrm>
              <a:prstGeom prst="rect">
                <a:avLst/>
              </a:prstGeom>
              <a:effectLst/>
            </p:spPr>
          </p:pic>
        </p:grpSp>
        <p:sp>
          <p:nvSpPr>
            <p:cNvPr id="25" name="TextBox 24"/>
            <p:cNvSpPr txBox="1"/>
            <p:nvPr/>
          </p:nvSpPr>
          <p:spPr>
            <a:xfrm>
              <a:off x="723072" y="3001571"/>
              <a:ext cx="1892706" cy="500824"/>
            </a:xfrm>
            <a:prstGeom prst="rect">
              <a:avLst/>
            </a:prstGeom>
            <a:noFill/>
          </p:spPr>
          <p:txBody>
            <a:bodyPr wrap="square" rtlCol="0">
              <a:spAutoFit/>
            </a:bodyPr>
            <a:lstStyle/>
            <a:p>
              <a:pPr marL="0" marR="0" lvl="0" indent="0" algn="ctr" defTabSz="498713" rtl="0" eaLnBrk="1" fontAlgn="auto" latinLnBrk="0" hangingPunct="1">
                <a:lnSpc>
                  <a:spcPct val="100000"/>
                </a:lnSpc>
                <a:spcBef>
                  <a:spcPts val="0"/>
                </a:spcBef>
                <a:spcAft>
                  <a:spcPts val="0"/>
                </a:spcAft>
                <a:buClrTx/>
                <a:buSzTx/>
                <a:buFontTx/>
                <a:buNone/>
                <a:tabLst/>
                <a:defRPr/>
              </a:pPr>
              <a:r>
                <a:rPr kumimoji="0" lang="en-US" sz="1227" b="1" i="0" u="none" strike="noStrike" kern="1200" cap="none" spc="0" normalizeH="0" baseline="0" noProof="0" dirty="0">
                  <a:ln>
                    <a:noFill/>
                  </a:ln>
                  <a:solidFill>
                    <a:prstClr val="white"/>
                  </a:solidFill>
                  <a:effectLst>
                    <a:glow rad="152400">
                      <a:prstClr val="black">
                        <a:alpha val="60000"/>
                      </a:prstClr>
                    </a:glow>
                  </a:effectLst>
                  <a:uLnTx/>
                  <a:uFillTx/>
                  <a:latin typeface="Tw Cen MT" panose="020B0602020104020603" pitchFamily="34" charset="0"/>
                  <a:ea typeface="+mn-ea"/>
                  <a:cs typeface="Arial" pitchFamily="34" charset="0"/>
                </a:rPr>
                <a:t>EMPOWER TIMELY INTEGRATED CYBER OPS</a:t>
              </a:r>
            </a:p>
          </p:txBody>
        </p:sp>
        <p:sp>
          <p:nvSpPr>
            <p:cNvPr id="26" name="TextBox 25"/>
            <p:cNvSpPr txBox="1"/>
            <p:nvPr/>
          </p:nvSpPr>
          <p:spPr>
            <a:xfrm>
              <a:off x="9599029" y="4823320"/>
              <a:ext cx="1616930" cy="847668"/>
            </a:xfrm>
            <a:prstGeom prst="rect">
              <a:avLst/>
            </a:prstGeom>
            <a:noFill/>
          </p:spPr>
          <p:txBody>
            <a:bodyPr wrap="square" rtlCol="0">
              <a:spAutoFit/>
            </a:bodyPr>
            <a:lstStyle/>
            <a:p>
              <a:pPr marL="0" marR="0" lvl="0" indent="0" algn="ctr" defTabSz="498713" rtl="0" eaLnBrk="1" fontAlgn="auto" latinLnBrk="0" hangingPunct="1">
                <a:lnSpc>
                  <a:spcPct val="100000"/>
                </a:lnSpc>
                <a:spcBef>
                  <a:spcPts val="0"/>
                </a:spcBef>
                <a:spcAft>
                  <a:spcPts val="0"/>
                </a:spcAft>
                <a:buClrTx/>
                <a:buSzTx/>
                <a:buFontTx/>
                <a:buNone/>
                <a:tabLst/>
                <a:defRPr/>
              </a:pPr>
              <a:r>
                <a:rPr kumimoji="0" lang="en-US" sz="1227" b="1" i="0" u="none" strike="noStrike" kern="1200" cap="none" spc="0" normalizeH="0" baseline="0" noProof="0" dirty="0">
                  <a:ln>
                    <a:noFill/>
                  </a:ln>
                  <a:solidFill>
                    <a:prstClr val="white"/>
                  </a:solidFill>
                  <a:effectLst>
                    <a:glow rad="127000">
                      <a:prstClr val="black">
                        <a:alpha val="60000"/>
                      </a:prstClr>
                    </a:glow>
                  </a:effectLst>
                  <a:uLnTx/>
                  <a:uFillTx/>
                  <a:latin typeface="Tw Cen MT" panose="020B0602020104020603" pitchFamily="34" charset="0"/>
                  <a:ea typeface="+mn-ea"/>
                  <a:cs typeface="Arial" pitchFamily="34" charset="0"/>
                </a:rPr>
                <a:t>DETER </a:t>
              </a:r>
              <a:br>
                <a:rPr kumimoji="0" lang="en-US" sz="1227" b="1" i="0" u="none" strike="noStrike" kern="1200" cap="none" spc="0" normalizeH="0" baseline="0" noProof="0" dirty="0">
                  <a:ln>
                    <a:noFill/>
                  </a:ln>
                  <a:solidFill>
                    <a:prstClr val="white"/>
                  </a:solidFill>
                  <a:effectLst>
                    <a:glow rad="127000">
                      <a:prstClr val="black">
                        <a:alpha val="60000"/>
                      </a:prstClr>
                    </a:glow>
                  </a:effectLst>
                  <a:uLnTx/>
                  <a:uFillTx/>
                  <a:latin typeface="Tw Cen MT" panose="020B0602020104020603" pitchFamily="34" charset="0"/>
                  <a:ea typeface="+mn-ea"/>
                  <a:cs typeface="Arial" pitchFamily="34" charset="0"/>
                </a:rPr>
              </a:br>
              <a:r>
                <a:rPr kumimoji="0" lang="en-US" sz="1227" b="1" i="0" u="none" strike="noStrike" kern="1200" cap="none" spc="0" normalizeH="0" baseline="0" noProof="0" dirty="0">
                  <a:ln>
                    <a:noFill/>
                  </a:ln>
                  <a:solidFill>
                    <a:prstClr val="white"/>
                  </a:solidFill>
                  <a:effectLst>
                    <a:glow rad="127000">
                      <a:prstClr val="black">
                        <a:alpha val="60000"/>
                      </a:prstClr>
                    </a:glow>
                  </a:effectLst>
                  <a:uLnTx/>
                  <a:uFillTx/>
                  <a:latin typeface="Tw Cen MT" panose="020B0602020104020603" pitchFamily="34" charset="0"/>
                  <a:ea typeface="+mn-ea"/>
                  <a:cs typeface="Arial" pitchFamily="34" charset="0"/>
                </a:rPr>
                <a:t>ADVERSARIES &amp;</a:t>
              </a:r>
            </a:p>
            <a:p>
              <a:pPr marL="0" marR="0" lvl="0" indent="0" algn="ctr" defTabSz="498713" rtl="0" eaLnBrk="1" fontAlgn="auto" latinLnBrk="0" hangingPunct="1">
                <a:lnSpc>
                  <a:spcPct val="100000"/>
                </a:lnSpc>
                <a:spcBef>
                  <a:spcPts val="0"/>
                </a:spcBef>
                <a:spcAft>
                  <a:spcPts val="0"/>
                </a:spcAft>
                <a:buClrTx/>
                <a:buSzTx/>
                <a:buFontTx/>
                <a:buNone/>
                <a:tabLst/>
                <a:defRPr/>
              </a:pPr>
              <a:r>
                <a:rPr kumimoji="0" lang="en-US" sz="1227" b="1" i="0" u="none" strike="noStrike" kern="1200" cap="none" spc="0" normalizeH="0" baseline="0" noProof="0" dirty="0">
                  <a:ln>
                    <a:noFill/>
                  </a:ln>
                  <a:solidFill>
                    <a:prstClr val="white"/>
                  </a:solidFill>
                  <a:effectLst>
                    <a:glow rad="127000">
                      <a:prstClr val="black">
                        <a:alpha val="60000"/>
                      </a:prstClr>
                    </a:glow>
                  </a:effectLst>
                  <a:uLnTx/>
                  <a:uFillTx/>
                  <a:latin typeface="Tw Cen MT" panose="020B0602020104020603" pitchFamily="34" charset="0"/>
                  <a:ea typeface="+mn-ea"/>
                  <a:cs typeface="Arial" pitchFamily="34" charset="0"/>
                </a:rPr>
                <a:t>ASSURE CRITICAL MISSIONS</a:t>
              </a:r>
            </a:p>
          </p:txBody>
        </p:sp>
        <p:sp>
          <p:nvSpPr>
            <p:cNvPr id="27" name="TextBox 26"/>
            <p:cNvSpPr txBox="1"/>
            <p:nvPr/>
          </p:nvSpPr>
          <p:spPr>
            <a:xfrm>
              <a:off x="9506191" y="3632152"/>
              <a:ext cx="631765" cy="553998"/>
            </a:xfrm>
            <a:prstGeom prst="rect">
              <a:avLst/>
            </a:prstGeom>
            <a:noFill/>
          </p:spPr>
          <p:txBody>
            <a:bodyPr wrap="square" rtlCol="0">
              <a:spAutoFit/>
            </a:bodyPr>
            <a:lstStyle/>
            <a:p>
              <a:pPr marL="0" marR="0" lvl="0" indent="0" algn="l" defTabSz="498713"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946638"/>
                  </a:solidFill>
                  <a:effectLst/>
                  <a:uLnTx/>
                  <a:uFillTx/>
                  <a:latin typeface="Arial Black" panose="020B0A04020102020204" pitchFamily="34" charset="0"/>
                  <a:ea typeface="+mn-ea"/>
                  <a:cs typeface="Arial" pitchFamily="34" charset="0"/>
                </a:rPr>
                <a:t>9</a:t>
              </a:r>
            </a:p>
          </p:txBody>
        </p:sp>
        <p:sp>
          <p:nvSpPr>
            <p:cNvPr id="28" name="TextBox 27"/>
            <p:cNvSpPr txBox="1"/>
            <p:nvPr/>
          </p:nvSpPr>
          <p:spPr>
            <a:xfrm>
              <a:off x="5379478" y="3632152"/>
              <a:ext cx="631765" cy="553998"/>
            </a:xfrm>
            <a:prstGeom prst="rect">
              <a:avLst/>
            </a:prstGeom>
            <a:noFill/>
          </p:spPr>
          <p:txBody>
            <a:bodyPr wrap="square" rtlCol="0">
              <a:spAutoFit/>
            </a:bodyPr>
            <a:lstStyle/>
            <a:p>
              <a:pPr marL="0" marR="0" lvl="0" indent="0" algn="ctr" defTabSz="498713"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285301"/>
                  </a:solidFill>
                  <a:effectLst/>
                  <a:uLnTx/>
                  <a:uFillTx/>
                  <a:latin typeface="Arial Black" panose="020B0A04020102020204" pitchFamily="34" charset="0"/>
                  <a:ea typeface="+mn-ea"/>
                  <a:cs typeface="Arial" pitchFamily="34" charset="0"/>
                </a:rPr>
                <a:t>5</a:t>
              </a:r>
            </a:p>
          </p:txBody>
        </p:sp>
        <p:grpSp>
          <p:nvGrpSpPr>
            <p:cNvPr id="29" name="Group 28"/>
            <p:cNvGrpSpPr/>
            <p:nvPr/>
          </p:nvGrpSpPr>
          <p:grpSpPr>
            <a:xfrm>
              <a:off x="1142683" y="3614221"/>
              <a:ext cx="1353899" cy="1245438"/>
              <a:chOff x="-2479244" y="5848509"/>
              <a:chExt cx="1985719" cy="1826643"/>
            </a:xfrm>
          </p:grpSpPr>
          <p:pic>
            <p:nvPicPr>
              <p:cNvPr id="30" name="Picture 29"/>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2479244" y="5848509"/>
                <a:ext cx="1840854" cy="1820550"/>
              </a:xfrm>
              <a:prstGeom prst="rect">
                <a:avLst/>
              </a:prstGeom>
              <a:effectLst/>
            </p:spPr>
          </p:pic>
          <p:pic>
            <p:nvPicPr>
              <p:cNvPr id="31" name="Picture 30"/>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272626" y="5896051"/>
                <a:ext cx="1779101" cy="1779101"/>
              </a:xfrm>
              <a:prstGeom prst="rect">
                <a:avLst/>
              </a:prstGeom>
            </p:spPr>
          </p:pic>
        </p:grpSp>
        <p:sp>
          <p:nvSpPr>
            <p:cNvPr id="32" name="TextBox 31"/>
            <p:cNvSpPr txBox="1"/>
            <p:nvPr/>
          </p:nvSpPr>
          <p:spPr>
            <a:xfrm>
              <a:off x="723071" y="3632152"/>
              <a:ext cx="631765" cy="553998"/>
            </a:xfrm>
            <a:prstGeom prst="rect">
              <a:avLst/>
            </a:prstGeom>
            <a:noFill/>
          </p:spPr>
          <p:txBody>
            <a:bodyPr wrap="square" rtlCol="0">
              <a:spAutoFit/>
            </a:bodyPr>
            <a:lstStyle/>
            <a:p>
              <a:pPr marL="0" marR="0" lvl="0" indent="0" algn="ctr" defTabSz="498713"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DF6103"/>
                  </a:solidFill>
                  <a:effectLst/>
                  <a:uLnTx/>
                  <a:uFillTx/>
                  <a:latin typeface="Arial Black" panose="020B0A04020102020204" pitchFamily="34" charset="0"/>
                  <a:ea typeface="+mn-ea"/>
                  <a:cs typeface="Arial" pitchFamily="34" charset="0"/>
                </a:rPr>
                <a:t>2</a:t>
              </a:r>
            </a:p>
          </p:txBody>
        </p:sp>
        <p:sp>
          <p:nvSpPr>
            <p:cNvPr id="33" name="TextBox 32"/>
            <p:cNvSpPr txBox="1"/>
            <p:nvPr/>
          </p:nvSpPr>
          <p:spPr>
            <a:xfrm>
              <a:off x="705095" y="471996"/>
              <a:ext cx="631765" cy="553998"/>
            </a:xfrm>
            <a:prstGeom prst="rect">
              <a:avLst/>
            </a:prstGeom>
            <a:noFill/>
          </p:spPr>
          <p:txBody>
            <a:bodyPr wrap="square" rtlCol="0">
              <a:spAutoFit/>
            </a:bodyPr>
            <a:lstStyle/>
            <a:p>
              <a:pPr marL="0" marR="0" lvl="0" indent="0" algn="ctr" defTabSz="498713"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34EBD"/>
                  </a:solidFill>
                  <a:effectLst/>
                  <a:uLnTx/>
                  <a:uFillTx/>
                  <a:latin typeface="Arial Black" panose="020B0A04020102020204" pitchFamily="34" charset="0"/>
                  <a:ea typeface="+mn-ea"/>
                  <a:cs typeface="Arial" pitchFamily="34" charset="0"/>
                </a:rPr>
                <a:t>1</a:t>
              </a:r>
            </a:p>
          </p:txBody>
        </p:sp>
        <p:sp>
          <p:nvSpPr>
            <p:cNvPr id="34" name="TextBox 33"/>
            <p:cNvSpPr txBox="1"/>
            <p:nvPr/>
          </p:nvSpPr>
          <p:spPr>
            <a:xfrm>
              <a:off x="2658086" y="471996"/>
              <a:ext cx="631765" cy="553998"/>
            </a:xfrm>
            <a:prstGeom prst="rect">
              <a:avLst/>
            </a:prstGeom>
            <a:noFill/>
          </p:spPr>
          <p:txBody>
            <a:bodyPr wrap="square" rtlCol="0">
              <a:spAutoFit/>
            </a:bodyPr>
            <a:lstStyle/>
            <a:p>
              <a:pPr marL="0" marR="0" lvl="0" indent="0" algn="ctr" defTabSz="498713"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9999"/>
                  </a:solidFill>
                  <a:effectLst/>
                  <a:uLnTx/>
                  <a:uFillTx/>
                  <a:latin typeface="Arial Black" panose="020B0A04020102020204" pitchFamily="34" charset="0"/>
                  <a:ea typeface="+mn-ea"/>
                  <a:cs typeface="Arial" pitchFamily="34" charset="0"/>
                </a:rPr>
                <a:t>3</a:t>
              </a:r>
            </a:p>
          </p:txBody>
        </p:sp>
        <p:grpSp>
          <p:nvGrpSpPr>
            <p:cNvPr id="35" name="Group 34"/>
            <p:cNvGrpSpPr/>
            <p:nvPr/>
          </p:nvGrpSpPr>
          <p:grpSpPr>
            <a:xfrm>
              <a:off x="3112735" y="490769"/>
              <a:ext cx="1255128" cy="1241284"/>
              <a:chOff x="4488920" y="810757"/>
              <a:chExt cx="1840854" cy="1820550"/>
            </a:xfrm>
          </p:grpSpPr>
          <p:pic>
            <p:nvPicPr>
              <p:cNvPr id="36" name="Picture 35"/>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4488920" y="810757"/>
                <a:ext cx="1840854" cy="1820550"/>
              </a:xfrm>
              <a:prstGeom prst="rect">
                <a:avLst/>
              </a:prstGeom>
              <a:effectLst/>
            </p:spPr>
          </p:pic>
          <p:pic>
            <p:nvPicPr>
              <p:cNvPr id="37" name="Picture 36"/>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4663179" y="1012700"/>
                <a:ext cx="1414640" cy="1414640"/>
              </a:xfrm>
              <a:prstGeom prst="rect">
                <a:avLst/>
              </a:prstGeom>
            </p:spPr>
          </p:pic>
        </p:grpSp>
        <p:pic>
          <p:nvPicPr>
            <p:cNvPr id="38" name="Picture 37"/>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3188442" y="3985526"/>
              <a:ext cx="1479917" cy="809861"/>
            </a:xfrm>
            <a:prstGeom prst="rect">
              <a:avLst/>
            </a:prstGeom>
            <a:effectLst>
              <a:reflection blurRad="50800" stA="33000" endPos="79000" dir="5400000" sy="-100000" algn="bl" rotWithShape="0"/>
            </a:effectLst>
          </p:spPr>
        </p:pic>
        <p:sp>
          <p:nvSpPr>
            <p:cNvPr id="39" name="TextBox 38"/>
            <p:cNvSpPr txBox="1"/>
            <p:nvPr/>
          </p:nvSpPr>
          <p:spPr>
            <a:xfrm>
              <a:off x="3575859" y="4824071"/>
              <a:ext cx="1966056" cy="151067"/>
            </a:xfrm>
            <a:prstGeom prst="rect">
              <a:avLst/>
            </a:prstGeom>
            <a:noFill/>
          </p:spPr>
          <p:txBody>
            <a:bodyPr wrap="square" lIns="0" tIns="0" rIns="0" bIns="0" rtlCol="0">
              <a:spAutoFit/>
            </a:bodyPr>
            <a:lstStyle/>
            <a:p>
              <a:pPr marL="0" marR="0" lvl="0" indent="0" algn="ctr" defTabSz="498713" rtl="0" eaLnBrk="1" fontAlgn="auto" latinLnBrk="0" hangingPunct="1">
                <a:lnSpc>
                  <a:spcPct val="80000"/>
                </a:lnSpc>
                <a:spcBef>
                  <a:spcPts val="0"/>
                </a:spcBef>
                <a:spcAft>
                  <a:spcPts val="0"/>
                </a:spcAft>
                <a:buClrTx/>
                <a:buSzTx/>
                <a:buFontTx/>
                <a:buNone/>
                <a:tabLst/>
                <a:defRPr/>
              </a:pPr>
              <a:r>
                <a:rPr kumimoji="0" lang="en-US" sz="1227" b="1" i="0" u="none" strike="noStrike" kern="1200" cap="none" spc="0" normalizeH="0" baseline="0" noProof="0" dirty="0">
                  <a:ln>
                    <a:noFill/>
                  </a:ln>
                  <a:solidFill>
                    <a:srgbClr val="142440"/>
                  </a:solidFill>
                  <a:effectLst/>
                  <a:uLnTx/>
                  <a:uFillTx/>
                  <a:latin typeface="Tw Cen MT" panose="020B0602020104020603" pitchFamily="34" charset="0"/>
                  <a:ea typeface="+mn-ea"/>
                  <a:cs typeface="Arial" pitchFamily="34" charset="0"/>
                </a:rPr>
                <a:t>Cybersecurity Culture</a:t>
              </a:r>
            </a:p>
          </p:txBody>
        </p:sp>
        <p:sp>
          <p:nvSpPr>
            <p:cNvPr id="40" name="Rectangle 39"/>
            <p:cNvSpPr/>
            <p:nvPr/>
          </p:nvSpPr>
          <p:spPr>
            <a:xfrm>
              <a:off x="2472950" y="4789080"/>
              <a:ext cx="1650046" cy="243400"/>
            </a:xfrm>
            <a:prstGeom prst="rect">
              <a:avLst/>
            </a:prstGeom>
          </p:spPr>
          <p:txBody>
            <a:bodyPr wrap="square">
              <a:spAutoFit/>
            </a:bodyPr>
            <a:lstStyle/>
            <a:p>
              <a:pPr marL="0" marR="0" lvl="0" indent="0" algn="ctr" defTabSz="498713" rtl="0" eaLnBrk="1" fontAlgn="auto" latinLnBrk="0" hangingPunct="1">
                <a:lnSpc>
                  <a:spcPct val="80000"/>
                </a:lnSpc>
                <a:spcBef>
                  <a:spcPts val="0"/>
                </a:spcBef>
                <a:spcAft>
                  <a:spcPts val="0"/>
                </a:spcAft>
                <a:buClrTx/>
                <a:buSzTx/>
                <a:buFontTx/>
                <a:buNone/>
                <a:tabLst/>
                <a:defRPr/>
              </a:pPr>
              <a:r>
                <a:rPr kumimoji="0" lang="en-US" sz="1227" b="1" i="0" u="none" strike="noStrike" kern="1200" cap="none" spc="0" normalizeH="0" baseline="0" noProof="0" dirty="0">
                  <a:ln>
                    <a:noFill/>
                  </a:ln>
                  <a:solidFill>
                    <a:srgbClr val="C00000"/>
                  </a:solidFill>
                  <a:effectLst/>
                  <a:uLnTx/>
                  <a:uFillTx/>
                  <a:latin typeface="Tw Cen MT" panose="020B0602020104020603" pitchFamily="34" charset="0"/>
                  <a:ea typeface="+mn-ea"/>
                  <a:cs typeface="Arial" pitchFamily="34" charset="0"/>
                </a:rPr>
                <a:t>Insider Threat</a:t>
              </a:r>
            </a:p>
          </p:txBody>
        </p:sp>
        <p:sp>
          <p:nvSpPr>
            <p:cNvPr id="41" name="TextBox 40"/>
            <p:cNvSpPr txBox="1"/>
            <p:nvPr/>
          </p:nvSpPr>
          <p:spPr>
            <a:xfrm>
              <a:off x="3556952" y="3849792"/>
              <a:ext cx="1469306" cy="146963"/>
            </a:xfrm>
            <a:prstGeom prst="rect">
              <a:avLst/>
            </a:prstGeom>
            <a:noFill/>
          </p:spPr>
          <p:txBody>
            <a:bodyPr wrap="square" lIns="0" tIns="0" rIns="0" bIns="0" rtlCol="0">
              <a:spAutoFit/>
            </a:bodyPr>
            <a:lstStyle/>
            <a:p>
              <a:pPr marL="0" marR="0" lvl="0" indent="0" algn="l" defTabSz="498713" rtl="0" eaLnBrk="1" fontAlgn="auto" latinLnBrk="0" hangingPunct="1">
                <a:lnSpc>
                  <a:spcPct val="100000"/>
                </a:lnSpc>
                <a:spcBef>
                  <a:spcPts val="0"/>
                </a:spcBef>
                <a:spcAft>
                  <a:spcPts val="0"/>
                </a:spcAft>
                <a:buClrTx/>
                <a:buSzTx/>
                <a:buFontTx/>
                <a:buNone/>
                <a:tabLst/>
                <a:defRPr/>
              </a:pPr>
              <a:r>
                <a:rPr kumimoji="0" lang="en-US" sz="955" b="0" i="0" u="none" strike="noStrike" kern="1200" cap="none" spc="0" normalizeH="0" baseline="0" noProof="0" dirty="0">
                  <a:ln>
                    <a:noFill/>
                  </a:ln>
                  <a:solidFill>
                    <a:prstClr val="black"/>
                  </a:solidFill>
                  <a:effectLst>
                    <a:glow rad="101600">
                      <a:srgbClr val="FFC000">
                        <a:lumMod val="60000"/>
                        <a:lumOff val="40000"/>
                        <a:alpha val="60000"/>
                      </a:srgbClr>
                    </a:glow>
                  </a:effectLst>
                  <a:uLnTx/>
                  <a:uFillTx/>
                  <a:latin typeface="Tw Cen MT" panose="020B0602020104020603" pitchFamily="34" charset="0"/>
                  <a:ea typeface="+mn-ea"/>
                  <a:cs typeface="Arial" pitchFamily="34" charset="0"/>
                </a:rPr>
                <a:t>HUMAN FACTORS</a:t>
              </a:r>
            </a:p>
          </p:txBody>
        </p:sp>
        <p:grpSp>
          <p:nvGrpSpPr>
            <p:cNvPr id="42" name="Group 41"/>
            <p:cNvGrpSpPr/>
            <p:nvPr/>
          </p:nvGrpSpPr>
          <p:grpSpPr>
            <a:xfrm>
              <a:off x="2792544" y="5391014"/>
              <a:ext cx="2506638" cy="1210272"/>
              <a:chOff x="3120599" y="7693959"/>
              <a:chExt cx="4526671" cy="2185598"/>
            </a:xfrm>
          </p:grpSpPr>
          <p:pic>
            <p:nvPicPr>
              <p:cNvPr id="43" name="Picture 42"/>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120599" y="7693959"/>
                <a:ext cx="4526671" cy="2185598"/>
              </a:xfrm>
              <a:prstGeom prst="rect">
                <a:avLst/>
              </a:prstGeom>
              <a:effectLst>
                <a:outerShdw blurRad="177800" dist="50800" dir="5400000" algn="t" rotWithShape="0">
                  <a:prstClr val="black">
                    <a:alpha val="82000"/>
                  </a:prstClr>
                </a:outerShdw>
              </a:effectLst>
            </p:spPr>
          </p:pic>
          <p:pic>
            <p:nvPicPr>
              <p:cNvPr id="44" name="Picture 15" descr="P:\coi\USCC\J0\CAG\Graphics\Assets\Icons\Apple-Products\iMac24ON(96).png"/>
              <p:cNvPicPr>
                <a:picLocks noChangeAspect="1" noChangeArrowheads="1"/>
              </p:cNvPicPr>
              <p:nvPr/>
            </p:nvPicPr>
            <p:blipFill>
              <a:blip r:embed="rId19"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5661079" y="8301732"/>
                <a:ext cx="835461" cy="813464"/>
              </a:xfrm>
              <a:prstGeom prst="rect">
                <a:avLst/>
              </a:prstGeom>
              <a:noFill/>
              <a:scene3d>
                <a:camera prst="isometricLeftDown">
                  <a:rot lat="2100000" lon="1200000" rev="0"/>
                </a:camera>
                <a:lightRig rig="threePt" dir="t"/>
              </a:scene3d>
              <a:extLst>
                <a:ext uri="{909E8E84-426E-40DD-AFC4-6F175D3DCCD1}">
                  <a14:hiddenFill xmlns:a14="http://schemas.microsoft.com/office/drawing/2010/main">
                    <a:solidFill>
                      <a:srgbClr val="FFFFFF"/>
                    </a:solidFill>
                  </a14:hiddenFill>
                </a:ext>
              </a:extLst>
            </p:spPr>
          </p:pic>
        </p:grpSp>
        <p:sp>
          <p:nvSpPr>
            <p:cNvPr id="45" name="TextBox 44"/>
            <p:cNvSpPr txBox="1"/>
            <p:nvPr/>
          </p:nvSpPr>
          <p:spPr>
            <a:xfrm>
              <a:off x="3544731" y="5327724"/>
              <a:ext cx="2003142" cy="220445"/>
            </a:xfrm>
            <a:prstGeom prst="rect">
              <a:avLst/>
            </a:prstGeom>
            <a:noFill/>
          </p:spPr>
          <p:txBody>
            <a:bodyPr wrap="square" lIns="0" tIns="0" rIns="0" bIns="0" rtlCol="0">
              <a:spAutoFit/>
            </a:bodyPr>
            <a:lstStyle/>
            <a:p>
              <a:pPr marL="0" marR="0" lvl="0" indent="0" algn="l" defTabSz="498713" rtl="0" eaLnBrk="1" fontAlgn="auto" latinLnBrk="0" hangingPunct="1">
                <a:lnSpc>
                  <a:spcPct val="75000"/>
                </a:lnSpc>
                <a:spcBef>
                  <a:spcPts val="0"/>
                </a:spcBef>
                <a:spcAft>
                  <a:spcPts val="0"/>
                </a:spcAft>
                <a:buClrTx/>
                <a:buSzTx/>
                <a:buFontTx/>
                <a:buNone/>
                <a:tabLst/>
                <a:defRPr/>
              </a:pPr>
              <a:r>
                <a:rPr kumimoji="0" lang="en-US" sz="955" b="0" i="0" u="none" strike="noStrike" kern="1200" cap="none" spc="0" normalizeH="0" baseline="0" noProof="0" dirty="0">
                  <a:ln>
                    <a:noFill/>
                  </a:ln>
                  <a:solidFill>
                    <a:prstClr val="black"/>
                  </a:solidFill>
                  <a:effectLst>
                    <a:glow rad="101600">
                      <a:srgbClr val="FFC000">
                        <a:lumMod val="60000"/>
                        <a:lumOff val="40000"/>
                        <a:alpha val="60000"/>
                      </a:srgbClr>
                    </a:glow>
                  </a:effectLst>
                  <a:uLnTx/>
                  <a:uFillTx/>
                  <a:latin typeface="Tw Cen MT" panose="020B0602020104020603" pitchFamily="34" charset="0"/>
                  <a:ea typeface="+mn-ea"/>
                  <a:cs typeface="Arial" pitchFamily="34" charset="0"/>
                </a:rPr>
                <a:t>IT PRODUCT/</a:t>
              </a:r>
              <a:br>
                <a:rPr kumimoji="0" lang="en-US" sz="955" b="0" i="0" u="none" strike="noStrike" kern="1200" cap="none" spc="0" normalizeH="0" baseline="0" noProof="0" dirty="0">
                  <a:ln>
                    <a:noFill/>
                  </a:ln>
                  <a:solidFill>
                    <a:prstClr val="black"/>
                  </a:solidFill>
                  <a:effectLst>
                    <a:glow rad="101600">
                      <a:srgbClr val="FFC000">
                        <a:lumMod val="60000"/>
                        <a:lumOff val="40000"/>
                        <a:alpha val="60000"/>
                      </a:srgbClr>
                    </a:glow>
                  </a:effectLst>
                  <a:uLnTx/>
                  <a:uFillTx/>
                  <a:latin typeface="Tw Cen MT" panose="020B0602020104020603" pitchFamily="34" charset="0"/>
                  <a:ea typeface="+mn-ea"/>
                  <a:cs typeface="Arial" pitchFamily="34" charset="0"/>
                </a:rPr>
              </a:br>
              <a:r>
                <a:rPr kumimoji="0" lang="en-US" sz="955" b="0" i="0" u="none" strike="noStrike" kern="1200" cap="none" spc="0" normalizeH="0" baseline="0" noProof="0" dirty="0">
                  <a:ln>
                    <a:noFill/>
                  </a:ln>
                  <a:solidFill>
                    <a:prstClr val="black"/>
                  </a:solidFill>
                  <a:effectLst>
                    <a:glow rad="101600">
                      <a:srgbClr val="FFC000">
                        <a:lumMod val="60000"/>
                        <a:lumOff val="40000"/>
                        <a:alpha val="60000"/>
                      </a:srgbClr>
                    </a:glow>
                  </a:effectLst>
                  <a:uLnTx/>
                  <a:uFillTx/>
                  <a:latin typeface="Tw Cen MT" panose="020B0602020104020603" pitchFamily="34" charset="0"/>
                  <a:ea typeface="+mn-ea"/>
                  <a:cs typeface="Arial" pitchFamily="34" charset="0"/>
                </a:rPr>
                <a:t>SUPPLY CHAIN RISK MGMT</a:t>
              </a:r>
            </a:p>
          </p:txBody>
        </p:sp>
        <p:pic>
          <p:nvPicPr>
            <p:cNvPr id="46" name="Picture 15" descr="P:\coi\USCC\J0\CAG\Graphics\Assets\Icons\Apple-Products\iMac24ON(96).png"/>
            <p:cNvPicPr>
              <a:picLocks noChangeAspect="1" noChangeArrowheads="1"/>
            </p:cNvPicPr>
            <p:nvPr/>
          </p:nvPicPr>
          <p:blipFill rotWithShape="1">
            <a:blip r:embed="rId12" cstate="print">
              <a:duotone>
                <a:prstClr val="black"/>
                <a:schemeClr val="accent5">
                  <a:tint val="45000"/>
                  <a:satMod val="400000"/>
                </a:schemeClr>
              </a:duotone>
              <a:extLst>
                <a:ext uri="{28A0092B-C50C-407E-A947-70E740481C1C}">
                  <a14:useLocalDpi xmlns:a14="http://schemas.microsoft.com/office/drawing/2010/main"/>
                </a:ext>
              </a:extLst>
            </a:blip>
            <a:srcRect/>
            <a:stretch/>
          </p:blipFill>
          <p:spPr bwMode="auto">
            <a:xfrm>
              <a:off x="4322371" y="6000034"/>
              <a:ext cx="204027" cy="75965"/>
            </a:xfrm>
            <a:prstGeom prst="rect">
              <a:avLst/>
            </a:prstGeom>
            <a:noFill/>
            <a:effectLst>
              <a:softEdge rad="12700"/>
            </a:effectLst>
            <a:scene3d>
              <a:camera prst="isometricLeftDown">
                <a:rot lat="2100000" lon="1200000" rev="0"/>
              </a:camera>
              <a:lightRig rig="threePt" dir="t"/>
            </a:scene3d>
            <a:extLst>
              <a:ext uri="{909E8E84-426E-40DD-AFC4-6F175D3DCCD1}">
                <a14:hiddenFill xmlns:a14="http://schemas.microsoft.com/office/drawing/2010/main">
                  <a:solidFill>
                    <a:srgbClr val="FFFFFF"/>
                  </a:solidFill>
                </a14:hiddenFill>
              </a:ext>
            </a:extLst>
          </p:spPr>
        </p:pic>
        <p:grpSp>
          <p:nvGrpSpPr>
            <p:cNvPr id="47" name="Group 46"/>
            <p:cNvGrpSpPr/>
            <p:nvPr/>
          </p:nvGrpSpPr>
          <p:grpSpPr>
            <a:xfrm>
              <a:off x="4556510" y="2061024"/>
              <a:ext cx="964003" cy="1678637"/>
              <a:chOff x="7701834" y="2304021"/>
              <a:chExt cx="2917842" cy="5059305"/>
            </a:xfrm>
          </p:grpSpPr>
          <p:pic>
            <p:nvPicPr>
              <p:cNvPr id="48" name="Picture 47"/>
              <p:cNvPicPr>
                <a:picLocks noChangeAspect="1"/>
              </p:cNvPicPr>
              <p:nvPr/>
            </p:nvPicPr>
            <p:blipFill rotWithShape="1">
              <a:blip r:embed="rId20" cstate="email">
                <a:biLevel thresh="25000"/>
                <a:extLst>
                  <a:ext uri="{28A0092B-C50C-407E-A947-70E740481C1C}">
                    <a14:useLocalDpi xmlns:a14="http://schemas.microsoft.com/office/drawing/2010/main"/>
                  </a:ext>
                </a:extLst>
              </a:blip>
              <a:srcRect/>
              <a:stretch/>
            </p:blipFill>
            <p:spPr>
              <a:xfrm flipV="1">
                <a:off x="8662631" y="5463354"/>
                <a:ext cx="1957045" cy="1899972"/>
              </a:xfrm>
              <a:prstGeom prst="rect">
                <a:avLst/>
              </a:prstGeom>
            </p:spPr>
          </p:pic>
          <p:sp>
            <p:nvSpPr>
              <p:cNvPr id="49" name="TextBox 48"/>
              <p:cNvSpPr txBox="1"/>
              <p:nvPr/>
            </p:nvSpPr>
            <p:spPr>
              <a:xfrm>
                <a:off x="7879571" y="3293557"/>
                <a:ext cx="1971789" cy="379358"/>
              </a:xfrm>
              <a:prstGeom prst="rect">
                <a:avLst/>
              </a:prstGeom>
              <a:noFill/>
            </p:spPr>
            <p:txBody>
              <a:bodyPr wrap="square" lIns="0" tIns="0" rIns="0" bIns="0" rtlCol="0">
                <a:spAutoFit/>
              </a:bodyPr>
              <a:lstStyle/>
              <a:p>
                <a:pPr marL="0" marR="0" lvl="0" indent="0" algn="ctr" defTabSz="498713" rtl="0" eaLnBrk="1" fontAlgn="auto" latinLnBrk="0" hangingPunct="1">
                  <a:lnSpc>
                    <a:spcPct val="100000"/>
                  </a:lnSpc>
                  <a:spcBef>
                    <a:spcPts val="0"/>
                  </a:spcBef>
                  <a:spcAft>
                    <a:spcPts val="0"/>
                  </a:spcAft>
                  <a:buClrTx/>
                  <a:buSzTx/>
                  <a:buFontTx/>
                  <a:buNone/>
                  <a:tabLst/>
                  <a:defRPr/>
                </a:pPr>
                <a:r>
                  <a:rPr kumimoji="0" lang="en-US" sz="818" b="0" i="0" u="none" strike="noStrike" kern="1200" cap="none" spc="0" normalizeH="0" baseline="0" noProof="0" dirty="0">
                    <a:ln>
                      <a:noFill/>
                    </a:ln>
                    <a:solidFill>
                      <a:prstClr val="black"/>
                    </a:solidFill>
                    <a:effectLst>
                      <a:glow rad="101600">
                        <a:srgbClr val="FFC000">
                          <a:lumMod val="60000"/>
                          <a:lumOff val="40000"/>
                          <a:alpha val="60000"/>
                        </a:srgbClr>
                      </a:glow>
                    </a:effectLst>
                    <a:uLnTx/>
                    <a:uFillTx/>
                    <a:latin typeface="Tw Cen MT" panose="020B0602020104020603" pitchFamily="34" charset="0"/>
                    <a:ea typeface="+mn-ea"/>
                    <a:cs typeface="Arial" pitchFamily="34" charset="0"/>
                  </a:rPr>
                  <a:t>ENCRYPTION</a:t>
                </a:r>
              </a:p>
            </p:txBody>
          </p:sp>
          <p:pic>
            <p:nvPicPr>
              <p:cNvPr id="50" name="Picture 49"/>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7761885" y="5568057"/>
                <a:ext cx="2098815" cy="1207083"/>
              </a:xfrm>
              <a:prstGeom prst="rect">
                <a:avLst/>
              </a:prstGeom>
            </p:spPr>
          </p:pic>
          <p:sp>
            <p:nvSpPr>
              <p:cNvPr id="51" name="TextBox 50"/>
              <p:cNvSpPr txBox="1"/>
              <p:nvPr/>
            </p:nvSpPr>
            <p:spPr>
              <a:xfrm>
                <a:off x="8349820" y="6694790"/>
                <a:ext cx="1100011" cy="221470"/>
              </a:xfrm>
              <a:prstGeom prst="rect">
                <a:avLst/>
              </a:prstGeom>
              <a:noFill/>
            </p:spPr>
            <p:txBody>
              <a:bodyPr wrap="square" lIns="0" tIns="0" rIns="0" bIns="0" rtlCol="0">
                <a:spAutoFit/>
              </a:bodyPr>
              <a:lstStyle/>
              <a:p>
                <a:pPr marL="0" marR="0" lvl="0" indent="0" algn="ctr" defTabSz="498713" rtl="0" eaLnBrk="1" fontAlgn="auto" latinLnBrk="0" hangingPunct="1">
                  <a:lnSpc>
                    <a:spcPct val="70000"/>
                  </a:lnSpc>
                  <a:spcBef>
                    <a:spcPts val="0"/>
                  </a:spcBef>
                  <a:spcAft>
                    <a:spcPts val="0"/>
                  </a:spcAft>
                  <a:buClrTx/>
                  <a:buSzTx/>
                  <a:buFontTx/>
                  <a:buNone/>
                  <a:tabLst/>
                  <a:defRPr/>
                </a:pPr>
                <a:r>
                  <a:rPr kumimoji="0" lang="en-US" sz="682" b="0" i="0" u="none" strike="noStrike" kern="1200" cap="none" spc="0" normalizeH="0" baseline="0" noProof="0" dirty="0">
                    <a:ln>
                      <a:noFill/>
                    </a:ln>
                    <a:solidFill>
                      <a:srgbClr val="002060"/>
                    </a:solidFill>
                    <a:effectLst/>
                    <a:uLnTx/>
                    <a:uFillTx/>
                    <a:latin typeface="Tw Cen MT" panose="020B0602020104020603" pitchFamily="34" charset="0"/>
                    <a:ea typeface="+mn-ea"/>
                    <a:cs typeface="Arial" pitchFamily="34" charset="0"/>
                  </a:rPr>
                  <a:t>The Cloud</a:t>
                </a:r>
              </a:p>
            </p:txBody>
          </p:sp>
          <p:sp>
            <p:nvSpPr>
              <p:cNvPr id="52" name="TextBox 51"/>
              <p:cNvSpPr txBox="1"/>
              <p:nvPr/>
            </p:nvSpPr>
            <p:spPr>
              <a:xfrm>
                <a:off x="8031755" y="5074895"/>
                <a:ext cx="1710074" cy="442937"/>
              </a:xfrm>
              <a:prstGeom prst="rect">
                <a:avLst/>
              </a:prstGeom>
              <a:noFill/>
            </p:spPr>
            <p:txBody>
              <a:bodyPr wrap="square" lIns="0" tIns="0" rIns="0" bIns="0" rtlCol="0">
                <a:spAutoFit/>
              </a:bodyPr>
              <a:lstStyle/>
              <a:p>
                <a:pPr marL="0" marR="0" lvl="0" indent="0" algn="ctr" defTabSz="498713" rtl="0" eaLnBrk="1" fontAlgn="auto" latinLnBrk="0" hangingPunct="1">
                  <a:lnSpc>
                    <a:spcPct val="70000"/>
                  </a:lnSpc>
                  <a:spcBef>
                    <a:spcPts val="0"/>
                  </a:spcBef>
                  <a:spcAft>
                    <a:spcPts val="0"/>
                  </a:spcAft>
                  <a:buClrTx/>
                  <a:buSzTx/>
                  <a:buFontTx/>
                  <a:buNone/>
                  <a:tabLst/>
                  <a:defRPr/>
                </a:pPr>
                <a:r>
                  <a:rPr kumimoji="0" lang="en-US" sz="682" b="0" i="0" u="none" strike="noStrike" kern="1200" cap="none" spc="0" normalizeH="0" baseline="0" noProof="0" dirty="0">
                    <a:ln>
                      <a:noFill/>
                    </a:ln>
                    <a:solidFill>
                      <a:srgbClr val="002060"/>
                    </a:solidFill>
                    <a:effectLst/>
                    <a:uLnTx/>
                    <a:uFillTx/>
                    <a:latin typeface="Tw Cen MT" panose="020B0602020104020603" pitchFamily="34" charset="0"/>
                    <a:ea typeface="+mn-ea"/>
                    <a:cs typeface="Arial" pitchFamily="34" charset="0"/>
                  </a:rPr>
                  <a:t>Artificial Intelligence</a:t>
                </a:r>
              </a:p>
            </p:txBody>
          </p:sp>
          <p:pic>
            <p:nvPicPr>
              <p:cNvPr id="53" name="Picture 52"/>
              <p:cNvPicPr>
                <a:picLocks noChangeAspect="1"/>
              </p:cNvPicPr>
              <p:nvPr/>
            </p:nvPicPr>
            <p:blipFill>
              <a:blip r:embed="rId22" cstate="email">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8424370" y="3935965"/>
                <a:ext cx="892902" cy="1091766"/>
              </a:xfrm>
              <a:prstGeom prst="rect">
                <a:avLst/>
              </a:prstGeom>
            </p:spPr>
          </p:pic>
          <p:pic>
            <p:nvPicPr>
              <p:cNvPr id="54" name="Picture 53"/>
              <p:cNvPicPr>
                <a:picLocks noChangeAspect="1"/>
              </p:cNvPicPr>
              <p:nvPr/>
            </p:nvPicPr>
            <p:blipFill rotWithShape="1">
              <a:blip r:embed="rId23"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7982153" y="2304021"/>
                <a:ext cx="1528038" cy="1005163"/>
              </a:xfrm>
              <a:prstGeom prst="rect">
                <a:avLst/>
              </a:prstGeom>
            </p:spPr>
          </p:pic>
          <p:sp>
            <p:nvSpPr>
              <p:cNvPr id="55" name="Rectangle 54"/>
              <p:cNvSpPr/>
              <p:nvPr/>
            </p:nvSpPr>
            <p:spPr>
              <a:xfrm>
                <a:off x="7701834" y="3769469"/>
                <a:ext cx="2274565" cy="3308440"/>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98713" rtl="0" eaLnBrk="1" fontAlgn="auto" latinLnBrk="0" hangingPunct="1">
                  <a:lnSpc>
                    <a:spcPct val="100000"/>
                  </a:lnSpc>
                  <a:spcBef>
                    <a:spcPts val="0"/>
                  </a:spcBef>
                  <a:spcAft>
                    <a:spcPts val="0"/>
                  </a:spcAft>
                  <a:buClrTx/>
                  <a:buSzTx/>
                  <a:buFontTx/>
                  <a:buNone/>
                  <a:tabLst/>
                  <a:defRPr/>
                </a:pPr>
                <a:endParaRPr kumimoji="0" lang="en-US" sz="109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TextBox 55"/>
              <p:cNvSpPr txBox="1"/>
              <p:nvPr/>
            </p:nvSpPr>
            <p:spPr>
              <a:xfrm rot="16200000">
                <a:off x="8369677" y="4390864"/>
                <a:ext cx="2709981" cy="349341"/>
              </a:xfrm>
              <a:prstGeom prst="rect">
                <a:avLst/>
              </a:prstGeom>
              <a:noFill/>
            </p:spPr>
            <p:txBody>
              <a:bodyPr wrap="square" lIns="0" tIns="0" rIns="0" bIns="0" rtlCol="0">
                <a:spAutoFit/>
              </a:bodyPr>
              <a:lstStyle/>
              <a:p>
                <a:pPr marL="0" marR="0" lvl="0" indent="0" algn="ctr" defTabSz="498713"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Tw Cen MT" panose="020B0602020104020603" pitchFamily="34" charset="0"/>
                    <a:ea typeface="+mn-ea"/>
                    <a:cs typeface="Arial" pitchFamily="34" charset="0"/>
                  </a:rPr>
                  <a:t>ENABLERS</a:t>
                </a:r>
              </a:p>
            </p:txBody>
          </p:sp>
        </p:grpSp>
        <p:sp>
          <p:nvSpPr>
            <p:cNvPr id="57" name="Freeform 56"/>
            <p:cNvSpPr/>
            <p:nvPr/>
          </p:nvSpPr>
          <p:spPr>
            <a:xfrm>
              <a:off x="2742866" y="2207623"/>
              <a:ext cx="978389" cy="1427459"/>
            </a:xfrm>
            <a:custGeom>
              <a:avLst/>
              <a:gdLst>
                <a:gd name="connsiteX0" fmla="*/ 0 w 2511188"/>
                <a:gd name="connsiteY0" fmla="*/ 354842 h 3835021"/>
                <a:gd name="connsiteX1" fmla="*/ 0 w 2511188"/>
                <a:gd name="connsiteY1" fmla="*/ 3835021 h 3835021"/>
                <a:gd name="connsiteX2" fmla="*/ 2511188 w 2511188"/>
                <a:gd name="connsiteY2" fmla="*/ 3835021 h 3835021"/>
                <a:gd name="connsiteX3" fmla="*/ 2511188 w 2511188"/>
                <a:gd name="connsiteY3" fmla="*/ 0 h 3835021"/>
                <a:gd name="connsiteX4" fmla="*/ 1692322 w 2511188"/>
                <a:gd name="connsiteY4" fmla="*/ 0 h 3835021"/>
                <a:gd name="connsiteX0" fmla="*/ 0 w 2517478"/>
                <a:gd name="connsiteY0" fmla="*/ 41334 h 3835021"/>
                <a:gd name="connsiteX1" fmla="*/ 6290 w 2517478"/>
                <a:gd name="connsiteY1" fmla="*/ 3835021 h 3835021"/>
                <a:gd name="connsiteX2" fmla="*/ 2517478 w 2517478"/>
                <a:gd name="connsiteY2" fmla="*/ 3835021 h 3835021"/>
                <a:gd name="connsiteX3" fmla="*/ 2517478 w 2517478"/>
                <a:gd name="connsiteY3" fmla="*/ 0 h 3835021"/>
                <a:gd name="connsiteX4" fmla="*/ 1698612 w 2517478"/>
                <a:gd name="connsiteY4" fmla="*/ 0 h 3835021"/>
                <a:gd name="connsiteX0" fmla="*/ 0 w 2517478"/>
                <a:gd name="connsiteY0" fmla="*/ 41334 h 3835021"/>
                <a:gd name="connsiteX1" fmla="*/ 6290 w 2517478"/>
                <a:gd name="connsiteY1" fmla="*/ 3835021 h 3835021"/>
                <a:gd name="connsiteX2" fmla="*/ 2517478 w 2517478"/>
                <a:gd name="connsiteY2" fmla="*/ 3835021 h 3835021"/>
                <a:gd name="connsiteX3" fmla="*/ 2517478 w 2517478"/>
                <a:gd name="connsiteY3" fmla="*/ 0 h 3835021"/>
                <a:gd name="connsiteX4" fmla="*/ 1497331 w 2517478"/>
                <a:gd name="connsiteY4" fmla="*/ 8709 h 3835021"/>
                <a:gd name="connsiteX0" fmla="*/ 0 w 2517478"/>
                <a:gd name="connsiteY0" fmla="*/ 41334 h 3835021"/>
                <a:gd name="connsiteX1" fmla="*/ 6290 w 2517478"/>
                <a:gd name="connsiteY1" fmla="*/ 3835021 h 3835021"/>
                <a:gd name="connsiteX2" fmla="*/ 2517478 w 2517478"/>
                <a:gd name="connsiteY2" fmla="*/ 3835021 h 3835021"/>
                <a:gd name="connsiteX3" fmla="*/ 2517478 w 2517478"/>
                <a:gd name="connsiteY3" fmla="*/ 0 h 3835021"/>
                <a:gd name="connsiteX4" fmla="*/ 1779827 w 2517478"/>
                <a:gd name="connsiteY4" fmla="*/ 8709 h 383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7478" h="3835021">
                  <a:moveTo>
                    <a:pt x="0" y="41334"/>
                  </a:moveTo>
                  <a:cubicBezTo>
                    <a:pt x="2097" y="1305896"/>
                    <a:pt x="4193" y="2570459"/>
                    <a:pt x="6290" y="3835021"/>
                  </a:cubicBezTo>
                  <a:lnTo>
                    <a:pt x="2517478" y="3835021"/>
                  </a:lnTo>
                  <a:lnTo>
                    <a:pt x="2517478" y="0"/>
                  </a:lnTo>
                  <a:lnTo>
                    <a:pt x="1779827" y="8709"/>
                  </a:lnTo>
                </a:path>
              </a:pathLst>
            </a:custGeom>
            <a:noFill/>
            <a:ln w="57150">
              <a:solidFill>
                <a:srgbClr val="D389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98713" rtl="0" eaLnBrk="1" fontAlgn="auto" latinLnBrk="0" hangingPunct="1">
                <a:lnSpc>
                  <a:spcPct val="100000"/>
                </a:lnSpc>
                <a:spcBef>
                  <a:spcPts val="0"/>
                </a:spcBef>
                <a:spcAft>
                  <a:spcPts val="0"/>
                </a:spcAft>
                <a:buClrTx/>
                <a:buSzTx/>
                <a:buFontTx/>
                <a:buNone/>
                <a:tabLst/>
                <a:defRPr/>
              </a:pPr>
              <a:endParaRPr kumimoji="0" lang="en-US" sz="109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TextBox 57"/>
            <p:cNvSpPr txBox="1"/>
            <p:nvPr/>
          </p:nvSpPr>
          <p:spPr>
            <a:xfrm>
              <a:off x="2692931" y="3186296"/>
              <a:ext cx="498268" cy="220445"/>
            </a:xfrm>
            <a:prstGeom prst="rect">
              <a:avLst/>
            </a:prstGeom>
            <a:noFill/>
          </p:spPr>
          <p:txBody>
            <a:bodyPr wrap="square" lIns="0" tIns="0" rIns="0" bIns="0" rtlCol="0">
              <a:spAutoFit/>
            </a:bodyPr>
            <a:lstStyle/>
            <a:p>
              <a:pPr marL="0" marR="0" lvl="0" indent="0" algn="r" defTabSz="498713" rtl="0" eaLnBrk="1" fontAlgn="auto" latinLnBrk="0" hangingPunct="1">
                <a:lnSpc>
                  <a:spcPct val="70000"/>
                </a:lnSpc>
                <a:spcBef>
                  <a:spcPts val="0"/>
                </a:spcBef>
                <a:spcAft>
                  <a:spcPts val="0"/>
                </a:spcAft>
                <a:buClrTx/>
                <a:buSzTx/>
                <a:buFontTx/>
                <a:buNone/>
                <a:tabLst/>
                <a:defRPr/>
              </a:pPr>
              <a:r>
                <a:rPr kumimoji="0" lang="en-US" sz="682" b="0" i="0" u="none" strike="noStrike" kern="1200" cap="none" spc="0" normalizeH="0" baseline="0" noProof="0" dirty="0">
                  <a:ln>
                    <a:noFill/>
                  </a:ln>
                  <a:solidFill>
                    <a:srgbClr val="002060"/>
                  </a:solidFill>
                  <a:effectLst/>
                  <a:uLnTx/>
                  <a:uFillTx/>
                  <a:latin typeface="Tw Cen MT" panose="020B0602020104020603" pitchFamily="34" charset="0"/>
                  <a:ea typeface="+mn-ea"/>
                  <a:cs typeface="Arial" pitchFamily="34" charset="0"/>
                </a:rPr>
                <a:t>Secure application development</a:t>
              </a:r>
            </a:p>
          </p:txBody>
        </p:sp>
        <p:grpSp>
          <p:nvGrpSpPr>
            <p:cNvPr id="59" name="Group 58"/>
            <p:cNvGrpSpPr/>
            <p:nvPr/>
          </p:nvGrpSpPr>
          <p:grpSpPr>
            <a:xfrm>
              <a:off x="3187293" y="3195569"/>
              <a:ext cx="484507" cy="362010"/>
              <a:chOff x="1370115" y="4796638"/>
              <a:chExt cx="1324386" cy="995593"/>
            </a:xfrm>
          </p:grpSpPr>
          <p:grpSp>
            <p:nvGrpSpPr>
              <p:cNvPr id="60" name="Group 59"/>
              <p:cNvGrpSpPr/>
              <p:nvPr/>
            </p:nvGrpSpPr>
            <p:grpSpPr>
              <a:xfrm>
                <a:off x="1370115" y="4796638"/>
                <a:ext cx="1324386" cy="995593"/>
                <a:chOff x="2175726" y="976889"/>
                <a:chExt cx="5588050" cy="4200755"/>
              </a:xfrm>
            </p:grpSpPr>
            <p:pic>
              <p:nvPicPr>
                <p:cNvPr id="70" name="Picture 69"/>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2175726" y="976889"/>
                  <a:ext cx="5588050" cy="4200755"/>
                </a:xfrm>
                <a:prstGeom prst="rect">
                  <a:avLst/>
                </a:prstGeom>
              </p:spPr>
            </p:pic>
            <p:sp>
              <p:nvSpPr>
                <p:cNvPr id="71" name="Freeform 14"/>
                <p:cNvSpPr>
                  <a:spLocks/>
                </p:cNvSpPr>
                <p:nvPr/>
              </p:nvSpPr>
              <p:spPr bwMode="auto">
                <a:xfrm>
                  <a:off x="5015374" y="2145804"/>
                  <a:ext cx="177162" cy="180022"/>
                </a:xfrm>
                <a:custGeom>
                  <a:avLst/>
                  <a:gdLst/>
                  <a:ahLst/>
                  <a:cxnLst>
                    <a:cxn ang="0">
                      <a:pos x="774" y="1442"/>
                    </a:cxn>
                    <a:cxn ang="0">
                      <a:pos x="968" y="1070"/>
                    </a:cxn>
                    <a:cxn ang="0">
                      <a:pos x="1108" y="834"/>
                    </a:cxn>
                    <a:cxn ang="0">
                      <a:pos x="1272" y="586"/>
                    </a:cxn>
                    <a:cxn ang="0">
                      <a:pos x="1500" y="284"/>
                    </a:cxn>
                    <a:cxn ang="0">
                      <a:pos x="1560" y="216"/>
                    </a:cxn>
                    <a:cxn ang="0">
                      <a:pos x="1694" y="88"/>
                    </a:cxn>
                    <a:cxn ang="0">
                      <a:pos x="1724" y="70"/>
                    </a:cxn>
                    <a:cxn ang="0">
                      <a:pos x="1844" y="32"/>
                    </a:cxn>
                    <a:cxn ang="0">
                      <a:pos x="1964" y="12"/>
                    </a:cxn>
                    <a:cxn ang="0">
                      <a:pos x="2116" y="0"/>
                    </a:cxn>
                    <a:cxn ang="0">
                      <a:pos x="2162" y="8"/>
                    </a:cxn>
                    <a:cxn ang="0">
                      <a:pos x="2198" y="32"/>
                    </a:cxn>
                    <a:cxn ang="0">
                      <a:pos x="2228" y="88"/>
                    </a:cxn>
                    <a:cxn ang="0">
                      <a:pos x="2228" y="128"/>
                    </a:cxn>
                    <a:cxn ang="0">
                      <a:pos x="2212" y="176"/>
                    </a:cxn>
                    <a:cxn ang="0">
                      <a:pos x="2182" y="210"/>
                    </a:cxn>
                    <a:cxn ang="0">
                      <a:pos x="2132" y="260"/>
                    </a:cxn>
                    <a:cxn ang="0">
                      <a:pos x="1916" y="488"/>
                    </a:cxn>
                    <a:cxn ang="0">
                      <a:pos x="1696" y="774"/>
                    </a:cxn>
                    <a:cxn ang="0">
                      <a:pos x="1546" y="1000"/>
                    </a:cxn>
                    <a:cxn ang="0">
                      <a:pos x="1338" y="1352"/>
                    </a:cxn>
                    <a:cxn ang="0">
                      <a:pos x="1162" y="1698"/>
                    </a:cxn>
                    <a:cxn ang="0">
                      <a:pos x="1064" y="1924"/>
                    </a:cxn>
                    <a:cxn ang="0">
                      <a:pos x="964" y="2152"/>
                    </a:cxn>
                    <a:cxn ang="0">
                      <a:pos x="928" y="2200"/>
                    </a:cxn>
                    <a:cxn ang="0">
                      <a:pos x="878" y="2236"/>
                    </a:cxn>
                    <a:cxn ang="0">
                      <a:pos x="824" y="2254"/>
                    </a:cxn>
                    <a:cxn ang="0">
                      <a:pos x="744" y="2264"/>
                    </a:cxn>
                    <a:cxn ang="0">
                      <a:pos x="624" y="2266"/>
                    </a:cxn>
                    <a:cxn ang="0">
                      <a:pos x="524" y="2252"/>
                    </a:cxn>
                    <a:cxn ang="0">
                      <a:pos x="488" y="2232"/>
                    </a:cxn>
                    <a:cxn ang="0">
                      <a:pos x="456" y="2206"/>
                    </a:cxn>
                    <a:cxn ang="0">
                      <a:pos x="360" y="2070"/>
                    </a:cxn>
                    <a:cxn ang="0">
                      <a:pos x="246" y="1912"/>
                    </a:cxn>
                    <a:cxn ang="0">
                      <a:pos x="100" y="1740"/>
                    </a:cxn>
                    <a:cxn ang="0">
                      <a:pos x="38" y="1662"/>
                    </a:cxn>
                    <a:cxn ang="0">
                      <a:pos x="6" y="1596"/>
                    </a:cxn>
                    <a:cxn ang="0">
                      <a:pos x="0" y="1558"/>
                    </a:cxn>
                    <a:cxn ang="0">
                      <a:pos x="14" y="1488"/>
                    </a:cxn>
                    <a:cxn ang="0">
                      <a:pos x="62" y="1420"/>
                    </a:cxn>
                    <a:cxn ang="0">
                      <a:pos x="110" y="1378"/>
                    </a:cxn>
                    <a:cxn ang="0">
                      <a:pos x="190" y="1328"/>
                    </a:cxn>
                    <a:cxn ang="0">
                      <a:pos x="264" y="1302"/>
                    </a:cxn>
                    <a:cxn ang="0">
                      <a:pos x="312" y="1296"/>
                    </a:cxn>
                    <a:cxn ang="0">
                      <a:pos x="382" y="1306"/>
                    </a:cxn>
                    <a:cxn ang="0">
                      <a:pos x="456" y="1336"/>
                    </a:cxn>
                    <a:cxn ang="0">
                      <a:pos x="508" y="1368"/>
                    </a:cxn>
                    <a:cxn ang="0">
                      <a:pos x="584" y="1432"/>
                    </a:cxn>
                    <a:cxn ang="0">
                      <a:pos x="660" y="1512"/>
                    </a:cxn>
                    <a:cxn ang="0">
                      <a:pos x="708" y="1576"/>
                    </a:cxn>
                  </a:cxnLst>
                  <a:rect l="0" t="0" r="r" b="b"/>
                  <a:pathLst>
                    <a:path w="2230" h="2266">
                      <a:moveTo>
                        <a:pt x="708" y="1576"/>
                      </a:moveTo>
                      <a:lnTo>
                        <a:pt x="708" y="1576"/>
                      </a:lnTo>
                      <a:lnTo>
                        <a:pt x="774" y="1442"/>
                      </a:lnTo>
                      <a:lnTo>
                        <a:pt x="838" y="1312"/>
                      </a:lnTo>
                      <a:lnTo>
                        <a:pt x="904" y="1188"/>
                      </a:lnTo>
                      <a:lnTo>
                        <a:pt x="968" y="1070"/>
                      </a:lnTo>
                      <a:lnTo>
                        <a:pt x="968" y="1070"/>
                      </a:lnTo>
                      <a:lnTo>
                        <a:pt x="1036" y="954"/>
                      </a:lnTo>
                      <a:lnTo>
                        <a:pt x="1108" y="834"/>
                      </a:lnTo>
                      <a:lnTo>
                        <a:pt x="1188" y="712"/>
                      </a:lnTo>
                      <a:lnTo>
                        <a:pt x="1272" y="586"/>
                      </a:lnTo>
                      <a:lnTo>
                        <a:pt x="1272" y="586"/>
                      </a:lnTo>
                      <a:lnTo>
                        <a:pt x="1356" y="470"/>
                      </a:lnTo>
                      <a:lnTo>
                        <a:pt x="1432" y="368"/>
                      </a:lnTo>
                      <a:lnTo>
                        <a:pt x="1500" y="284"/>
                      </a:lnTo>
                      <a:lnTo>
                        <a:pt x="1530" y="248"/>
                      </a:lnTo>
                      <a:lnTo>
                        <a:pt x="1560" y="216"/>
                      </a:lnTo>
                      <a:lnTo>
                        <a:pt x="1560" y="216"/>
                      </a:lnTo>
                      <a:lnTo>
                        <a:pt x="1614" y="162"/>
                      </a:lnTo>
                      <a:lnTo>
                        <a:pt x="1658" y="120"/>
                      </a:lnTo>
                      <a:lnTo>
                        <a:pt x="1694" y="88"/>
                      </a:lnTo>
                      <a:lnTo>
                        <a:pt x="1710" y="78"/>
                      </a:lnTo>
                      <a:lnTo>
                        <a:pt x="1724" y="70"/>
                      </a:lnTo>
                      <a:lnTo>
                        <a:pt x="1724" y="70"/>
                      </a:lnTo>
                      <a:lnTo>
                        <a:pt x="1754" y="56"/>
                      </a:lnTo>
                      <a:lnTo>
                        <a:pt x="1794" y="44"/>
                      </a:lnTo>
                      <a:lnTo>
                        <a:pt x="1844" y="32"/>
                      </a:lnTo>
                      <a:lnTo>
                        <a:pt x="1904" y="22"/>
                      </a:lnTo>
                      <a:lnTo>
                        <a:pt x="1904" y="22"/>
                      </a:lnTo>
                      <a:lnTo>
                        <a:pt x="1964" y="12"/>
                      </a:lnTo>
                      <a:lnTo>
                        <a:pt x="2020" y="6"/>
                      </a:lnTo>
                      <a:lnTo>
                        <a:pt x="2070" y="2"/>
                      </a:lnTo>
                      <a:lnTo>
                        <a:pt x="2116" y="0"/>
                      </a:lnTo>
                      <a:lnTo>
                        <a:pt x="2116" y="0"/>
                      </a:lnTo>
                      <a:lnTo>
                        <a:pt x="2140" y="2"/>
                      </a:lnTo>
                      <a:lnTo>
                        <a:pt x="2162" y="8"/>
                      </a:lnTo>
                      <a:lnTo>
                        <a:pt x="2182" y="18"/>
                      </a:lnTo>
                      <a:lnTo>
                        <a:pt x="2198" y="32"/>
                      </a:lnTo>
                      <a:lnTo>
                        <a:pt x="2198" y="32"/>
                      </a:lnTo>
                      <a:lnTo>
                        <a:pt x="2212" y="50"/>
                      </a:lnTo>
                      <a:lnTo>
                        <a:pt x="2222" y="68"/>
                      </a:lnTo>
                      <a:lnTo>
                        <a:pt x="2228" y="88"/>
                      </a:lnTo>
                      <a:lnTo>
                        <a:pt x="2230" y="110"/>
                      </a:lnTo>
                      <a:lnTo>
                        <a:pt x="2230" y="110"/>
                      </a:lnTo>
                      <a:lnTo>
                        <a:pt x="2228" y="128"/>
                      </a:lnTo>
                      <a:lnTo>
                        <a:pt x="2226" y="146"/>
                      </a:lnTo>
                      <a:lnTo>
                        <a:pt x="2220" y="162"/>
                      </a:lnTo>
                      <a:lnTo>
                        <a:pt x="2212" y="176"/>
                      </a:lnTo>
                      <a:lnTo>
                        <a:pt x="2212" y="176"/>
                      </a:lnTo>
                      <a:lnTo>
                        <a:pt x="2200" y="192"/>
                      </a:lnTo>
                      <a:lnTo>
                        <a:pt x="2182" y="210"/>
                      </a:lnTo>
                      <a:lnTo>
                        <a:pt x="2160" y="234"/>
                      </a:lnTo>
                      <a:lnTo>
                        <a:pt x="2132" y="260"/>
                      </a:lnTo>
                      <a:lnTo>
                        <a:pt x="2132" y="260"/>
                      </a:lnTo>
                      <a:lnTo>
                        <a:pt x="2060" y="330"/>
                      </a:lnTo>
                      <a:lnTo>
                        <a:pt x="1988" y="406"/>
                      </a:lnTo>
                      <a:lnTo>
                        <a:pt x="1916" y="488"/>
                      </a:lnTo>
                      <a:lnTo>
                        <a:pt x="1844" y="576"/>
                      </a:lnTo>
                      <a:lnTo>
                        <a:pt x="1770" y="672"/>
                      </a:lnTo>
                      <a:lnTo>
                        <a:pt x="1696" y="774"/>
                      </a:lnTo>
                      <a:lnTo>
                        <a:pt x="1622" y="884"/>
                      </a:lnTo>
                      <a:lnTo>
                        <a:pt x="1546" y="1000"/>
                      </a:lnTo>
                      <a:lnTo>
                        <a:pt x="1546" y="1000"/>
                      </a:lnTo>
                      <a:lnTo>
                        <a:pt x="1472" y="1118"/>
                      </a:lnTo>
                      <a:lnTo>
                        <a:pt x="1404" y="1236"/>
                      </a:lnTo>
                      <a:lnTo>
                        <a:pt x="1338" y="1352"/>
                      </a:lnTo>
                      <a:lnTo>
                        <a:pt x="1276" y="1468"/>
                      </a:lnTo>
                      <a:lnTo>
                        <a:pt x="1216" y="1584"/>
                      </a:lnTo>
                      <a:lnTo>
                        <a:pt x="1162" y="1698"/>
                      </a:lnTo>
                      <a:lnTo>
                        <a:pt x="1112" y="1812"/>
                      </a:lnTo>
                      <a:lnTo>
                        <a:pt x="1064" y="1924"/>
                      </a:lnTo>
                      <a:lnTo>
                        <a:pt x="1064" y="1924"/>
                      </a:lnTo>
                      <a:lnTo>
                        <a:pt x="1004" y="2068"/>
                      </a:lnTo>
                      <a:lnTo>
                        <a:pt x="982" y="2118"/>
                      </a:lnTo>
                      <a:lnTo>
                        <a:pt x="964" y="2152"/>
                      </a:lnTo>
                      <a:lnTo>
                        <a:pt x="964" y="2152"/>
                      </a:lnTo>
                      <a:lnTo>
                        <a:pt x="948" y="2178"/>
                      </a:lnTo>
                      <a:lnTo>
                        <a:pt x="928" y="2200"/>
                      </a:lnTo>
                      <a:lnTo>
                        <a:pt x="904" y="2220"/>
                      </a:lnTo>
                      <a:lnTo>
                        <a:pt x="878" y="2236"/>
                      </a:lnTo>
                      <a:lnTo>
                        <a:pt x="878" y="2236"/>
                      </a:lnTo>
                      <a:lnTo>
                        <a:pt x="864" y="2244"/>
                      </a:lnTo>
                      <a:lnTo>
                        <a:pt x="844" y="2250"/>
                      </a:lnTo>
                      <a:lnTo>
                        <a:pt x="824" y="2254"/>
                      </a:lnTo>
                      <a:lnTo>
                        <a:pt x="800" y="2258"/>
                      </a:lnTo>
                      <a:lnTo>
                        <a:pt x="774" y="2262"/>
                      </a:lnTo>
                      <a:lnTo>
                        <a:pt x="744" y="2264"/>
                      </a:lnTo>
                      <a:lnTo>
                        <a:pt x="674" y="2266"/>
                      </a:lnTo>
                      <a:lnTo>
                        <a:pt x="674" y="2266"/>
                      </a:lnTo>
                      <a:lnTo>
                        <a:pt x="624" y="2266"/>
                      </a:lnTo>
                      <a:lnTo>
                        <a:pt x="584" y="2262"/>
                      </a:lnTo>
                      <a:lnTo>
                        <a:pt x="550" y="2258"/>
                      </a:lnTo>
                      <a:lnTo>
                        <a:pt x="524" y="2252"/>
                      </a:lnTo>
                      <a:lnTo>
                        <a:pt x="524" y="2252"/>
                      </a:lnTo>
                      <a:lnTo>
                        <a:pt x="506" y="2244"/>
                      </a:lnTo>
                      <a:lnTo>
                        <a:pt x="488" y="2232"/>
                      </a:lnTo>
                      <a:lnTo>
                        <a:pt x="470" y="2220"/>
                      </a:lnTo>
                      <a:lnTo>
                        <a:pt x="456" y="2206"/>
                      </a:lnTo>
                      <a:lnTo>
                        <a:pt x="456" y="2206"/>
                      </a:lnTo>
                      <a:lnTo>
                        <a:pt x="440" y="2186"/>
                      </a:lnTo>
                      <a:lnTo>
                        <a:pt x="418" y="2158"/>
                      </a:lnTo>
                      <a:lnTo>
                        <a:pt x="360" y="2070"/>
                      </a:lnTo>
                      <a:lnTo>
                        <a:pt x="360" y="2070"/>
                      </a:lnTo>
                      <a:lnTo>
                        <a:pt x="308" y="1994"/>
                      </a:lnTo>
                      <a:lnTo>
                        <a:pt x="246" y="1912"/>
                      </a:lnTo>
                      <a:lnTo>
                        <a:pt x="178" y="1828"/>
                      </a:lnTo>
                      <a:lnTo>
                        <a:pt x="100" y="1740"/>
                      </a:lnTo>
                      <a:lnTo>
                        <a:pt x="100" y="1740"/>
                      </a:lnTo>
                      <a:lnTo>
                        <a:pt x="76" y="1712"/>
                      </a:lnTo>
                      <a:lnTo>
                        <a:pt x="56" y="1688"/>
                      </a:lnTo>
                      <a:lnTo>
                        <a:pt x="38" y="1662"/>
                      </a:lnTo>
                      <a:lnTo>
                        <a:pt x="24" y="1640"/>
                      </a:lnTo>
                      <a:lnTo>
                        <a:pt x="14" y="1618"/>
                      </a:lnTo>
                      <a:lnTo>
                        <a:pt x="6" y="1596"/>
                      </a:lnTo>
                      <a:lnTo>
                        <a:pt x="0" y="1576"/>
                      </a:lnTo>
                      <a:lnTo>
                        <a:pt x="0" y="1558"/>
                      </a:lnTo>
                      <a:lnTo>
                        <a:pt x="0" y="1558"/>
                      </a:lnTo>
                      <a:lnTo>
                        <a:pt x="2" y="1534"/>
                      </a:lnTo>
                      <a:lnTo>
                        <a:pt x="6" y="1510"/>
                      </a:lnTo>
                      <a:lnTo>
                        <a:pt x="14" y="1488"/>
                      </a:lnTo>
                      <a:lnTo>
                        <a:pt x="28" y="1464"/>
                      </a:lnTo>
                      <a:lnTo>
                        <a:pt x="42" y="1442"/>
                      </a:lnTo>
                      <a:lnTo>
                        <a:pt x="62" y="1420"/>
                      </a:lnTo>
                      <a:lnTo>
                        <a:pt x="84" y="1400"/>
                      </a:lnTo>
                      <a:lnTo>
                        <a:pt x="110" y="1378"/>
                      </a:lnTo>
                      <a:lnTo>
                        <a:pt x="110" y="1378"/>
                      </a:lnTo>
                      <a:lnTo>
                        <a:pt x="136" y="1360"/>
                      </a:lnTo>
                      <a:lnTo>
                        <a:pt x="164" y="1342"/>
                      </a:lnTo>
                      <a:lnTo>
                        <a:pt x="190" y="1328"/>
                      </a:lnTo>
                      <a:lnTo>
                        <a:pt x="216" y="1316"/>
                      </a:lnTo>
                      <a:lnTo>
                        <a:pt x="240" y="1308"/>
                      </a:lnTo>
                      <a:lnTo>
                        <a:pt x="264" y="1302"/>
                      </a:lnTo>
                      <a:lnTo>
                        <a:pt x="288" y="1298"/>
                      </a:lnTo>
                      <a:lnTo>
                        <a:pt x="312" y="1296"/>
                      </a:lnTo>
                      <a:lnTo>
                        <a:pt x="312" y="1296"/>
                      </a:lnTo>
                      <a:lnTo>
                        <a:pt x="334" y="1298"/>
                      </a:lnTo>
                      <a:lnTo>
                        <a:pt x="358" y="1300"/>
                      </a:lnTo>
                      <a:lnTo>
                        <a:pt x="382" y="1306"/>
                      </a:lnTo>
                      <a:lnTo>
                        <a:pt x="406" y="1314"/>
                      </a:lnTo>
                      <a:lnTo>
                        <a:pt x="430" y="1324"/>
                      </a:lnTo>
                      <a:lnTo>
                        <a:pt x="456" y="1336"/>
                      </a:lnTo>
                      <a:lnTo>
                        <a:pt x="480" y="1352"/>
                      </a:lnTo>
                      <a:lnTo>
                        <a:pt x="508" y="1368"/>
                      </a:lnTo>
                      <a:lnTo>
                        <a:pt x="508" y="1368"/>
                      </a:lnTo>
                      <a:lnTo>
                        <a:pt x="534" y="1388"/>
                      </a:lnTo>
                      <a:lnTo>
                        <a:pt x="560" y="1408"/>
                      </a:lnTo>
                      <a:lnTo>
                        <a:pt x="584" y="1432"/>
                      </a:lnTo>
                      <a:lnTo>
                        <a:pt x="610" y="1456"/>
                      </a:lnTo>
                      <a:lnTo>
                        <a:pt x="634" y="1482"/>
                      </a:lnTo>
                      <a:lnTo>
                        <a:pt x="660" y="1512"/>
                      </a:lnTo>
                      <a:lnTo>
                        <a:pt x="684" y="1542"/>
                      </a:lnTo>
                      <a:lnTo>
                        <a:pt x="708" y="1576"/>
                      </a:lnTo>
                      <a:lnTo>
                        <a:pt x="708" y="1576"/>
                      </a:lnTo>
                      <a:close/>
                    </a:path>
                  </a:pathLst>
                </a:custGeom>
                <a:solidFill>
                  <a:schemeClr val="bg1"/>
                </a:solidFill>
                <a:ln w="9525">
                  <a:noFill/>
                  <a:round/>
                  <a:headEnd/>
                  <a:tailEnd/>
                </a:ln>
                <a:effectLst/>
              </p:spPr>
              <p:txBody>
                <a:bodyPr vert="horz" wrap="square" lIns="62345" tIns="31173" rIns="62345" bIns="31173" numCol="1" anchor="t" anchorCtr="0" compatLnSpc="1">
                  <a:prstTxWarp prst="textNoShape">
                    <a:avLst/>
                  </a:prstTxWarp>
                </a:bodyPr>
                <a:lstStyle/>
                <a:p>
                  <a:pPr marL="0" marR="0" lvl="0" indent="0" algn="l" defTabSz="498713" rtl="0" eaLnBrk="1" fontAlgn="auto" latinLnBrk="0" hangingPunct="1">
                    <a:lnSpc>
                      <a:spcPct val="100000"/>
                    </a:lnSpc>
                    <a:spcBef>
                      <a:spcPts val="0"/>
                    </a:spcBef>
                    <a:spcAft>
                      <a:spcPts val="0"/>
                    </a:spcAft>
                    <a:buClrTx/>
                    <a:buSzTx/>
                    <a:buFontTx/>
                    <a:buNone/>
                    <a:tabLst/>
                    <a:defRPr/>
                  </a:pPr>
                  <a:endParaRPr kumimoji="0" lang="en-US" sz="1091"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grpSp>
          <p:grpSp>
            <p:nvGrpSpPr>
              <p:cNvPr id="61" name="Group 60"/>
              <p:cNvGrpSpPr/>
              <p:nvPr/>
            </p:nvGrpSpPr>
            <p:grpSpPr>
              <a:xfrm>
                <a:off x="1457540" y="5323280"/>
                <a:ext cx="129493" cy="201086"/>
                <a:chOff x="2521805" y="2033789"/>
                <a:chExt cx="156578" cy="243145"/>
              </a:xfrm>
            </p:grpSpPr>
            <p:sp>
              <p:nvSpPr>
                <p:cNvPr id="68" name="Rectangle 67"/>
                <p:cNvSpPr/>
                <p:nvPr/>
              </p:nvSpPr>
              <p:spPr>
                <a:xfrm>
                  <a:off x="2569717" y="2170616"/>
                  <a:ext cx="53380" cy="89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98713" rtl="0" eaLnBrk="1" fontAlgn="auto" latinLnBrk="0" hangingPunct="1">
                    <a:lnSpc>
                      <a:spcPct val="100000"/>
                    </a:lnSpc>
                    <a:spcBef>
                      <a:spcPts val="0"/>
                    </a:spcBef>
                    <a:spcAft>
                      <a:spcPts val="0"/>
                    </a:spcAft>
                    <a:buClrTx/>
                    <a:buSzTx/>
                    <a:buFontTx/>
                    <a:buNone/>
                    <a:tabLst/>
                    <a:defRPr/>
                  </a:pPr>
                  <a:endParaRPr kumimoji="0" lang="en-US" sz="1091"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9" name="Picture 68"/>
                <p:cNvPicPr>
                  <a:picLocks noChangeAspect="1"/>
                </p:cNvPicPr>
                <p:nvPr/>
              </p:nvPicPr>
              <p:blipFill>
                <a:blip r:embed="rId25"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2521805" y="2033789"/>
                  <a:ext cx="156578" cy="243145"/>
                </a:xfrm>
                <a:prstGeom prst="rect">
                  <a:avLst/>
                </a:prstGeom>
              </p:spPr>
            </p:pic>
          </p:grpSp>
          <p:grpSp>
            <p:nvGrpSpPr>
              <p:cNvPr id="62" name="Group 61"/>
              <p:cNvGrpSpPr/>
              <p:nvPr/>
            </p:nvGrpSpPr>
            <p:grpSpPr>
              <a:xfrm>
                <a:off x="1977033" y="5557978"/>
                <a:ext cx="83844" cy="130199"/>
                <a:chOff x="2521805" y="2033789"/>
                <a:chExt cx="156578" cy="243145"/>
              </a:xfrm>
            </p:grpSpPr>
            <p:sp>
              <p:nvSpPr>
                <p:cNvPr id="66" name="Rectangle 65"/>
                <p:cNvSpPr/>
                <p:nvPr/>
              </p:nvSpPr>
              <p:spPr>
                <a:xfrm>
                  <a:off x="2569717" y="2170616"/>
                  <a:ext cx="53380" cy="89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98713" rtl="0" eaLnBrk="1" fontAlgn="auto" latinLnBrk="0" hangingPunct="1">
                    <a:lnSpc>
                      <a:spcPct val="100000"/>
                    </a:lnSpc>
                    <a:spcBef>
                      <a:spcPts val="0"/>
                    </a:spcBef>
                    <a:spcAft>
                      <a:spcPts val="0"/>
                    </a:spcAft>
                    <a:buClrTx/>
                    <a:buSzTx/>
                    <a:buFontTx/>
                    <a:buNone/>
                    <a:tabLst/>
                    <a:defRPr/>
                  </a:pPr>
                  <a:endParaRPr kumimoji="0" lang="en-US" sz="1091"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7" name="Picture 66"/>
                <p:cNvPicPr>
                  <a:picLocks noChangeAspect="1"/>
                </p:cNvPicPr>
                <p:nvPr/>
              </p:nvPicPr>
              <p:blipFill>
                <a:blip r:embed="rId26"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2521805" y="2033789"/>
                  <a:ext cx="156578" cy="243145"/>
                </a:xfrm>
                <a:prstGeom prst="rect">
                  <a:avLst/>
                </a:prstGeom>
              </p:spPr>
            </p:pic>
          </p:grpSp>
          <p:grpSp>
            <p:nvGrpSpPr>
              <p:cNvPr id="63" name="Group 62"/>
              <p:cNvGrpSpPr/>
              <p:nvPr/>
            </p:nvGrpSpPr>
            <p:grpSpPr>
              <a:xfrm>
                <a:off x="2492690" y="5309541"/>
                <a:ext cx="129493" cy="201086"/>
                <a:chOff x="2521805" y="2033789"/>
                <a:chExt cx="156578" cy="243145"/>
              </a:xfrm>
            </p:grpSpPr>
            <p:sp>
              <p:nvSpPr>
                <p:cNvPr id="64" name="Rectangle 63"/>
                <p:cNvSpPr/>
                <p:nvPr/>
              </p:nvSpPr>
              <p:spPr>
                <a:xfrm>
                  <a:off x="2569717" y="2170616"/>
                  <a:ext cx="53380" cy="89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98713" rtl="0" eaLnBrk="1" fontAlgn="auto" latinLnBrk="0" hangingPunct="1">
                    <a:lnSpc>
                      <a:spcPct val="100000"/>
                    </a:lnSpc>
                    <a:spcBef>
                      <a:spcPts val="0"/>
                    </a:spcBef>
                    <a:spcAft>
                      <a:spcPts val="0"/>
                    </a:spcAft>
                    <a:buClrTx/>
                    <a:buSzTx/>
                    <a:buFontTx/>
                    <a:buNone/>
                    <a:tabLst/>
                    <a:defRPr/>
                  </a:pPr>
                  <a:endParaRPr kumimoji="0" lang="en-US" sz="1091"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5" name="Picture 64"/>
                <p:cNvPicPr>
                  <a:picLocks noChangeAspect="1"/>
                </p:cNvPicPr>
                <p:nvPr/>
              </p:nvPicPr>
              <p:blipFill>
                <a:blip r:embed="rId25"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2521805" y="2033789"/>
                  <a:ext cx="156578" cy="243145"/>
                </a:xfrm>
                <a:prstGeom prst="rect">
                  <a:avLst/>
                </a:prstGeom>
              </p:spPr>
            </p:pic>
          </p:grpSp>
        </p:grpSp>
        <p:sp>
          <p:nvSpPr>
            <p:cNvPr id="72" name="TextBox 71"/>
            <p:cNvSpPr txBox="1"/>
            <p:nvPr/>
          </p:nvSpPr>
          <p:spPr>
            <a:xfrm>
              <a:off x="2756898" y="2085853"/>
              <a:ext cx="881643" cy="281103"/>
            </a:xfrm>
            <a:prstGeom prst="rect">
              <a:avLst/>
            </a:prstGeom>
            <a:noFill/>
          </p:spPr>
          <p:txBody>
            <a:bodyPr wrap="square" rtlCol="0">
              <a:spAutoFit/>
            </a:bodyPr>
            <a:lstStyle/>
            <a:p>
              <a:pPr marL="0" marR="0" lvl="0" indent="0" algn="l" defTabSz="498713" rtl="0" eaLnBrk="1" fontAlgn="auto" latinLnBrk="0" hangingPunct="1">
                <a:lnSpc>
                  <a:spcPct val="75000"/>
                </a:lnSpc>
                <a:spcBef>
                  <a:spcPts val="0"/>
                </a:spcBef>
                <a:spcAft>
                  <a:spcPts val="0"/>
                </a:spcAft>
                <a:buClrTx/>
                <a:buSzTx/>
                <a:buFontTx/>
                <a:buNone/>
                <a:tabLst/>
                <a:defRPr/>
              </a:pPr>
              <a:r>
                <a:rPr kumimoji="0" lang="en-US" sz="818" b="0" i="0" u="none" strike="noStrike" kern="1200" cap="none" spc="0" normalizeH="0" baseline="0" noProof="0" dirty="0">
                  <a:ln>
                    <a:noFill/>
                  </a:ln>
                  <a:solidFill>
                    <a:prstClr val="black"/>
                  </a:solidFill>
                  <a:effectLst>
                    <a:glow rad="101600">
                      <a:srgbClr val="FFC000">
                        <a:lumMod val="60000"/>
                        <a:lumOff val="40000"/>
                        <a:alpha val="60000"/>
                      </a:srgbClr>
                    </a:glow>
                  </a:effectLst>
                  <a:uLnTx/>
                  <a:uFillTx/>
                  <a:latin typeface="Tw Cen MT" panose="020B0602020104020603" pitchFamily="34" charset="0"/>
                  <a:ea typeface="+mn-ea"/>
                  <a:cs typeface="Arial" pitchFamily="34" charset="0"/>
                </a:rPr>
                <a:t>NETWORK &amp; </a:t>
              </a:r>
              <a:br>
                <a:rPr kumimoji="0" lang="en-US" sz="818" b="0" i="0" u="none" strike="noStrike" kern="1200" cap="none" spc="0" normalizeH="0" baseline="0" noProof="0" dirty="0">
                  <a:ln>
                    <a:noFill/>
                  </a:ln>
                  <a:solidFill>
                    <a:prstClr val="black"/>
                  </a:solidFill>
                  <a:effectLst>
                    <a:glow rad="101600">
                      <a:srgbClr val="FFC000">
                        <a:lumMod val="60000"/>
                        <a:lumOff val="40000"/>
                        <a:alpha val="60000"/>
                      </a:srgbClr>
                    </a:glow>
                  </a:effectLst>
                  <a:uLnTx/>
                  <a:uFillTx/>
                  <a:latin typeface="Tw Cen MT" panose="020B0602020104020603" pitchFamily="34" charset="0"/>
                  <a:ea typeface="+mn-ea"/>
                  <a:cs typeface="Arial" pitchFamily="34" charset="0"/>
                </a:rPr>
              </a:br>
              <a:r>
                <a:rPr kumimoji="0" lang="en-US" sz="818" b="0" i="0" u="none" strike="noStrike" kern="1200" cap="none" spc="0" normalizeH="0" baseline="0" noProof="0" dirty="0">
                  <a:ln>
                    <a:noFill/>
                  </a:ln>
                  <a:solidFill>
                    <a:prstClr val="black"/>
                  </a:solidFill>
                  <a:effectLst>
                    <a:glow rad="101600">
                      <a:srgbClr val="FFC000">
                        <a:lumMod val="60000"/>
                        <a:lumOff val="40000"/>
                        <a:alpha val="60000"/>
                      </a:srgbClr>
                    </a:glow>
                  </a:effectLst>
                  <a:uLnTx/>
                  <a:uFillTx/>
                  <a:latin typeface="Tw Cen MT" panose="020B0602020104020603" pitchFamily="34" charset="0"/>
                  <a:ea typeface="+mn-ea"/>
                  <a:cs typeface="Arial" pitchFamily="34" charset="0"/>
                </a:rPr>
                <a:t>INFO SHARING</a:t>
              </a:r>
            </a:p>
          </p:txBody>
        </p:sp>
        <p:sp>
          <p:nvSpPr>
            <p:cNvPr id="73" name="TextBox 72"/>
            <p:cNvSpPr txBox="1"/>
            <p:nvPr/>
          </p:nvSpPr>
          <p:spPr>
            <a:xfrm>
              <a:off x="2758418" y="2435550"/>
              <a:ext cx="351824" cy="146963"/>
            </a:xfrm>
            <a:prstGeom prst="rect">
              <a:avLst/>
            </a:prstGeom>
            <a:noFill/>
          </p:spPr>
          <p:txBody>
            <a:bodyPr wrap="square" lIns="0" tIns="0" rIns="0" bIns="0" rtlCol="0">
              <a:spAutoFit/>
            </a:bodyPr>
            <a:lstStyle/>
            <a:p>
              <a:pPr marL="0" marR="0" lvl="0" indent="0" algn="r" defTabSz="498713" rtl="0" eaLnBrk="1" fontAlgn="auto" latinLnBrk="0" hangingPunct="1">
                <a:lnSpc>
                  <a:spcPct val="70000"/>
                </a:lnSpc>
                <a:spcBef>
                  <a:spcPts val="0"/>
                </a:spcBef>
                <a:spcAft>
                  <a:spcPts val="0"/>
                </a:spcAft>
                <a:buClrTx/>
                <a:buSzTx/>
                <a:buFontTx/>
                <a:buNone/>
                <a:tabLst/>
                <a:defRPr/>
              </a:pPr>
              <a:r>
                <a:rPr kumimoji="0" lang="en-US" sz="682" b="0" i="0" u="none" strike="noStrike" kern="1200" cap="none" spc="0" normalizeH="0" baseline="0" noProof="0" dirty="0">
                  <a:ln>
                    <a:noFill/>
                  </a:ln>
                  <a:solidFill>
                    <a:srgbClr val="002060"/>
                  </a:solidFill>
                  <a:effectLst/>
                  <a:uLnTx/>
                  <a:uFillTx/>
                  <a:latin typeface="Tw Cen MT" panose="020B0602020104020603" pitchFamily="34" charset="0"/>
                  <a:ea typeface="+mn-ea"/>
                  <a:cs typeface="Arial" pitchFamily="34" charset="0"/>
                </a:rPr>
                <a:t>End point </a:t>
              </a:r>
              <a:br>
                <a:rPr kumimoji="0" lang="en-US" sz="682" b="0" i="0" u="none" strike="noStrike" kern="1200" cap="none" spc="0" normalizeH="0" baseline="0" noProof="0" dirty="0">
                  <a:ln>
                    <a:noFill/>
                  </a:ln>
                  <a:solidFill>
                    <a:srgbClr val="002060"/>
                  </a:solidFill>
                  <a:effectLst/>
                  <a:uLnTx/>
                  <a:uFillTx/>
                  <a:latin typeface="Tw Cen MT" panose="020B0602020104020603" pitchFamily="34" charset="0"/>
                  <a:ea typeface="+mn-ea"/>
                  <a:cs typeface="Arial" pitchFamily="34" charset="0"/>
                </a:rPr>
              </a:br>
              <a:r>
                <a:rPr kumimoji="0" lang="en-US" sz="682" b="0" i="0" u="none" strike="noStrike" kern="1200" cap="none" spc="0" normalizeH="0" baseline="0" noProof="0" dirty="0" err="1">
                  <a:ln>
                    <a:noFill/>
                  </a:ln>
                  <a:solidFill>
                    <a:srgbClr val="002060"/>
                  </a:solidFill>
                  <a:effectLst/>
                  <a:uLnTx/>
                  <a:uFillTx/>
                  <a:latin typeface="Tw Cen MT" panose="020B0602020104020603" pitchFamily="34" charset="0"/>
                  <a:ea typeface="+mn-ea"/>
                  <a:cs typeface="Arial" pitchFamily="34" charset="0"/>
                </a:rPr>
                <a:t>mgmt</a:t>
              </a:r>
              <a:endParaRPr kumimoji="0" lang="en-US" sz="682" b="0" i="0" u="none" strike="noStrike" kern="1200" cap="none" spc="0" normalizeH="0" baseline="0" noProof="0" dirty="0">
                <a:ln>
                  <a:noFill/>
                </a:ln>
                <a:solidFill>
                  <a:srgbClr val="002060"/>
                </a:solidFill>
                <a:effectLst/>
                <a:uLnTx/>
                <a:uFillTx/>
                <a:latin typeface="Tw Cen MT" panose="020B0602020104020603" pitchFamily="34" charset="0"/>
                <a:ea typeface="+mn-ea"/>
                <a:cs typeface="Arial" pitchFamily="34" charset="0"/>
              </a:endParaRPr>
            </a:p>
          </p:txBody>
        </p:sp>
        <p:pic>
          <p:nvPicPr>
            <p:cNvPr id="74" name="Picture 73"/>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3171531" y="2774237"/>
              <a:ext cx="492051" cy="295142"/>
            </a:xfrm>
            <a:prstGeom prst="rect">
              <a:avLst/>
            </a:prstGeom>
          </p:spPr>
        </p:pic>
        <p:sp>
          <p:nvSpPr>
            <p:cNvPr id="75" name="TextBox 74"/>
            <p:cNvSpPr txBox="1"/>
            <p:nvPr/>
          </p:nvSpPr>
          <p:spPr>
            <a:xfrm>
              <a:off x="2777129" y="2804519"/>
              <a:ext cx="337718" cy="220445"/>
            </a:xfrm>
            <a:prstGeom prst="rect">
              <a:avLst/>
            </a:prstGeom>
            <a:noFill/>
          </p:spPr>
          <p:txBody>
            <a:bodyPr wrap="square" lIns="0" tIns="0" rIns="0" bIns="0" rtlCol="0">
              <a:spAutoFit/>
            </a:bodyPr>
            <a:lstStyle/>
            <a:p>
              <a:pPr marL="0" marR="0" lvl="0" indent="0" algn="r" defTabSz="498713" rtl="0" eaLnBrk="1" fontAlgn="auto" latinLnBrk="0" hangingPunct="1">
                <a:lnSpc>
                  <a:spcPct val="70000"/>
                </a:lnSpc>
                <a:spcBef>
                  <a:spcPts val="0"/>
                </a:spcBef>
                <a:spcAft>
                  <a:spcPts val="0"/>
                </a:spcAft>
                <a:buClrTx/>
                <a:buSzTx/>
                <a:buFontTx/>
                <a:buNone/>
                <a:tabLst/>
                <a:defRPr/>
              </a:pPr>
              <a:r>
                <a:rPr kumimoji="0" lang="en-US" sz="682" b="0" i="0" u="none" strike="noStrike" kern="1200" cap="none" spc="0" normalizeH="0" baseline="0" noProof="0" dirty="0">
                  <a:ln>
                    <a:noFill/>
                  </a:ln>
                  <a:solidFill>
                    <a:srgbClr val="002060"/>
                  </a:solidFill>
                  <a:effectLst/>
                  <a:uLnTx/>
                  <a:uFillTx/>
                  <a:latin typeface="Tw Cen MT" panose="020B0602020104020603" pitchFamily="34" charset="0"/>
                  <a:ea typeface="+mn-ea"/>
                  <a:cs typeface="Arial" pitchFamily="34" charset="0"/>
                </a:rPr>
                <a:t>Identity access </a:t>
              </a:r>
              <a:r>
                <a:rPr kumimoji="0" lang="en-US" sz="682" b="0" i="0" u="none" strike="noStrike" kern="1200" cap="none" spc="0" normalizeH="0" baseline="0" noProof="0" dirty="0" err="1">
                  <a:ln>
                    <a:noFill/>
                  </a:ln>
                  <a:solidFill>
                    <a:srgbClr val="002060"/>
                  </a:solidFill>
                  <a:effectLst/>
                  <a:uLnTx/>
                  <a:uFillTx/>
                  <a:latin typeface="Tw Cen MT" panose="020B0602020104020603" pitchFamily="34" charset="0"/>
                  <a:ea typeface="+mn-ea"/>
                  <a:cs typeface="Arial" pitchFamily="34" charset="0"/>
                </a:rPr>
                <a:t>mgmt</a:t>
              </a:r>
              <a:endParaRPr kumimoji="0" lang="en-US" sz="682" b="0" i="0" u="none" strike="noStrike" kern="1200" cap="none" spc="0" normalizeH="0" baseline="0" noProof="0" dirty="0">
                <a:ln>
                  <a:noFill/>
                </a:ln>
                <a:solidFill>
                  <a:srgbClr val="002060"/>
                </a:solidFill>
                <a:effectLst/>
                <a:uLnTx/>
                <a:uFillTx/>
                <a:latin typeface="Tw Cen MT" panose="020B0602020104020603" pitchFamily="34" charset="0"/>
                <a:ea typeface="+mn-ea"/>
                <a:cs typeface="Arial" pitchFamily="34" charset="0"/>
              </a:endParaRPr>
            </a:p>
          </p:txBody>
        </p:sp>
        <p:grpSp>
          <p:nvGrpSpPr>
            <p:cNvPr id="76" name="Group 4"/>
            <p:cNvGrpSpPr>
              <a:grpSpLocks noChangeAspect="1"/>
            </p:cNvGrpSpPr>
            <p:nvPr/>
          </p:nvGrpSpPr>
          <p:grpSpPr bwMode="auto">
            <a:xfrm>
              <a:off x="3163756" y="2356398"/>
              <a:ext cx="419236" cy="364731"/>
              <a:chOff x="-1179" y="2289"/>
              <a:chExt cx="718" cy="622"/>
            </a:xfrm>
          </p:grpSpPr>
          <p:sp>
            <p:nvSpPr>
              <p:cNvPr id="77" name="AutoShape 3"/>
              <p:cNvSpPr>
                <a:spLocks noChangeAspect="1" noChangeArrowheads="1" noTextEdit="1"/>
              </p:cNvSpPr>
              <p:nvPr/>
            </p:nvSpPr>
            <p:spPr bwMode="auto">
              <a:xfrm>
                <a:off x="-1179" y="2289"/>
                <a:ext cx="718"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498713" rtl="0" eaLnBrk="1" fontAlgn="auto" latinLnBrk="0" hangingPunct="1">
                  <a:lnSpc>
                    <a:spcPct val="100000"/>
                  </a:lnSpc>
                  <a:spcBef>
                    <a:spcPts val="0"/>
                  </a:spcBef>
                  <a:spcAft>
                    <a:spcPts val="0"/>
                  </a:spcAft>
                  <a:buClrTx/>
                  <a:buSzTx/>
                  <a:buFontTx/>
                  <a:buNone/>
                  <a:tabLst/>
                  <a:defRPr/>
                </a:pPr>
                <a:endParaRPr kumimoji="0" lang="en-US" sz="1091"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sp>
            <p:nvSpPr>
              <p:cNvPr id="78" name="Freeform 5"/>
              <p:cNvSpPr>
                <a:spLocks/>
              </p:cNvSpPr>
              <p:nvPr/>
            </p:nvSpPr>
            <p:spPr bwMode="auto">
              <a:xfrm>
                <a:off x="-1145" y="2289"/>
                <a:ext cx="280" cy="222"/>
              </a:xfrm>
              <a:custGeom>
                <a:avLst/>
                <a:gdLst>
                  <a:gd name="T0" fmla="*/ 280 w 280"/>
                  <a:gd name="T1" fmla="*/ 212 h 222"/>
                  <a:gd name="T2" fmla="*/ 280 w 280"/>
                  <a:gd name="T3" fmla="*/ 212 h 222"/>
                  <a:gd name="T4" fmla="*/ 278 w 280"/>
                  <a:gd name="T5" fmla="*/ 216 h 222"/>
                  <a:gd name="T6" fmla="*/ 276 w 280"/>
                  <a:gd name="T7" fmla="*/ 220 h 222"/>
                  <a:gd name="T8" fmla="*/ 272 w 280"/>
                  <a:gd name="T9" fmla="*/ 222 h 222"/>
                  <a:gd name="T10" fmla="*/ 268 w 280"/>
                  <a:gd name="T11" fmla="*/ 222 h 222"/>
                  <a:gd name="T12" fmla="*/ 12 w 280"/>
                  <a:gd name="T13" fmla="*/ 222 h 222"/>
                  <a:gd name="T14" fmla="*/ 12 w 280"/>
                  <a:gd name="T15" fmla="*/ 222 h 222"/>
                  <a:gd name="T16" fmla="*/ 8 w 280"/>
                  <a:gd name="T17" fmla="*/ 222 h 222"/>
                  <a:gd name="T18" fmla="*/ 4 w 280"/>
                  <a:gd name="T19" fmla="*/ 220 h 222"/>
                  <a:gd name="T20" fmla="*/ 2 w 280"/>
                  <a:gd name="T21" fmla="*/ 216 h 222"/>
                  <a:gd name="T22" fmla="*/ 0 w 280"/>
                  <a:gd name="T23" fmla="*/ 212 h 222"/>
                  <a:gd name="T24" fmla="*/ 0 w 280"/>
                  <a:gd name="T25" fmla="*/ 12 h 222"/>
                  <a:gd name="T26" fmla="*/ 0 w 280"/>
                  <a:gd name="T27" fmla="*/ 12 h 222"/>
                  <a:gd name="T28" fmla="*/ 2 w 280"/>
                  <a:gd name="T29" fmla="*/ 6 h 222"/>
                  <a:gd name="T30" fmla="*/ 4 w 280"/>
                  <a:gd name="T31" fmla="*/ 4 h 222"/>
                  <a:gd name="T32" fmla="*/ 8 w 280"/>
                  <a:gd name="T33" fmla="*/ 0 h 222"/>
                  <a:gd name="T34" fmla="*/ 12 w 280"/>
                  <a:gd name="T35" fmla="*/ 0 h 222"/>
                  <a:gd name="T36" fmla="*/ 268 w 280"/>
                  <a:gd name="T37" fmla="*/ 0 h 222"/>
                  <a:gd name="T38" fmla="*/ 268 w 280"/>
                  <a:gd name="T39" fmla="*/ 0 h 222"/>
                  <a:gd name="T40" fmla="*/ 272 w 280"/>
                  <a:gd name="T41" fmla="*/ 0 h 222"/>
                  <a:gd name="T42" fmla="*/ 276 w 280"/>
                  <a:gd name="T43" fmla="*/ 4 h 222"/>
                  <a:gd name="T44" fmla="*/ 278 w 280"/>
                  <a:gd name="T45" fmla="*/ 6 h 222"/>
                  <a:gd name="T46" fmla="*/ 280 w 280"/>
                  <a:gd name="T47" fmla="*/ 12 h 222"/>
                  <a:gd name="T48" fmla="*/ 280 w 280"/>
                  <a:gd name="T49" fmla="*/ 21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222">
                    <a:moveTo>
                      <a:pt x="280" y="212"/>
                    </a:moveTo>
                    <a:lnTo>
                      <a:pt x="280" y="212"/>
                    </a:lnTo>
                    <a:lnTo>
                      <a:pt x="278" y="216"/>
                    </a:lnTo>
                    <a:lnTo>
                      <a:pt x="276" y="220"/>
                    </a:lnTo>
                    <a:lnTo>
                      <a:pt x="272" y="222"/>
                    </a:lnTo>
                    <a:lnTo>
                      <a:pt x="268" y="222"/>
                    </a:lnTo>
                    <a:lnTo>
                      <a:pt x="12" y="222"/>
                    </a:lnTo>
                    <a:lnTo>
                      <a:pt x="12" y="222"/>
                    </a:lnTo>
                    <a:lnTo>
                      <a:pt x="8" y="222"/>
                    </a:lnTo>
                    <a:lnTo>
                      <a:pt x="4" y="220"/>
                    </a:lnTo>
                    <a:lnTo>
                      <a:pt x="2" y="216"/>
                    </a:lnTo>
                    <a:lnTo>
                      <a:pt x="0" y="212"/>
                    </a:lnTo>
                    <a:lnTo>
                      <a:pt x="0" y="12"/>
                    </a:lnTo>
                    <a:lnTo>
                      <a:pt x="0" y="12"/>
                    </a:lnTo>
                    <a:lnTo>
                      <a:pt x="2" y="6"/>
                    </a:lnTo>
                    <a:lnTo>
                      <a:pt x="4" y="4"/>
                    </a:lnTo>
                    <a:lnTo>
                      <a:pt x="8" y="0"/>
                    </a:lnTo>
                    <a:lnTo>
                      <a:pt x="12" y="0"/>
                    </a:lnTo>
                    <a:lnTo>
                      <a:pt x="268" y="0"/>
                    </a:lnTo>
                    <a:lnTo>
                      <a:pt x="268" y="0"/>
                    </a:lnTo>
                    <a:lnTo>
                      <a:pt x="272" y="0"/>
                    </a:lnTo>
                    <a:lnTo>
                      <a:pt x="276" y="4"/>
                    </a:lnTo>
                    <a:lnTo>
                      <a:pt x="278" y="6"/>
                    </a:lnTo>
                    <a:lnTo>
                      <a:pt x="280" y="12"/>
                    </a:lnTo>
                    <a:lnTo>
                      <a:pt x="280" y="212"/>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498713" rtl="0" eaLnBrk="1" fontAlgn="auto" latinLnBrk="0" hangingPunct="1">
                  <a:lnSpc>
                    <a:spcPct val="100000"/>
                  </a:lnSpc>
                  <a:spcBef>
                    <a:spcPts val="0"/>
                  </a:spcBef>
                  <a:spcAft>
                    <a:spcPts val="0"/>
                  </a:spcAft>
                  <a:buClrTx/>
                  <a:buSzTx/>
                  <a:buFontTx/>
                  <a:buNone/>
                  <a:tabLst/>
                  <a:defRPr/>
                </a:pPr>
                <a:endParaRPr kumimoji="0" lang="en-US" sz="1091"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sp>
            <p:nvSpPr>
              <p:cNvPr id="79" name="Freeform 6"/>
              <p:cNvSpPr>
                <a:spLocks/>
              </p:cNvSpPr>
              <p:nvPr/>
            </p:nvSpPr>
            <p:spPr bwMode="auto">
              <a:xfrm>
                <a:off x="-1135" y="2299"/>
                <a:ext cx="258" cy="202"/>
              </a:xfrm>
              <a:custGeom>
                <a:avLst/>
                <a:gdLst>
                  <a:gd name="T0" fmla="*/ 258 w 258"/>
                  <a:gd name="T1" fmla="*/ 202 h 202"/>
                  <a:gd name="T2" fmla="*/ 2 w 258"/>
                  <a:gd name="T3" fmla="*/ 202 h 202"/>
                  <a:gd name="T4" fmla="*/ 2 w 258"/>
                  <a:gd name="T5" fmla="*/ 202 h 202"/>
                  <a:gd name="T6" fmla="*/ 0 w 258"/>
                  <a:gd name="T7" fmla="*/ 202 h 202"/>
                  <a:gd name="T8" fmla="*/ 0 w 258"/>
                  <a:gd name="T9" fmla="*/ 2 h 202"/>
                  <a:gd name="T10" fmla="*/ 0 w 258"/>
                  <a:gd name="T11" fmla="*/ 2 h 202"/>
                  <a:gd name="T12" fmla="*/ 2 w 258"/>
                  <a:gd name="T13" fmla="*/ 0 h 202"/>
                  <a:gd name="T14" fmla="*/ 258 w 258"/>
                  <a:gd name="T15" fmla="*/ 0 h 202"/>
                  <a:gd name="T16" fmla="*/ 258 w 258"/>
                  <a:gd name="T17" fmla="*/ 0 h 202"/>
                  <a:gd name="T18" fmla="*/ 258 w 258"/>
                  <a:gd name="T19" fmla="*/ 2 h 202"/>
                  <a:gd name="T20" fmla="*/ 258 w 258"/>
                  <a:gd name="T21" fmla="*/ 202 h 202"/>
                  <a:gd name="T22" fmla="*/ 258 w 258"/>
                  <a:gd name="T23" fmla="*/ 202 h 202"/>
                  <a:gd name="T24" fmla="*/ 258 w 258"/>
                  <a:gd name="T25" fmla="*/ 202 h 202"/>
                  <a:gd name="T26" fmla="*/ 258 w 258"/>
                  <a:gd name="T27"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 h="202">
                    <a:moveTo>
                      <a:pt x="258" y="202"/>
                    </a:moveTo>
                    <a:lnTo>
                      <a:pt x="2" y="202"/>
                    </a:lnTo>
                    <a:lnTo>
                      <a:pt x="2" y="202"/>
                    </a:lnTo>
                    <a:lnTo>
                      <a:pt x="0" y="202"/>
                    </a:lnTo>
                    <a:lnTo>
                      <a:pt x="0" y="2"/>
                    </a:lnTo>
                    <a:lnTo>
                      <a:pt x="0" y="2"/>
                    </a:lnTo>
                    <a:lnTo>
                      <a:pt x="2" y="0"/>
                    </a:lnTo>
                    <a:lnTo>
                      <a:pt x="258" y="0"/>
                    </a:lnTo>
                    <a:lnTo>
                      <a:pt x="258" y="0"/>
                    </a:lnTo>
                    <a:lnTo>
                      <a:pt x="258" y="2"/>
                    </a:lnTo>
                    <a:lnTo>
                      <a:pt x="258" y="202"/>
                    </a:lnTo>
                    <a:lnTo>
                      <a:pt x="258" y="202"/>
                    </a:lnTo>
                    <a:lnTo>
                      <a:pt x="258" y="202"/>
                    </a:lnTo>
                    <a:lnTo>
                      <a:pt x="258" y="202"/>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498713" rtl="0" eaLnBrk="1" fontAlgn="auto" latinLnBrk="0" hangingPunct="1">
                  <a:lnSpc>
                    <a:spcPct val="100000"/>
                  </a:lnSpc>
                  <a:spcBef>
                    <a:spcPts val="0"/>
                  </a:spcBef>
                  <a:spcAft>
                    <a:spcPts val="0"/>
                  </a:spcAft>
                  <a:buClrTx/>
                  <a:buSzTx/>
                  <a:buFontTx/>
                  <a:buNone/>
                  <a:tabLst/>
                  <a:defRPr/>
                </a:pPr>
                <a:endParaRPr kumimoji="0" lang="en-US" sz="1091"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sp>
            <p:nvSpPr>
              <p:cNvPr id="80" name="Freeform 7"/>
              <p:cNvSpPr>
                <a:spLocks/>
              </p:cNvSpPr>
              <p:nvPr/>
            </p:nvSpPr>
            <p:spPr bwMode="auto">
              <a:xfrm>
                <a:off x="-1179" y="2497"/>
                <a:ext cx="346" cy="42"/>
              </a:xfrm>
              <a:custGeom>
                <a:avLst/>
                <a:gdLst>
                  <a:gd name="T0" fmla="*/ 346 w 346"/>
                  <a:gd name="T1" fmla="*/ 26 h 42"/>
                  <a:gd name="T2" fmla="*/ 346 w 346"/>
                  <a:gd name="T3" fmla="*/ 26 h 42"/>
                  <a:gd name="T4" fmla="*/ 344 w 346"/>
                  <a:gd name="T5" fmla="*/ 32 h 42"/>
                  <a:gd name="T6" fmla="*/ 342 w 346"/>
                  <a:gd name="T7" fmla="*/ 38 h 42"/>
                  <a:gd name="T8" fmla="*/ 336 w 346"/>
                  <a:gd name="T9" fmla="*/ 42 h 42"/>
                  <a:gd name="T10" fmla="*/ 330 w 346"/>
                  <a:gd name="T11" fmla="*/ 42 h 42"/>
                  <a:gd name="T12" fmla="*/ 16 w 346"/>
                  <a:gd name="T13" fmla="*/ 42 h 42"/>
                  <a:gd name="T14" fmla="*/ 16 w 346"/>
                  <a:gd name="T15" fmla="*/ 42 h 42"/>
                  <a:gd name="T16" fmla="*/ 10 w 346"/>
                  <a:gd name="T17" fmla="*/ 42 h 42"/>
                  <a:gd name="T18" fmla="*/ 6 w 346"/>
                  <a:gd name="T19" fmla="*/ 38 h 42"/>
                  <a:gd name="T20" fmla="*/ 2 w 346"/>
                  <a:gd name="T21" fmla="*/ 32 h 42"/>
                  <a:gd name="T22" fmla="*/ 0 w 346"/>
                  <a:gd name="T23" fmla="*/ 26 h 42"/>
                  <a:gd name="T24" fmla="*/ 0 w 346"/>
                  <a:gd name="T25" fmla="*/ 18 h 42"/>
                  <a:gd name="T26" fmla="*/ 0 w 346"/>
                  <a:gd name="T27" fmla="*/ 18 h 42"/>
                  <a:gd name="T28" fmla="*/ 2 w 346"/>
                  <a:gd name="T29" fmla="*/ 10 h 42"/>
                  <a:gd name="T30" fmla="*/ 6 w 346"/>
                  <a:gd name="T31" fmla="*/ 6 h 42"/>
                  <a:gd name="T32" fmla="*/ 10 w 346"/>
                  <a:gd name="T33" fmla="*/ 2 h 42"/>
                  <a:gd name="T34" fmla="*/ 16 w 346"/>
                  <a:gd name="T35" fmla="*/ 0 h 42"/>
                  <a:gd name="T36" fmla="*/ 330 w 346"/>
                  <a:gd name="T37" fmla="*/ 0 h 42"/>
                  <a:gd name="T38" fmla="*/ 330 w 346"/>
                  <a:gd name="T39" fmla="*/ 0 h 42"/>
                  <a:gd name="T40" fmla="*/ 336 w 346"/>
                  <a:gd name="T41" fmla="*/ 2 h 42"/>
                  <a:gd name="T42" fmla="*/ 342 w 346"/>
                  <a:gd name="T43" fmla="*/ 6 h 42"/>
                  <a:gd name="T44" fmla="*/ 344 w 346"/>
                  <a:gd name="T45" fmla="*/ 10 h 42"/>
                  <a:gd name="T46" fmla="*/ 346 w 346"/>
                  <a:gd name="T47" fmla="*/ 18 h 42"/>
                  <a:gd name="T48" fmla="*/ 346 w 346"/>
                  <a:gd name="T49" fmla="*/ 2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6" h="42">
                    <a:moveTo>
                      <a:pt x="346" y="26"/>
                    </a:moveTo>
                    <a:lnTo>
                      <a:pt x="346" y="26"/>
                    </a:lnTo>
                    <a:lnTo>
                      <a:pt x="344" y="32"/>
                    </a:lnTo>
                    <a:lnTo>
                      <a:pt x="342" y="38"/>
                    </a:lnTo>
                    <a:lnTo>
                      <a:pt x="336" y="42"/>
                    </a:lnTo>
                    <a:lnTo>
                      <a:pt x="330" y="42"/>
                    </a:lnTo>
                    <a:lnTo>
                      <a:pt x="16" y="42"/>
                    </a:lnTo>
                    <a:lnTo>
                      <a:pt x="16" y="42"/>
                    </a:lnTo>
                    <a:lnTo>
                      <a:pt x="10" y="42"/>
                    </a:lnTo>
                    <a:lnTo>
                      <a:pt x="6" y="38"/>
                    </a:lnTo>
                    <a:lnTo>
                      <a:pt x="2" y="32"/>
                    </a:lnTo>
                    <a:lnTo>
                      <a:pt x="0" y="26"/>
                    </a:lnTo>
                    <a:lnTo>
                      <a:pt x="0" y="18"/>
                    </a:lnTo>
                    <a:lnTo>
                      <a:pt x="0" y="18"/>
                    </a:lnTo>
                    <a:lnTo>
                      <a:pt x="2" y="10"/>
                    </a:lnTo>
                    <a:lnTo>
                      <a:pt x="6" y="6"/>
                    </a:lnTo>
                    <a:lnTo>
                      <a:pt x="10" y="2"/>
                    </a:lnTo>
                    <a:lnTo>
                      <a:pt x="16" y="0"/>
                    </a:lnTo>
                    <a:lnTo>
                      <a:pt x="330" y="0"/>
                    </a:lnTo>
                    <a:lnTo>
                      <a:pt x="330" y="0"/>
                    </a:lnTo>
                    <a:lnTo>
                      <a:pt x="336" y="2"/>
                    </a:lnTo>
                    <a:lnTo>
                      <a:pt x="342" y="6"/>
                    </a:lnTo>
                    <a:lnTo>
                      <a:pt x="344" y="10"/>
                    </a:lnTo>
                    <a:lnTo>
                      <a:pt x="346" y="18"/>
                    </a:lnTo>
                    <a:lnTo>
                      <a:pt x="346" y="26"/>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498713" rtl="0" eaLnBrk="1" fontAlgn="auto" latinLnBrk="0" hangingPunct="1">
                  <a:lnSpc>
                    <a:spcPct val="100000"/>
                  </a:lnSpc>
                  <a:spcBef>
                    <a:spcPts val="0"/>
                  </a:spcBef>
                  <a:spcAft>
                    <a:spcPts val="0"/>
                  </a:spcAft>
                  <a:buClrTx/>
                  <a:buSzTx/>
                  <a:buFontTx/>
                  <a:buNone/>
                  <a:tabLst/>
                  <a:defRPr/>
                </a:pPr>
                <a:endParaRPr kumimoji="0" lang="en-US" sz="1091"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sp>
            <p:nvSpPr>
              <p:cNvPr id="81" name="Freeform 8"/>
              <p:cNvSpPr>
                <a:spLocks/>
              </p:cNvSpPr>
              <p:nvPr/>
            </p:nvSpPr>
            <p:spPr bwMode="auto">
              <a:xfrm>
                <a:off x="-1035" y="2511"/>
                <a:ext cx="14" cy="14"/>
              </a:xfrm>
              <a:custGeom>
                <a:avLst/>
                <a:gdLst>
                  <a:gd name="T0" fmla="*/ 14 w 14"/>
                  <a:gd name="T1" fmla="*/ 8 h 14"/>
                  <a:gd name="T2" fmla="*/ 14 w 14"/>
                  <a:gd name="T3" fmla="*/ 8 h 14"/>
                  <a:gd name="T4" fmla="*/ 12 w 14"/>
                  <a:gd name="T5" fmla="*/ 12 h 14"/>
                  <a:gd name="T6" fmla="*/ 8 w 14"/>
                  <a:gd name="T7" fmla="*/ 14 h 14"/>
                  <a:gd name="T8" fmla="*/ 8 w 14"/>
                  <a:gd name="T9" fmla="*/ 14 h 14"/>
                  <a:gd name="T10" fmla="*/ 2 w 14"/>
                  <a:gd name="T11" fmla="*/ 12 h 14"/>
                  <a:gd name="T12" fmla="*/ 0 w 14"/>
                  <a:gd name="T13" fmla="*/ 8 h 14"/>
                  <a:gd name="T14" fmla="*/ 0 w 14"/>
                  <a:gd name="T15" fmla="*/ 8 h 14"/>
                  <a:gd name="T16" fmla="*/ 2 w 14"/>
                  <a:gd name="T17" fmla="*/ 2 h 14"/>
                  <a:gd name="T18" fmla="*/ 8 w 14"/>
                  <a:gd name="T19" fmla="*/ 0 h 14"/>
                  <a:gd name="T20" fmla="*/ 8 w 14"/>
                  <a:gd name="T21" fmla="*/ 0 h 14"/>
                  <a:gd name="T22" fmla="*/ 12 w 14"/>
                  <a:gd name="T23" fmla="*/ 2 h 14"/>
                  <a:gd name="T24" fmla="*/ 14 w 14"/>
                  <a:gd name="T25" fmla="*/ 8 h 14"/>
                  <a:gd name="T26" fmla="*/ 14 w 14"/>
                  <a:gd name="T2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4">
                    <a:moveTo>
                      <a:pt x="14" y="8"/>
                    </a:moveTo>
                    <a:lnTo>
                      <a:pt x="14" y="8"/>
                    </a:lnTo>
                    <a:lnTo>
                      <a:pt x="12" y="12"/>
                    </a:lnTo>
                    <a:lnTo>
                      <a:pt x="8" y="14"/>
                    </a:lnTo>
                    <a:lnTo>
                      <a:pt x="8" y="14"/>
                    </a:lnTo>
                    <a:lnTo>
                      <a:pt x="2" y="12"/>
                    </a:lnTo>
                    <a:lnTo>
                      <a:pt x="0" y="8"/>
                    </a:lnTo>
                    <a:lnTo>
                      <a:pt x="0" y="8"/>
                    </a:lnTo>
                    <a:lnTo>
                      <a:pt x="2" y="2"/>
                    </a:lnTo>
                    <a:lnTo>
                      <a:pt x="8" y="0"/>
                    </a:lnTo>
                    <a:lnTo>
                      <a:pt x="8" y="0"/>
                    </a:lnTo>
                    <a:lnTo>
                      <a:pt x="12" y="2"/>
                    </a:lnTo>
                    <a:lnTo>
                      <a:pt x="14" y="8"/>
                    </a:lnTo>
                    <a:lnTo>
                      <a:pt x="1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498713" rtl="0" eaLnBrk="1" fontAlgn="auto" latinLnBrk="0" hangingPunct="1">
                  <a:lnSpc>
                    <a:spcPct val="100000"/>
                  </a:lnSpc>
                  <a:spcBef>
                    <a:spcPts val="0"/>
                  </a:spcBef>
                  <a:spcAft>
                    <a:spcPts val="0"/>
                  </a:spcAft>
                  <a:buClrTx/>
                  <a:buSzTx/>
                  <a:buFontTx/>
                  <a:buNone/>
                  <a:tabLst/>
                  <a:defRPr/>
                </a:pPr>
                <a:endParaRPr kumimoji="0" lang="en-US" sz="1091"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sp>
            <p:nvSpPr>
              <p:cNvPr id="82" name="Freeform 9"/>
              <p:cNvSpPr>
                <a:spLocks/>
              </p:cNvSpPr>
              <p:nvPr/>
            </p:nvSpPr>
            <p:spPr bwMode="auto">
              <a:xfrm>
                <a:off x="-1013" y="2511"/>
                <a:ext cx="14" cy="14"/>
              </a:xfrm>
              <a:custGeom>
                <a:avLst/>
                <a:gdLst>
                  <a:gd name="T0" fmla="*/ 14 w 14"/>
                  <a:gd name="T1" fmla="*/ 8 h 14"/>
                  <a:gd name="T2" fmla="*/ 14 w 14"/>
                  <a:gd name="T3" fmla="*/ 8 h 14"/>
                  <a:gd name="T4" fmla="*/ 12 w 14"/>
                  <a:gd name="T5" fmla="*/ 12 h 14"/>
                  <a:gd name="T6" fmla="*/ 8 w 14"/>
                  <a:gd name="T7" fmla="*/ 14 h 14"/>
                  <a:gd name="T8" fmla="*/ 8 w 14"/>
                  <a:gd name="T9" fmla="*/ 14 h 14"/>
                  <a:gd name="T10" fmla="*/ 2 w 14"/>
                  <a:gd name="T11" fmla="*/ 12 h 14"/>
                  <a:gd name="T12" fmla="*/ 0 w 14"/>
                  <a:gd name="T13" fmla="*/ 8 h 14"/>
                  <a:gd name="T14" fmla="*/ 0 w 14"/>
                  <a:gd name="T15" fmla="*/ 8 h 14"/>
                  <a:gd name="T16" fmla="*/ 2 w 14"/>
                  <a:gd name="T17" fmla="*/ 2 h 14"/>
                  <a:gd name="T18" fmla="*/ 8 w 14"/>
                  <a:gd name="T19" fmla="*/ 0 h 14"/>
                  <a:gd name="T20" fmla="*/ 8 w 14"/>
                  <a:gd name="T21" fmla="*/ 0 h 14"/>
                  <a:gd name="T22" fmla="*/ 12 w 14"/>
                  <a:gd name="T23" fmla="*/ 2 h 14"/>
                  <a:gd name="T24" fmla="*/ 14 w 14"/>
                  <a:gd name="T25" fmla="*/ 8 h 14"/>
                  <a:gd name="T26" fmla="*/ 14 w 14"/>
                  <a:gd name="T2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4">
                    <a:moveTo>
                      <a:pt x="14" y="8"/>
                    </a:moveTo>
                    <a:lnTo>
                      <a:pt x="14" y="8"/>
                    </a:lnTo>
                    <a:lnTo>
                      <a:pt x="12" y="12"/>
                    </a:lnTo>
                    <a:lnTo>
                      <a:pt x="8" y="14"/>
                    </a:lnTo>
                    <a:lnTo>
                      <a:pt x="8" y="14"/>
                    </a:lnTo>
                    <a:lnTo>
                      <a:pt x="2" y="12"/>
                    </a:lnTo>
                    <a:lnTo>
                      <a:pt x="0" y="8"/>
                    </a:lnTo>
                    <a:lnTo>
                      <a:pt x="0" y="8"/>
                    </a:lnTo>
                    <a:lnTo>
                      <a:pt x="2" y="2"/>
                    </a:lnTo>
                    <a:lnTo>
                      <a:pt x="8" y="0"/>
                    </a:lnTo>
                    <a:lnTo>
                      <a:pt x="8" y="0"/>
                    </a:lnTo>
                    <a:lnTo>
                      <a:pt x="12" y="2"/>
                    </a:lnTo>
                    <a:lnTo>
                      <a:pt x="14" y="8"/>
                    </a:lnTo>
                    <a:lnTo>
                      <a:pt x="1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498713" rtl="0" eaLnBrk="1" fontAlgn="auto" latinLnBrk="0" hangingPunct="1">
                  <a:lnSpc>
                    <a:spcPct val="100000"/>
                  </a:lnSpc>
                  <a:spcBef>
                    <a:spcPts val="0"/>
                  </a:spcBef>
                  <a:spcAft>
                    <a:spcPts val="0"/>
                  </a:spcAft>
                  <a:buClrTx/>
                  <a:buSzTx/>
                  <a:buFontTx/>
                  <a:buNone/>
                  <a:tabLst/>
                  <a:defRPr/>
                </a:pPr>
                <a:endParaRPr kumimoji="0" lang="en-US" sz="1091"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sp>
            <p:nvSpPr>
              <p:cNvPr id="83" name="Freeform 10"/>
              <p:cNvSpPr>
                <a:spLocks/>
              </p:cNvSpPr>
              <p:nvPr/>
            </p:nvSpPr>
            <p:spPr bwMode="auto">
              <a:xfrm>
                <a:off x="-991" y="2511"/>
                <a:ext cx="14" cy="14"/>
              </a:xfrm>
              <a:custGeom>
                <a:avLst/>
                <a:gdLst>
                  <a:gd name="T0" fmla="*/ 14 w 14"/>
                  <a:gd name="T1" fmla="*/ 8 h 14"/>
                  <a:gd name="T2" fmla="*/ 14 w 14"/>
                  <a:gd name="T3" fmla="*/ 8 h 14"/>
                  <a:gd name="T4" fmla="*/ 12 w 14"/>
                  <a:gd name="T5" fmla="*/ 12 h 14"/>
                  <a:gd name="T6" fmla="*/ 8 w 14"/>
                  <a:gd name="T7" fmla="*/ 14 h 14"/>
                  <a:gd name="T8" fmla="*/ 8 w 14"/>
                  <a:gd name="T9" fmla="*/ 14 h 14"/>
                  <a:gd name="T10" fmla="*/ 2 w 14"/>
                  <a:gd name="T11" fmla="*/ 12 h 14"/>
                  <a:gd name="T12" fmla="*/ 0 w 14"/>
                  <a:gd name="T13" fmla="*/ 8 h 14"/>
                  <a:gd name="T14" fmla="*/ 0 w 14"/>
                  <a:gd name="T15" fmla="*/ 8 h 14"/>
                  <a:gd name="T16" fmla="*/ 2 w 14"/>
                  <a:gd name="T17" fmla="*/ 2 h 14"/>
                  <a:gd name="T18" fmla="*/ 8 w 14"/>
                  <a:gd name="T19" fmla="*/ 0 h 14"/>
                  <a:gd name="T20" fmla="*/ 8 w 14"/>
                  <a:gd name="T21" fmla="*/ 0 h 14"/>
                  <a:gd name="T22" fmla="*/ 12 w 14"/>
                  <a:gd name="T23" fmla="*/ 2 h 14"/>
                  <a:gd name="T24" fmla="*/ 14 w 14"/>
                  <a:gd name="T25" fmla="*/ 8 h 14"/>
                  <a:gd name="T26" fmla="*/ 14 w 14"/>
                  <a:gd name="T2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4">
                    <a:moveTo>
                      <a:pt x="14" y="8"/>
                    </a:moveTo>
                    <a:lnTo>
                      <a:pt x="14" y="8"/>
                    </a:lnTo>
                    <a:lnTo>
                      <a:pt x="12" y="12"/>
                    </a:lnTo>
                    <a:lnTo>
                      <a:pt x="8" y="14"/>
                    </a:lnTo>
                    <a:lnTo>
                      <a:pt x="8" y="14"/>
                    </a:lnTo>
                    <a:lnTo>
                      <a:pt x="2" y="12"/>
                    </a:lnTo>
                    <a:lnTo>
                      <a:pt x="0" y="8"/>
                    </a:lnTo>
                    <a:lnTo>
                      <a:pt x="0" y="8"/>
                    </a:lnTo>
                    <a:lnTo>
                      <a:pt x="2" y="2"/>
                    </a:lnTo>
                    <a:lnTo>
                      <a:pt x="8" y="0"/>
                    </a:lnTo>
                    <a:lnTo>
                      <a:pt x="8" y="0"/>
                    </a:lnTo>
                    <a:lnTo>
                      <a:pt x="12" y="2"/>
                    </a:lnTo>
                    <a:lnTo>
                      <a:pt x="14" y="8"/>
                    </a:lnTo>
                    <a:lnTo>
                      <a:pt x="1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498713" rtl="0" eaLnBrk="1" fontAlgn="auto" latinLnBrk="0" hangingPunct="1">
                  <a:lnSpc>
                    <a:spcPct val="100000"/>
                  </a:lnSpc>
                  <a:spcBef>
                    <a:spcPts val="0"/>
                  </a:spcBef>
                  <a:spcAft>
                    <a:spcPts val="0"/>
                  </a:spcAft>
                  <a:buClrTx/>
                  <a:buSzTx/>
                  <a:buFontTx/>
                  <a:buNone/>
                  <a:tabLst/>
                  <a:defRPr/>
                </a:pPr>
                <a:endParaRPr kumimoji="0" lang="en-US" sz="1091"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sp>
            <p:nvSpPr>
              <p:cNvPr id="84" name="Rectangle 11"/>
              <p:cNvSpPr>
                <a:spLocks noChangeArrowheads="1"/>
              </p:cNvSpPr>
              <p:nvPr/>
            </p:nvSpPr>
            <p:spPr bwMode="auto">
              <a:xfrm>
                <a:off x="-931" y="2511"/>
                <a:ext cx="68" cy="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498713" rtl="0" eaLnBrk="1" fontAlgn="auto" latinLnBrk="0" hangingPunct="1">
                  <a:lnSpc>
                    <a:spcPct val="100000"/>
                  </a:lnSpc>
                  <a:spcBef>
                    <a:spcPts val="0"/>
                  </a:spcBef>
                  <a:spcAft>
                    <a:spcPts val="0"/>
                  </a:spcAft>
                  <a:buClrTx/>
                  <a:buSzTx/>
                  <a:buFontTx/>
                  <a:buNone/>
                  <a:tabLst/>
                  <a:defRPr/>
                </a:pPr>
                <a:endParaRPr kumimoji="0" lang="en-US" sz="1091"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sp>
            <p:nvSpPr>
              <p:cNvPr id="85" name="Freeform 12"/>
              <p:cNvSpPr>
                <a:spLocks/>
              </p:cNvSpPr>
              <p:nvPr/>
            </p:nvSpPr>
            <p:spPr bwMode="auto">
              <a:xfrm>
                <a:off x="-773" y="2661"/>
                <a:ext cx="280" cy="222"/>
              </a:xfrm>
              <a:custGeom>
                <a:avLst/>
                <a:gdLst>
                  <a:gd name="T0" fmla="*/ 280 w 280"/>
                  <a:gd name="T1" fmla="*/ 212 h 222"/>
                  <a:gd name="T2" fmla="*/ 280 w 280"/>
                  <a:gd name="T3" fmla="*/ 212 h 222"/>
                  <a:gd name="T4" fmla="*/ 278 w 280"/>
                  <a:gd name="T5" fmla="*/ 216 h 222"/>
                  <a:gd name="T6" fmla="*/ 276 w 280"/>
                  <a:gd name="T7" fmla="*/ 220 h 222"/>
                  <a:gd name="T8" fmla="*/ 272 w 280"/>
                  <a:gd name="T9" fmla="*/ 222 h 222"/>
                  <a:gd name="T10" fmla="*/ 268 w 280"/>
                  <a:gd name="T11" fmla="*/ 222 h 222"/>
                  <a:gd name="T12" fmla="*/ 12 w 280"/>
                  <a:gd name="T13" fmla="*/ 222 h 222"/>
                  <a:gd name="T14" fmla="*/ 12 w 280"/>
                  <a:gd name="T15" fmla="*/ 222 h 222"/>
                  <a:gd name="T16" fmla="*/ 8 w 280"/>
                  <a:gd name="T17" fmla="*/ 222 h 222"/>
                  <a:gd name="T18" fmla="*/ 4 w 280"/>
                  <a:gd name="T19" fmla="*/ 220 h 222"/>
                  <a:gd name="T20" fmla="*/ 2 w 280"/>
                  <a:gd name="T21" fmla="*/ 216 h 222"/>
                  <a:gd name="T22" fmla="*/ 0 w 280"/>
                  <a:gd name="T23" fmla="*/ 212 h 222"/>
                  <a:gd name="T24" fmla="*/ 0 w 280"/>
                  <a:gd name="T25" fmla="*/ 12 h 222"/>
                  <a:gd name="T26" fmla="*/ 0 w 280"/>
                  <a:gd name="T27" fmla="*/ 12 h 222"/>
                  <a:gd name="T28" fmla="*/ 2 w 280"/>
                  <a:gd name="T29" fmla="*/ 6 h 222"/>
                  <a:gd name="T30" fmla="*/ 4 w 280"/>
                  <a:gd name="T31" fmla="*/ 4 h 222"/>
                  <a:gd name="T32" fmla="*/ 8 w 280"/>
                  <a:gd name="T33" fmla="*/ 0 h 222"/>
                  <a:gd name="T34" fmla="*/ 12 w 280"/>
                  <a:gd name="T35" fmla="*/ 0 h 222"/>
                  <a:gd name="T36" fmla="*/ 268 w 280"/>
                  <a:gd name="T37" fmla="*/ 0 h 222"/>
                  <a:gd name="T38" fmla="*/ 268 w 280"/>
                  <a:gd name="T39" fmla="*/ 0 h 222"/>
                  <a:gd name="T40" fmla="*/ 272 w 280"/>
                  <a:gd name="T41" fmla="*/ 0 h 222"/>
                  <a:gd name="T42" fmla="*/ 276 w 280"/>
                  <a:gd name="T43" fmla="*/ 4 h 222"/>
                  <a:gd name="T44" fmla="*/ 278 w 280"/>
                  <a:gd name="T45" fmla="*/ 6 h 222"/>
                  <a:gd name="T46" fmla="*/ 280 w 280"/>
                  <a:gd name="T47" fmla="*/ 12 h 222"/>
                  <a:gd name="T48" fmla="*/ 280 w 280"/>
                  <a:gd name="T49" fmla="*/ 21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222">
                    <a:moveTo>
                      <a:pt x="280" y="212"/>
                    </a:moveTo>
                    <a:lnTo>
                      <a:pt x="280" y="212"/>
                    </a:lnTo>
                    <a:lnTo>
                      <a:pt x="278" y="216"/>
                    </a:lnTo>
                    <a:lnTo>
                      <a:pt x="276" y="220"/>
                    </a:lnTo>
                    <a:lnTo>
                      <a:pt x="272" y="222"/>
                    </a:lnTo>
                    <a:lnTo>
                      <a:pt x="268" y="222"/>
                    </a:lnTo>
                    <a:lnTo>
                      <a:pt x="12" y="222"/>
                    </a:lnTo>
                    <a:lnTo>
                      <a:pt x="12" y="222"/>
                    </a:lnTo>
                    <a:lnTo>
                      <a:pt x="8" y="222"/>
                    </a:lnTo>
                    <a:lnTo>
                      <a:pt x="4" y="220"/>
                    </a:lnTo>
                    <a:lnTo>
                      <a:pt x="2" y="216"/>
                    </a:lnTo>
                    <a:lnTo>
                      <a:pt x="0" y="212"/>
                    </a:lnTo>
                    <a:lnTo>
                      <a:pt x="0" y="12"/>
                    </a:lnTo>
                    <a:lnTo>
                      <a:pt x="0" y="12"/>
                    </a:lnTo>
                    <a:lnTo>
                      <a:pt x="2" y="6"/>
                    </a:lnTo>
                    <a:lnTo>
                      <a:pt x="4" y="4"/>
                    </a:lnTo>
                    <a:lnTo>
                      <a:pt x="8" y="0"/>
                    </a:lnTo>
                    <a:lnTo>
                      <a:pt x="12" y="0"/>
                    </a:lnTo>
                    <a:lnTo>
                      <a:pt x="268" y="0"/>
                    </a:lnTo>
                    <a:lnTo>
                      <a:pt x="268" y="0"/>
                    </a:lnTo>
                    <a:lnTo>
                      <a:pt x="272" y="0"/>
                    </a:lnTo>
                    <a:lnTo>
                      <a:pt x="276" y="4"/>
                    </a:lnTo>
                    <a:lnTo>
                      <a:pt x="278" y="6"/>
                    </a:lnTo>
                    <a:lnTo>
                      <a:pt x="280" y="12"/>
                    </a:lnTo>
                    <a:lnTo>
                      <a:pt x="280" y="212"/>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498713" rtl="0" eaLnBrk="1" fontAlgn="auto" latinLnBrk="0" hangingPunct="1">
                  <a:lnSpc>
                    <a:spcPct val="100000"/>
                  </a:lnSpc>
                  <a:spcBef>
                    <a:spcPts val="0"/>
                  </a:spcBef>
                  <a:spcAft>
                    <a:spcPts val="0"/>
                  </a:spcAft>
                  <a:buClrTx/>
                  <a:buSzTx/>
                  <a:buFontTx/>
                  <a:buNone/>
                  <a:tabLst/>
                  <a:defRPr/>
                </a:pPr>
                <a:endParaRPr kumimoji="0" lang="en-US" sz="1091"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sp>
            <p:nvSpPr>
              <p:cNvPr id="86" name="Freeform 13"/>
              <p:cNvSpPr>
                <a:spLocks/>
              </p:cNvSpPr>
              <p:nvPr/>
            </p:nvSpPr>
            <p:spPr bwMode="auto">
              <a:xfrm>
                <a:off x="-761" y="2671"/>
                <a:ext cx="256" cy="202"/>
              </a:xfrm>
              <a:custGeom>
                <a:avLst/>
                <a:gdLst>
                  <a:gd name="T0" fmla="*/ 256 w 256"/>
                  <a:gd name="T1" fmla="*/ 202 h 202"/>
                  <a:gd name="T2" fmla="*/ 0 w 256"/>
                  <a:gd name="T3" fmla="*/ 202 h 202"/>
                  <a:gd name="T4" fmla="*/ 0 w 256"/>
                  <a:gd name="T5" fmla="*/ 202 h 202"/>
                  <a:gd name="T6" fmla="*/ 0 w 256"/>
                  <a:gd name="T7" fmla="*/ 202 h 202"/>
                  <a:gd name="T8" fmla="*/ 0 w 256"/>
                  <a:gd name="T9" fmla="*/ 2 h 202"/>
                  <a:gd name="T10" fmla="*/ 0 w 256"/>
                  <a:gd name="T11" fmla="*/ 2 h 202"/>
                  <a:gd name="T12" fmla="*/ 0 w 256"/>
                  <a:gd name="T13" fmla="*/ 0 h 202"/>
                  <a:gd name="T14" fmla="*/ 256 w 256"/>
                  <a:gd name="T15" fmla="*/ 0 h 202"/>
                  <a:gd name="T16" fmla="*/ 256 w 256"/>
                  <a:gd name="T17" fmla="*/ 0 h 202"/>
                  <a:gd name="T18" fmla="*/ 256 w 256"/>
                  <a:gd name="T19" fmla="*/ 2 h 202"/>
                  <a:gd name="T20" fmla="*/ 256 w 256"/>
                  <a:gd name="T21" fmla="*/ 202 h 202"/>
                  <a:gd name="T22" fmla="*/ 256 w 256"/>
                  <a:gd name="T23" fmla="*/ 202 h 202"/>
                  <a:gd name="T24" fmla="*/ 256 w 256"/>
                  <a:gd name="T25" fmla="*/ 202 h 202"/>
                  <a:gd name="T26" fmla="*/ 256 w 256"/>
                  <a:gd name="T27"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202">
                    <a:moveTo>
                      <a:pt x="256" y="202"/>
                    </a:moveTo>
                    <a:lnTo>
                      <a:pt x="0" y="202"/>
                    </a:lnTo>
                    <a:lnTo>
                      <a:pt x="0" y="202"/>
                    </a:lnTo>
                    <a:lnTo>
                      <a:pt x="0" y="202"/>
                    </a:lnTo>
                    <a:lnTo>
                      <a:pt x="0" y="2"/>
                    </a:lnTo>
                    <a:lnTo>
                      <a:pt x="0" y="2"/>
                    </a:lnTo>
                    <a:lnTo>
                      <a:pt x="0" y="0"/>
                    </a:lnTo>
                    <a:lnTo>
                      <a:pt x="256" y="0"/>
                    </a:lnTo>
                    <a:lnTo>
                      <a:pt x="256" y="0"/>
                    </a:lnTo>
                    <a:lnTo>
                      <a:pt x="256" y="2"/>
                    </a:lnTo>
                    <a:lnTo>
                      <a:pt x="256" y="202"/>
                    </a:lnTo>
                    <a:lnTo>
                      <a:pt x="256" y="202"/>
                    </a:lnTo>
                    <a:lnTo>
                      <a:pt x="256" y="202"/>
                    </a:lnTo>
                    <a:lnTo>
                      <a:pt x="256" y="202"/>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498713" rtl="0" eaLnBrk="1" fontAlgn="auto" latinLnBrk="0" hangingPunct="1">
                  <a:lnSpc>
                    <a:spcPct val="100000"/>
                  </a:lnSpc>
                  <a:spcBef>
                    <a:spcPts val="0"/>
                  </a:spcBef>
                  <a:spcAft>
                    <a:spcPts val="0"/>
                  </a:spcAft>
                  <a:buClrTx/>
                  <a:buSzTx/>
                  <a:buFontTx/>
                  <a:buNone/>
                  <a:tabLst/>
                  <a:defRPr/>
                </a:pPr>
                <a:endParaRPr kumimoji="0" lang="en-US" sz="1091"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sp>
            <p:nvSpPr>
              <p:cNvPr id="87" name="Freeform 14"/>
              <p:cNvSpPr>
                <a:spLocks/>
              </p:cNvSpPr>
              <p:nvPr/>
            </p:nvSpPr>
            <p:spPr bwMode="auto">
              <a:xfrm>
                <a:off x="-807" y="2869"/>
                <a:ext cx="346" cy="42"/>
              </a:xfrm>
              <a:custGeom>
                <a:avLst/>
                <a:gdLst>
                  <a:gd name="T0" fmla="*/ 346 w 346"/>
                  <a:gd name="T1" fmla="*/ 26 h 42"/>
                  <a:gd name="T2" fmla="*/ 346 w 346"/>
                  <a:gd name="T3" fmla="*/ 26 h 42"/>
                  <a:gd name="T4" fmla="*/ 344 w 346"/>
                  <a:gd name="T5" fmla="*/ 32 h 42"/>
                  <a:gd name="T6" fmla="*/ 342 w 346"/>
                  <a:gd name="T7" fmla="*/ 38 h 42"/>
                  <a:gd name="T8" fmla="*/ 336 w 346"/>
                  <a:gd name="T9" fmla="*/ 42 h 42"/>
                  <a:gd name="T10" fmla="*/ 330 w 346"/>
                  <a:gd name="T11" fmla="*/ 42 h 42"/>
                  <a:gd name="T12" fmla="*/ 18 w 346"/>
                  <a:gd name="T13" fmla="*/ 42 h 42"/>
                  <a:gd name="T14" fmla="*/ 18 w 346"/>
                  <a:gd name="T15" fmla="*/ 42 h 42"/>
                  <a:gd name="T16" fmla="*/ 10 w 346"/>
                  <a:gd name="T17" fmla="*/ 42 h 42"/>
                  <a:gd name="T18" fmla="*/ 6 w 346"/>
                  <a:gd name="T19" fmla="*/ 38 h 42"/>
                  <a:gd name="T20" fmla="*/ 2 w 346"/>
                  <a:gd name="T21" fmla="*/ 32 h 42"/>
                  <a:gd name="T22" fmla="*/ 0 w 346"/>
                  <a:gd name="T23" fmla="*/ 26 h 42"/>
                  <a:gd name="T24" fmla="*/ 0 w 346"/>
                  <a:gd name="T25" fmla="*/ 18 h 42"/>
                  <a:gd name="T26" fmla="*/ 0 w 346"/>
                  <a:gd name="T27" fmla="*/ 18 h 42"/>
                  <a:gd name="T28" fmla="*/ 2 w 346"/>
                  <a:gd name="T29" fmla="*/ 10 h 42"/>
                  <a:gd name="T30" fmla="*/ 6 w 346"/>
                  <a:gd name="T31" fmla="*/ 6 h 42"/>
                  <a:gd name="T32" fmla="*/ 10 w 346"/>
                  <a:gd name="T33" fmla="*/ 2 h 42"/>
                  <a:gd name="T34" fmla="*/ 18 w 346"/>
                  <a:gd name="T35" fmla="*/ 0 h 42"/>
                  <a:gd name="T36" fmla="*/ 330 w 346"/>
                  <a:gd name="T37" fmla="*/ 0 h 42"/>
                  <a:gd name="T38" fmla="*/ 330 w 346"/>
                  <a:gd name="T39" fmla="*/ 0 h 42"/>
                  <a:gd name="T40" fmla="*/ 336 w 346"/>
                  <a:gd name="T41" fmla="*/ 2 h 42"/>
                  <a:gd name="T42" fmla="*/ 342 w 346"/>
                  <a:gd name="T43" fmla="*/ 6 h 42"/>
                  <a:gd name="T44" fmla="*/ 344 w 346"/>
                  <a:gd name="T45" fmla="*/ 10 h 42"/>
                  <a:gd name="T46" fmla="*/ 346 w 346"/>
                  <a:gd name="T47" fmla="*/ 18 h 42"/>
                  <a:gd name="T48" fmla="*/ 346 w 346"/>
                  <a:gd name="T49" fmla="*/ 2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6" h="42">
                    <a:moveTo>
                      <a:pt x="346" y="26"/>
                    </a:moveTo>
                    <a:lnTo>
                      <a:pt x="346" y="26"/>
                    </a:lnTo>
                    <a:lnTo>
                      <a:pt x="344" y="32"/>
                    </a:lnTo>
                    <a:lnTo>
                      <a:pt x="342" y="38"/>
                    </a:lnTo>
                    <a:lnTo>
                      <a:pt x="336" y="42"/>
                    </a:lnTo>
                    <a:lnTo>
                      <a:pt x="330" y="42"/>
                    </a:lnTo>
                    <a:lnTo>
                      <a:pt x="18" y="42"/>
                    </a:lnTo>
                    <a:lnTo>
                      <a:pt x="18" y="42"/>
                    </a:lnTo>
                    <a:lnTo>
                      <a:pt x="10" y="42"/>
                    </a:lnTo>
                    <a:lnTo>
                      <a:pt x="6" y="38"/>
                    </a:lnTo>
                    <a:lnTo>
                      <a:pt x="2" y="32"/>
                    </a:lnTo>
                    <a:lnTo>
                      <a:pt x="0" y="26"/>
                    </a:lnTo>
                    <a:lnTo>
                      <a:pt x="0" y="18"/>
                    </a:lnTo>
                    <a:lnTo>
                      <a:pt x="0" y="18"/>
                    </a:lnTo>
                    <a:lnTo>
                      <a:pt x="2" y="10"/>
                    </a:lnTo>
                    <a:lnTo>
                      <a:pt x="6" y="6"/>
                    </a:lnTo>
                    <a:lnTo>
                      <a:pt x="10" y="2"/>
                    </a:lnTo>
                    <a:lnTo>
                      <a:pt x="18" y="0"/>
                    </a:lnTo>
                    <a:lnTo>
                      <a:pt x="330" y="0"/>
                    </a:lnTo>
                    <a:lnTo>
                      <a:pt x="330" y="0"/>
                    </a:lnTo>
                    <a:lnTo>
                      <a:pt x="336" y="2"/>
                    </a:lnTo>
                    <a:lnTo>
                      <a:pt x="342" y="6"/>
                    </a:lnTo>
                    <a:lnTo>
                      <a:pt x="344" y="10"/>
                    </a:lnTo>
                    <a:lnTo>
                      <a:pt x="346" y="18"/>
                    </a:lnTo>
                    <a:lnTo>
                      <a:pt x="346" y="26"/>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498713" rtl="0" eaLnBrk="1" fontAlgn="auto" latinLnBrk="0" hangingPunct="1">
                  <a:lnSpc>
                    <a:spcPct val="100000"/>
                  </a:lnSpc>
                  <a:spcBef>
                    <a:spcPts val="0"/>
                  </a:spcBef>
                  <a:spcAft>
                    <a:spcPts val="0"/>
                  </a:spcAft>
                  <a:buClrTx/>
                  <a:buSzTx/>
                  <a:buFontTx/>
                  <a:buNone/>
                  <a:tabLst/>
                  <a:defRPr/>
                </a:pPr>
                <a:endParaRPr kumimoji="0" lang="en-US" sz="1091"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sp>
            <p:nvSpPr>
              <p:cNvPr id="88" name="Freeform 15"/>
              <p:cNvSpPr>
                <a:spLocks/>
              </p:cNvSpPr>
              <p:nvPr/>
            </p:nvSpPr>
            <p:spPr bwMode="auto">
              <a:xfrm>
                <a:off x="-663" y="2883"/>
                <a:ext cx="14" cy="14"/>
              </a:xfrm>
              <a:custGeom>
                <a:avLst/>
                <a:gdLst>
                  <a:gd name="T0" fmla="*/ 14 w 14"/>
                  <a:gd name="T1" fmla="*/ 8 h 14"/>
                  <a:gd name="T2" fmla="*/ 14 w 14"/>
                  <a:gd name="T3" fmla="*/ 8 h 14"/>
                  <a:gd name="T4" fmla="*/ 12 w 14"/>
                  <a:gd name="T5" fmla="*/ 12 h 14"/>
                  <a:gd name="T6" fmla="*/ 8 w 14"/>
                  <a:gd name="T7" fmla="*/ 14 h 14"/>
                  <a:gd name="T8" fmla="*/ 8 w 14"/>
                  <a:gd name="T9" fmla="*/ 14 h 14"/>
                  <a:gd name="T10" fmla="*/ 2 w 14"/>
                  <a:gd name="T11" fmla="*/ 12 h 14"/>
                  <a:gd name="T12" fmla="*/ 0 w 14"/>
                  <a:gd name="T13" fmla="*/ 8 h 14"/>
                  <a:gd name="T14" fmla="*/ 0 w 14"/>
                  <a:gd name="T15" fmla="*/ 8 h 14"/>
                  <a:gd name="T16" fmla="*/ 2 w 14"/>
                  <a:gd name="T17" fmla="*/ 2 h 14"/>
                  <a:gd name="T18" fmla="*/ 8 w 14"/>
                  <a:gd name="T19" fmla="*/ 0 h 14"/>
                  <a:gd name="T20" fmla="*/ 8 w 14"/>
                  <a:gd name="T21" fmla="*/ 0 h 14"/>
                  <a:gd name="T22" fmla="*/ 12 w 14"/>
                  <a:gd name="T23" fmla="*/ 2 h 14"/>
                  <a:gd name="T24" fmla="*/ 14 w 14"/>
                  <a:gd name="T25" fmla="*/ 8 h 14"/>
                  <a:gd name="T26" fmla="*/ 14 w 14"/>
                  <a:gd name="T2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4">
                    <a:moveTo>
                      <a:pt x="14" y="8"/>
                    </a:moveTo>
                    <a:lnTo>
                      <a:pt x="14" y="8"/>
                    </a:lnTo>
                    <a:lnTo>
                      <a:pt x="12" y="12"/>
                    </a:lnTo>
                    <a:lnTo>
                      <a:pt x="8" y="14"/>
                    </a:lnTo>
                    <a:lnTo>
                      <a:pt x="8" y="14"/>
                    </a:lnTo>
                    <a:lnTo>
                      <a:pt x="2" y="12"/>
                    </a:lnTo>
                    <a:lnTo>
                      <a:pt x="0" y="8"/>
                    </a:lnTo>
                    <a:lnTo>
                      <a:pt x="0" y="8"/>
                    </a:lnTo>
                    <a:lnTo>
                      <a:pt x="2" y="2"/>
                    </a:lnTo>
                    <a:lnTo>
                      <a:pt x="8" y="0"/>
                    </a:lnTo>
                    <a:lnTo>
                      <a:pt x="8" y="0"/>
                    </a:lnTo>
                    <a:lnTo>
                      <a:pt x="12" y="2"/>
                    </a:lnTo>
                    <a:lnTo>
                      <a:pt x="14" y="8"/>
                    </a:lnTo>
                    <a:lnTo>
                      <a:pt x="1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498713" rtl="0" eaLnBrk="1" fontAlgn="auto" latinLnBrk="0" hangingPunct="1">
                  <a:lnSpc>
                    <a:spcPct val="100000"/>
                  </a:lnSpc>
                  <a:spcBef>
                    <a:spcPts val="0"/>
                  </a:spcBef>
                  <a:spcAft>
                    <a:spcPts val="0"/>
                  </a:spcAft>
                  <a:buClrTx/>
                  <a:buSzTx/>
                  <a:buFontTx/>
                  <a:buNone/>
                  <a:tabLst/>
                  <a:defRPr/>
                </a:pPr>
                <a:endParaRPr kumimoji="0" lang="en-US" sz="1091"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sp>
            <p:nvSpPr>
              <p:cNvPr id="89" name="Freeform 16"/>
              <p:cNvSpPr>
                <a:spLocks/>
              </p:cNvSpPr>
              <p:nvPr/>
            </p:nvSpPr>
            <p:spPr bwMode="auto">
              <a:xfrm>
                <a:off x="-641" y="2883"/>
                <a:ext cx="14" cy="14"/>
              </a:xfrm>
              <a:custGeom>
                <a:avLst/>
                <a:gdLst>
                  <a:gd name="T0" fmla="*/ 14 w 14"/>
                  <a:gd name="T1" fmla="*/ 8 h 14"/>
                  <a:gd name="T2" fmla="*/ 14 w 14"/>
                  <a:gd name="T3" fmla="*/ 8 h 14"/>
                  <a:gd name="T4" fmla="*/ 12 w 14"/>
                  <a:gd name="T5" fmla="*/ 12 h 14"/>
                  <a:gd name="T6" fmla="*/ 8 w 14"/>
                  <a:gd name="T7" fmla="*/ 14 h 14"/>
                  <a:gd name="T8" fmla="*/ 8 w 14"/>
                  <a:gd name="T9" fmla="*/ 14 h 14"/>
                  <a:gd name="T10" fmla="*/ 2 w 14"/>
                  <a:gd name="T11" fmla="*/ 12 h 14"/>
                  <a:gd name="T12" fmla="*/ 0 w 14"/>
                  <a:gd name="T13" fmla="*/ 8 h 14"/>
                  <a:gd name="T14" fmla="*/ 0 w 14"/>
                  <a:gd name="T15" fmla="*/ 8 h 14"/>
                  <a:gd name="T16" fmla="*/ 2 w 14"/>
                  <a:gd name="T17" fmla="*/ 2 h 14"/>
                  <a:gd name="T18" fmla="*/ 8 w 14"/>
                  <a:gd name="T19" fmla="*/ 0 h 14"/>
                  <a:gd name="T20" fmla="*/ 8 w 14"/>
                  <a:gd name="T21" fmla="*/ 0 h 14"/>
                  <a:gd name="T22" fmla="*/ 12 w 14"/>
                  <a:gd name="T23" fmla="*/ 2 h 14"/>
                  <a:gd name="T24" fmla="*/ 14 w 14"/>
                  <a:gd name="T25" fmla="*/ 8 h 14"/>
                  <a:gd name="T26" fmla="*/ 14 w 14"/>
                  <a:gd name="T2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4">
                    <a:moveTo>
                      <a:pt x="14" y="8"/>
                    </a:moveTo>
                    <a:lnTo>
                      <a:pt x="14" y="8"/>
                    </a:lnTo>
                    <a:lnTo>
                      <a:pt x="12" y="12"/>
                    </a:lnTo>
                    <a:lnTo>
                      <a:pt x="8" y="14"/>
                    </a:lnTo>
                    <a:lnTo>
                      <a:pt x="8" y="14"/>
                    </a:lnTo>
                    <a:lnTo>
                      <a:pt x="2" y="12"/>
                    </a:lnTo>
                    <a:lnTo>
                      <a:pt x="0" y="8"/>
                    </a:lnTo>
                    <a:lnTo>
                      <a:pt x="0" y="8"/>
                    </a:lnTo>
                    <a:lnTo>
                      <a:pt x="2" y="2"/>
                    </a:lnTo>
                    <a:lnTo>
                      <a:pt x="8" y="0"/>
                    </a:lnTo>
                    <a:lnTo>
                      <a:pt x="8" y="0"/>
                    </a:lnTo>
                    <a:lnTo>
                      <a:pt x="12" y="2"/>
                    </a:lnTo>
                    <a:lnTo>
                      <a:pt x="14" y="8"/>
                    </a:lnTo>
                    <a:lnTo>
                      <a:pt x="1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498713" rtl="0" eaLnBrk="1" fontAlgn="auto" latinLnBrk="0" hangingPunct="1">
                  <a:lnSpc>
                    <a:spcPct val="100000"/>
                  </a:lnSpc>
                  <a:spcBef>
                    <a:spcPts val="0"/>
                  </a:spcBef>
                  <a:spcAft>
                    <a:spcPts val="0"/>
                  </a:spcAft>
                  <a:buClrTx/>
                  <a:buSzTx/>
                  <a:buFontTx/>
                  <a:buNone/>
                  <a:tabLst/>
                  <a:defRPr/>
                </a:pPr>
                <a:endParaRPr kumimoji="0" lang="en-US" sz="1091"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sp>
            <p:nvSpPr>
              <p:cNvPr id="90" name="Freeform 17"/>
              <p:cNvSpPr>
                <a:spLocks/>
              </p:cNvSpPr>
              <p:nvPr/>
            </p:nvSpPr>
            <p:spPr bwMode="auto">
              <a:xfrm>
                <a:off x="-619" y="2883"/>
                <a:ext cx="14" cy="14"/>
              </a:xfrm>
              <a:custGeom>
                <a:avLst/>
                <a:gdLst>
                  <a:gd name="T0" fmla="*/ 14 w 14"/>
                  <a:gd name="T1" fmla="*/ 8 h 14"/>
                  <a:gd name="T2" fmla="*/ 14 w 14"/>
                  <a:gd name="T3" fmla="*/ 8 h 14"/>
                  <a:gd name="T4" fmla="*/ 12 w 14"/>
                  <a:gd name="T5" fmla="*/ 12 h 14"/>
                  <a:gd name="T6" fmla="*/ 8 w 14"/>
                  <a:gd name="T7" fmla="*/ 14 h 14"/>
                  <a:gd name="T8" fmla="*/ 8 w 14"/>
                  <a:gd name="T9" fmla="*/ 14 h 14"/>
                  <a:gd name="T10" fmla="*/ 2 w 14"/>
                  <a:gd name="T11" fmla="*/ 12 h 14"/>
                  <a:gd name="T12" fmla="*/ 0 w 14"/>
                  <a:gd name="T13" fmla="*/ 8 h 14"/>
                  <a:gd name="T14" fmla="*/ 0 w 14"/>
                  <a:gd name="T15" fmla="*/ 8 h 14"/>
                  <a:gd name="T16" fmla="*/ 2 w 14"/>
                  <a:gd name="T17" fmla="*/ 2 h 14"/>
                  <a:gd name="T18" fmla="*/ 8 w 14"/>
                  <a:gd name="T19" fmla="*/ 0 h 14"/>
                  <a:gd name="T20" fmla="*/ 8 w 14"/>
                  <a:gd name="T21" fmla="*/ 0 h 14"/>
                  <a:gd name="T22" fmla="*/ 12 w 14"/>
                  <a:gd name="T23" fmla="*/ 2 h 14"/>
                  <a:gd name="T24" fmla="*/ 14 w 14"/>
                  <a:gd name="T25" fmla="*/ 8 h 14"/>
                  <a:gd name="T26" fmla="*/ 14 w 14"/>
                  <a:gd name="T2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4">
                    <a:moveTo>
                      <a:pt x="14" y="8"/>
                    </a:moveTo>
                    <a:lnTo>
                      <a:pt x="14" y="8"/>
                    </a:lnTo>
                    <a:lnTo>
                      <a:pt x="12" y="12"/>
                    </a:lnTo>
                    <a:lnTo>
                      <a:pt x="8" y="14"/>
                    </a:lnTo>
                    <a:lnTo>
                      <a:pt x="8" y="14"/>
                    </a:lnTo>
                    <a:lnTo>
                      <a:pt x="2" y="12"/>
                    </a:lnTo>
                    <a:lnTo>
                      <a:pt x="0" y="8"/>
                    </a:lnTo>
                    <a:lnTo>
                      <a:pt x="0" y="8"/>
                    </a:lnTo>
                    <a:lnTo>
                      <a:pt x="2" y="2"/>
                    </a:lnTo>
                    <a:lnTo>
                      <a:pt x="8" y="0"/>
                    </a:lnTo>
                    <a:lnTo>
                      <a:pt x="8" y="0"/>
                    </a:lnTo>
                    <a:lnTo>
                      <a:pt x="12" y="2"/>
                    </a:lnTo>
                    <a:lnTo>
                      <a:pt x="14" y="8"/>
                    </a:lnTo>
                    <a:lnTo>
                      <a:pt x="1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498713" rtl="0" eaLnBrk="1" fontAlgn="auto" latinLnBrk="0" hangingPunct="1">
                  <a:lnSpc>
                    <a:spcPct val="100000"/>
                  </a:lnSpc>
                  <a:spcBef>
                    <a:spcPts val="0"/>
                  </a:spcBef>
                  <a:spcAft>
                    <a:spcPts val="0"/>
                  </a:spcAft>
                  <a:buClrTx/>
                  <a:buSzTx/>
                  <a:buFontTx/>
                  <a:buNone/>
                  <a:tabLst/>
                  <a:defRPr/>
                </a:pPr>
                <a:endParaRPr kumimoji="0" lang="en-US" sz="1091"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sp>
            <p:nvSpPr>
              <p:cNvPr id="91" name="Rectangle 18"/>
              <p:cNvSpPr>
                <a:spLocks noChangeArrowheads="1"/>
              </p:cNvSpPr>
              <p:nvPr/>
            </p:nvSpPr>
            <p:spPr bwMode="auto">
              <a:xfrm>
                <a:off x="-559" y="2883"/>
                <a:ext cx="68" cy="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498713" rtl="0" eaLnBrk="1" fontAlgn="auto" latinLnBrk="0" hangingPunct="1">
                  <a:lnSpc>
                    <a:spcPct val="100000"/>
                  </a:lnSpc>
                  <a:spcBef>
                    <a:spcPts val="0"/>
                  </a:spcBef>
                  <a:spcAft>
                    <a:spcPts val="0"/>
                  </a:spcAft>
                  <a:buClrTx/>
                  <a:buSzTx/>
                  <a:buFontTx/>
                  <a:buNone/>
                  <a:tabLst/>
                  <a:defRPr/>
                </a:pPr>
                <a:endParaRPr kumimoji="0" lang="en-US" sz="1091"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sp>
            <p:nvSpPr>
              <p:cNvPr id="92" name="Freeform 19"/>
              <p:cNvSpPr>
                <a:spLocks/>
              </p:cNvSpPr>
              <p:nvPr/>
            </p:nvSpPr>
            <p:spPr bwMode="auto">
              <a:xfrm>
                <a:off x="-851" y="2397"/>
                <a:ext cx="44" cy="46"/>
              </a:xfrm>
              <a:custGeom>
                <a:avLst/>
                <a:gdLst>
                  <a:gd name="T0" fmla="*/ 44 w 44"/>
                  <a:gd name="T1" fmla="*/ 22 h 46"/>
                  <a:gd name="T2" fmla="*/ 44 w 44"/>
                  <a:gd name="T3" fmla="*/ 22 h 46"/>
                  <a:gd name="T4" fmla="*/ 42 w 44"/>
                  <a:gd name="T5" fmla="*/ 32 h 46"/>
                  <a:gd name="T6" fmla="*/ 38 w 44"/>
                  <a:gd name="T7" fmla="*/ 38 h 46"/>
                  <a:gd name="T8" fmla="*/ 30 w 44"/>
                  <a:gd name="T9" fmla="*/ 44 h 46"/>
                  <a:gd name="T10" fmla="*/ 22 w 44"/>
                  <a:gd name="T11" fmla="*/ 46 h 46"/>
                  <a:gd name="T12" fmla="*/ 22 w 44"/>
                  <a:gd name="T13" fmla="*/ 46 h 46"/>
                  <a:gd name="T14" fmla="*/ 14 w 44"/>
                  <a:gd name="T15" fmla="*/ 44 h 46"/>
                  <a:gd name="T16" fmla="*/ 6 w 44"/>
                  <a:gd name="T17" fmla="*/ 38 h 46"/>
                  <a:gd name="T18" fmla="*/ 2 w 44"/>
                  <a:gd name="T19" fmla="*/ 32 h 46"/>
                  <a:gd name="T20" fmla="*/ 0 w 44"/>
                  <a:gd name="T21" fmla="*/ 22 h 46"/>
                  <a:gd name="T22" fmla="*/ 0 w 44"/>
                  <a:gd name="T23" fmla="*/ 22 h 46"/>
                  <a:gd name="T24" fmla="*/ 2 w 44"/>
                  <a:gd name="T25" fmla="*/ 14 h 46"/>
                  <a:gd name="T26" fmla="*/ 6 w 44"/>
                  <a:gd name="T27" fmla="*/ 6 h 46"/>
                  <a:gd name="T28" fmla="*/ 14 w 44"/>
                  <a:gd name="T29" fmla="*/ 2 h 46"/>
                  <a:gd name="T30" fmla="*/ 22 w 44"/>
                  <a:gd name="T31" fmla="*/ 0 h 46"/>
                  <a:gd name="T32" fmla="*/ 22 w 44"/>
                  <a:gd name="T33" fmla="*/ 0 h 46"/>
                  <a:gd name="T34" fmla="*/ 30 w 44"/>
                  <a:gd name="T35" fmla="*/ 2 h 46"/>
                  <a:gd name="T36" fmla="*/ 38 w 44"/>
                  <a:gd name="T37" fmla="*/ 6 h 46"/>
                  <a:gd name="T38" fmla="*/ 42 w 44"/>
                  <a:gd name="T39" fmla="*/ 14 h 46"/>
                  <a:gd name="T40" fmla="*/ 44 w 44"/>
                  <a:gd name="T41" fmla="*/ 22 h 46"/>
                  <a:gd name="T42" fmla="*/ 44 w 44"/>
                  <a:gd name="T43" fmla="*/ 2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46">
                    <a:moveTo>
                      <a:pt x="44" y="22"/>
                    </a:moveTo>
                    <a:lnTo>
                      <a:pt x="44" y="22"/>
                    </a:lnTo>
                    <a:lnTo>
                      <a:pt x="42" y="32"/>
                    </a:lnTo>
                    <a:lnTo>
                      <a:pt x="38" y="38"/>
                    </a:lnTo>
                    <a:lnTo>
                      <a:pt x="30" y="44"/>
                    </a:lnTo>
                    <a:lnTo>
                      <a:pt x="22" y="46"/>
                    </a:lnTo>
                    <a:lnTo>
                      <a:pt x="22" y="46"/>
                    </a:lnTo>
                    <a:lnTo>
                      <a:pt x="14" y="44"/>
                    </a:lnTo>
                    <a:lnTo>
                      <a:pt x="6" y="38"/>
                    </a:lnTo>
                    <a:lnTo>
                      <a:pt x="2" y="32"/>
                    </a:lnTo>
                    <a:lnTo>
                      <a:pt x="0" y="22"/>
                    </a:lnTo>
                    <a:lnTo>
                      <a:pt x="0" y="22"/>
                    </a:lnTo>
                    <a:lnTo>
                      <a:pt x="2" y="14"/>
                    </a:lnTo>
                    <a:lnTo>
                      <a:pt x="6" y="6"/>
                    </a:lnTo>
                    <a:lnTo>
                      <a:pt x="14" y="2"/>
                    </a:lnTo>
                    <a:lnTo>
                      <a:pt x="22" y="0"/>
                    </a:lnTo>
                    <a:lnTo>
                      <a:pt x="22" y="0"/>
                    </a:lnTo>
                    <a:lnTo>
                      <a:pt x="30" y="2"/>
                    </a:lnTo>
                    <a:lnTo>
                      <a:pt x="38" y="6"/>
                    </a:lnTo>
                    <a:lnTo>
                      <a:pt x="42" y="14"/>
                    </a:lnTo>
                    <a:lnTo>
                      <a:pt x="44" y="22"/>
                    </a:lnTo>
                    <a:lnTo>
                      <a:pt x="44" y="2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498713" rtl="0" eaLnBrk="1" fontAlgn="auto" latinLnBrk="0" hangingPunct="1">
                  <a:lnSpc>
                    <a:spcPct val="100000"/>
                  </a:lnSpc>
                  <a:spcBef>
                    <a:spcPts val="0"/>
                  </a:spcBef>
                  <a:spcAft>
                    <a:spcPts val="0"/>
                  </a:spcAft>
                  <a:buClrTx/>
                  <a:buSzTx/>
                  <a:buFontTx/>
                  <a:buNone/>
                  <a:tabLst/>
                  <a:defRPr/>
                </a:pPr>
                <a:endParaRPr kumimoji="0" lang="en-US" sz="1091"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sp>
            <p:nvSpPr>
              <p:cNvPr id="93" name="Freeform 20"/>
              <p:cNvSpPr>
                <a:spLocks/>
              </p:cNvSpPr>
              <p:nvPr/>
            </p:nvSpPr>
            <p:spPr bwMode="auto">
              <a:xfrm>
                <a:off x="-781" y="2397"/>
                <a:ext cx="44" cy="46"/>
              </a:xfrm>
              <a:custGeom>
                <a:avLst/>
                <a:gdLst>
                  <a:gd name="T0" fmla="*/ 44 w 44"/>
                  <a:gd name="T1" fmla="*/ 22 h 46"/>
                  <a:gd name="T2" fmla="*/ 44 w 44"/>
                  <a:gd name="T3" fmla="*/ 22 h 46"/>
                  <a:gd name="T4" fmla="*/ 44 w 44"/>
                  <a:gd name="T5" fmla="*/ 32 h 46"/>
                  <a:gd name="T6" fmla="*/ 38 w 44"/>
                  <a:gd name="T7" fmla="*/ 38 h 46"/>
                  <a:gd name="T8" fmla="*/ 32 w 44"/>
                  <a:gd name="T9" fmla="*/ 44 h 46"/>
                  <a:gd name="T10" fmla="*/ 22 w 44"/>
                  <a:gd name="T11" fmla="*/ 46 h 46"/>
                  <a:gd name="T12" fmla="*/ 22 w 44"/>
                  <a:gd name="T13" fmla="*/ 46 h 46"/>
                  <a:gd name="T14" fmla="*/ 14 w 44"/>
                  <a:gd name="T15" fmla="*/ 44 h 46"/>
                  <a:gd name="T16" fmla="*/ 6 w 44"/>
                  <a:gd name="T17" fmla="*/ 38 h 46"/>
                  <a:gd name="T18" fmla="*/ 2 w 44"/>
                  <a:gd name="T19" fmla="*/ 32 h 46"/>
                  <a:gd name="T20" fmla="*/ 0 w 44"/>
                  <a:gd name="T21" fmla="*/ 22 h 46"/>
                  <a:gd name="T22" fmla="*/ 0 w 44"/>
                  <a:gd name="T23" fmla="*/ 22 h 46"/>
                  <a:gd name="T24" fmla="*/ 2 w 44"/>
                  <a:gd name="T25" fmla="*/ 14 h 46"/>
                  <a:gd name="T26" fmla="*/ 6 w 44"/>
                  <a:gd name="T27" fmla="*/ 6 h 46"/>
                  <a:gd name="T28" fmla="*/ 14 w 44"/>
                  <a:gd name="T29" fmla="*/ 2 h 46"/>
                  <a:gd name="T30" fmla="*/ 22 w 44"/>
                  <a:gd name="T31" fmla="*/ 0 h 46"/>
                  <a:gd name="T32" fmla="*/ 22 w 44"/>
                  <a:gd name="T33" fmla="*/ 0 h 46"/>
                  <a:gd name="T34" fmla="*/ 32 w 44"/>
                  <a:gd name="T35" fmla="*/ 2 h 46"/>
                  <a:gd name="T36" fmla="*/ 38 w 44"/>
                  <a:gd name="T37" fmla="*/ 6 h 46"/>
                  <a:gd name="T38" fmla="*/ 44 w 44"/>
                  <a:gd name="T39" fmla="*/ 14 h 46"/>
                  <a:gd name="T40" fmla="*/ 44 w 44"/>
                  <a:gd name="T41" fmla="*/ 22 h 46"/>
                  <a:gd name="T42" fmla="*/ 44 w 44"/>
                  <a:gd name="T43" fmla="*/ 2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46">
                    <a:moveTo>
                      <a:pt x="44" y="22"/>
                    </a:moveTo>
                    <a:lnTo>
                      <a:pt x="44" y="22"/>
                    </a:lnTo>
                    <a:lnTo>
                      <a:pt x="44" y="32"/>
                    </a:lnTo>
                    <a:lnTo>
                      <a:pt x="38" y="38"/>
                    </a:lnTo>
                    <a:lnTo>
                      <a:pt x="32" y="44"/>
                    </a:lnTo>
                    <a:lnTo>
                      <a:pt x="22" y="46"/>
                    </a:lnTo>
                    <a:lnTo>
                      <a:pt x="22" y="46"/>
                    </a:lnTo>
                    <a:lnTo>
                      <a:pt x="14" y="44"/>
                    </a:lnTo>
                    <a:lnTo>
                      <a:pt x="6" y="38"/>
                    </a:lnTo>
                    <a:lnTo>
                      <a:pt x="2" y="32"/>
                    </a:lnTo>
                    <a:lnTo>
                      <a:pt x="0" y="22"/>
                    </a:lnTo>
                    <a:lnTo>
                      <a:pt x="0" y="22"/>
                    </a:lnTo>
                    <a:lnTo>
                      <a:pt x="2" y="14"/>
                    </a:lnTo>
                    <a:lnTo>
                      <a:pt x="6" y="6"/>
                    </a:lnTo>
                    <a:lnTo>
                      <a:pt x="14" y="2"/>
                    </a:lnTo>
                    <a:lnTo>
                      <a:pt x="22" y="0"/>
                    </a:lnTo>
                    <a:lnTo>
                      <a:pt x="22" y="0"/>
                    </a:lnTo>
                    <a:lnTo>
                      <a:pt x="32" y="2"/>
                    </a:lnTo>
                    <a:lnTo>
                      <a:pt x="38" y="6"/>
                    </a:lnTo>
                    <a:lnTo>
                      <a:pt x="44" y="14"/>
                    </a:lnTo>
                    <a:lnTo>
                      <a:pt x="44" y="22"/>
                    </a:lnTo>
                    <a:lnTo>
                      <a:pt x="44" y="2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498713" rtl="0" eaLnBrk="1" fontAlgn="auto" latinLnBrk="0" hangingPunct="1">
                  <a:lnSpc>
                    <a:spcPct val="100000"/>
                  </a:lnSpc>
                  <a:spcBef>
                    <a:spcPts val="0"/>
                  </a:spcBef>
                  <a:spcAft>
                    <a:spcPts val="0"/>
                  </a:spcAft>
                  <a:buClrTx/>
                  <a:buSzTx/>
                  <a:buFontTx/>
                  <a:buNone/>
                  <a:tabLst/>
                  <a:defRPr/>
                </a:pPr>
                <a:endParaRPr kumimoji="0" lang="en-US" sz="1091"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sp>
            <p:nvSpPr>
              <p:cNvPr id="94" name="Freeform 21"/>
              <p:cNvSpPr>
                <a:spLocks/>
              </p:cNvSpPr>
              <p:nvPr/>
            </p:nvSpPr>
            <p:spPr bwMode="auto">
              <a:xfrm>
                <a:off x="-711" y="2397"/>
                <a:ext cx="44" cy="46"/>
              </a:xfrm>
              <a:custGeom>
                <a:avLst/>
                <a:gdLst>
                  <a:gd name="T0" fmla="*/ 44 w 44"/>
                  <a:gd name="T1" fmla="*/ 22 h 46"/>
                  <a:gd name="T2" fmla="*/ 44 w 44"/>
                  <a:gd name="T3" fmla="*/ 22 h 46"/>
                  <a:gd name="T4" fmla="*/ 44 w 44"/>
                  <a:gd name="T5" fmla="*/ 32 h 46"/>
                  <a:gd name="T6" fmla="*/ 38 w 44"/>
                  <a:gd name="T7" fmla="*/ 38 h 46"/>
                  <a:gd name="T8" fmla="*/ 32 w 44"/>
                  <a:gd name="T9" fmla="*/ 44 h 46"/>
                  <a:gd name="T10" fmla="*/ 22 w 44"/>
                  <a:gd name="T11" fmla="*/ 46 h 46"/>
                  <a:gd name="T12" fmla="*/ 22 w 44"/>
                  <a:gd name="T13" fmla="*/ 46 h 46"/>
                  <a:gd name="T14" fmla="*/ 14 w 44"/>
                  <a:gd name="T15" fmla="*/ 44 h 46"/>
                  <a:gd name="T16" fmla="*/ 6 w 44"/>
                  <a:gd name="T17" fmla="*/ 38 h 46"/>
                  <a:gd name="T18" fmla="*/ 2 w 44"/>
                  <a:gd name="T19" fmla="*/ 32 h 46"/>
                  <a:gd name="T20" fmla="*/ 0 w 44"/>
                  <a:gd name="T21" fmla="*/ 22 h 46"/>
                  <a:gd name="T22" fmla="*/ 0 w 44"/>
                  <a:gd name="T23" fmla="*/ 22 h 46"/>
                  <a:gd name="T24" fmla="*/ 2 w 44"/>
                  <a:gd name="T25" fmla="*/ 14 h 46"/>
                  <a:gd name="T26" fmla="*/ 6 w 44"/>
                  <a:gd name="T27" fmla="*/ 6 h 46"/>
                  <a:gd name="T28" fmla="*/ 14 w 44"/>
                  <a:gd name="T29" fmla="*/ 2 h 46"/>
                  <a:gd name="T30" fmla="*/ 22 w 44"/>
                  <a:gd name="T31" fmla="*/ 0 h 46"/>
                  <a:gd name="T32" fmla="*/ 22 w 44"/>
                  <a:gd name="T33" fmla="*/ 0 h 46"/>
                  <a:gd name="T34" fmla="*/ 32 w 44"/>
                  <a:gd name="T35" fmla="*/ 2 h 46"/>
                  <a:gd name="T36" fmla="*/ 38 w 44"/>
                  <a:gd name="T37" fmla="*/ 6 h 46"/>
                  <a:gd name="T38" fmla="*/ 44 w 44"/>
                  <a:gd name="T39" fmla="*/ 14 h 46"/>
                  <a:gd name="T40" fmla="*/ 44 w 44"/>
                  <a:gd name="T41" fmla="*/ 22 h 46"/>
                  <a:gd name="T42" fmla="*/ 44 w 44"/>
                  <a:gd name="T43" fmla="*/ 2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46">
                    <a:moveTo>
                      <a:pt x="44" y="22"/>
                    </a:moveTo>
                    <a:lnTo>
                      <a:pt x="44" y="22"/>
                    </a:lnTo>
                    <a:lnTo>
                      <a:pt x="44" y="32"/>
                    </a:lnTo>
                    <a:lnTo>
                      <a:pt x="38" y="38"/>
                    </a:lnTo>
                    <a:lnTo>
                      <a:pt x="32" y="44"/>
                    </a:lnTo>
                    <a:lnTo>
                      <a:pt x="22" y="46"/>
                    </a:lnTo>
                    <a:lnTo>
                      <a:pt x="22" y="46"/>
                    </a:lnTo>
                    <a:lnTo>
                      <a:pt x="14" y="44"/>
                    </a:lnTo>
                    <a:lnTo>
                      <a:pt x="6" y="38"/>
                    </a:lnTo>
                    <a:lnTo>
                      <a:pt x="2" y="32"/>
                    </a:lnTo>
                    <a:lnTo>
                      <a:pt x="0" y="22"/>
                    </a:lnTo>
                    <a:lnTo>
                      <a:pt x="0" y="22"/>
                    </a:lnTo>
                    <a:lnTo>
                      <a:pt x="2" y="14"/>
                    </a:lnTo>
                    <a:lnTo>
                      <a:pt x="6" y="6"/>
                    </a:lnTo>
                    <a:lnTo>
                      <a:pt x="14" y="2"/>
                    </a:lnTo>
                    <a:lnTo>
                      <a:pt x="22" y="0"/>
                    </a:lnTo>
                    <a:lnTo>
                      <a:pt x="22" y="0"/>
                    </a:lnTo>
                    <a:lnTo>
                      <a:pt x="32" y="2"/>
                    </a:lnTo>
                    <a:lnTo>
                      <a:pt x="38" y="6"/>
                    </a:lnTo>
                    <a:lnTo>
                      <a:pt x="44" y="14"/>
                    </a:lnTo>
                    <a:lnTo>
                      <a:pt x="44" y="22"/>
                    </a:lnTo>
                    <a:lnTo>
                      <a:pt x="44" y="2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498713" rtl="0" eaLnBrk="1" fontAlgn="auto" latinLnBrk="0" hangingPunct="1">
                  <a:lnSpc>
                    <a:spcPct val="100000"/>
                  </a:lnSpc>
                  <a:spcBef>
                    <a:spcPts val="0"/>
                  </a:spcBef>
                  <a:spcAft>
                    <a:spcPts val="0"/>
                  </a:spcAft>
                  <a:buClrTx/>
                  <a:buSzTx/>
                  <a:buFontTx/>
                  <a:buNone/>
                  <a:tabLst/>
                  <a:defRPr/>
                </a:pPr>
                <a:endParaRPr kumimoji="0" lang="en-US" sz="1091"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sp>
            <p:nvSpPr>
              <p:cNvPr id="95" name="Freeform 22"/>
              <p:cNvSpPr>
                <a:spLocks/>
              </p:cNvSpPr>
              <p:nvPr/>
            </p:nvSpPr>
            <p:spPr bwMode="auto">
              <a:xfrm>
                <a:off x="-641" y="2397"/>
                <a:ext cx="46" cy="46"/>
              </a:xfrm>
              <a:custGeom>
                <a:avLst/>
                <a:gdLst>
                  <a:gd name="T0" fmla="*/ 46 w 46"/>
                  <a:gd name="T1" fmla="*/ 22 h 46"/>
                  <a:gd name="T2" fmla="*/ 46 w 46"/>
                  <a:gd name="T3" fmla="*/ 22 h 46"/>
                  <a:gd name="T4" fmla="*/ 44 w 46"/>
                  <a:gd name="T5" fmla="*/ 32 h 46"/>
                  <a:gd name="T6" fmla="*/ 38 w 46"/>
                  <a:gd name="T7" fmla="*/ 38 h 46"/>
                  <a:gd name="T8" fmla="*/ 32 w 46"/>
                  <a:gd name="T9" fmla="*/ 44 h 46"/>
                  <a:gd name="T10" fmla="*/ 22 w 46"/>
                  <a:gd name="T11" fmla="*/ 46 h 46"/>
                  <a:gd name="T12" fmla="*/ 22 w 46"/>
                  <a:gd name="T13" fmla="*/ 46 h 46"/>
                  <a:gd name="T14" fmla="*/ 14 w 46"/>
                  <a:gd name="T15" fmla="*/ 44 h 46"/>
                  <a:gd name="T16" fmla="*/ 6 w 46"/>
                  <a:gd name="T17" fmla="*/ 38 h 46"/>
                  <a:gd name="T18" fmla="*/ 2 w 46"/>
                  <a:gd name="T19" fmla="*/ 32 h 46"/>
                  <a:gd name="T20" fmla="*/ 0 w 46"/>
                  <a:gd name="T21" fmla="*/ 22 h 46"/>
                  <a:gd name="T22" fmla="*/ 0 w 46"/>
                  <a:gd name="T23" fmla="*/ 22 h 46"/>
                  <a:gd name="T24" fmla="*/ 2 w 46"/>
                  <a:gd name="T25" fmla="*/ 14 h 46"/>
                  <a:gd name="T26" fmla="*/ 6 w 46"/>
                  <a:gd name="T27" fmla="*/ 6 h 46"/>
                  <a:gd name="T28" fmla="*/ 14 w 46"/>
                  <a:gd name="T29" fmla="*/ 2 h 46"/>
                  <a:gd name="T30" fmla="*/ 22 w 46"/>
                  <a:gd name="T31" fmla="*/ 0 h 46"/>
                  <a:gd name="T32" fmla="*/ 22 w 46"/>
                  <a:gd name="T33" fmla="*/ 0 h 46"/>
                  <a:gd name="T34" fmla="*/ 32 w 46"/>
                  <a:gd name="T35" fmla="*/ 2 h 46"/>
                  <a:gd name="T36" fmla="*/ 38 w 46"/>
                  <a:gd name="T37" fmla="*/ 6 h 46"/>
                  <a:gd name="T38" fmla="*/ 44 w 46"/>
                  <a:gd name="T39" fmla="*/ 14 h 46"/>
                  <a:gd name="T40" fmla="*/ 46 w 46"/>
                  <a:gd name="T41" fmla="*/ 22 h 46"/>
                  <a:gd name="T42" fmla="*/ 46 w 46"/>
                  <a:gd name="T43" fmla="*/ 2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6">
                    <a:moveTo>
                      <a:pt x="46" y="22"/>
                    </a:moveTo>
                    <a:lnTo>
                      <a:pt x="46" y="22"/>
                    </a:lnTo>
                    <a:lnTo>
                      <a:pt x="44" y="32"/>
                    </a:lnTo>
                    <a:lnTo>
                      <a:pt x="38" y="38"/>
                    </a:lnTo>
                    <a:lnTo>
                      <a:pt x="32" y="44"/>
                    </a:lnTo>
                    <a:lnTo>
                      <a:pt x="22" y="46"/>
                    </a:lnTo>
                    <a:lnTo>
                      <a:pt x="22" y="46"/>
                    </a:lnTo>
                    <a:lnTo>
                      <a:pt x="14" y="44"/>
                    </a:lnTo>
                    <a:lnTo>
                      <a:pt x="6" y="38"/>
                    </a:lnTo>
                    <a:lnTo>
                      <a:pt x="2" y="32"/>
                    </a:lnTo>
                    <a:lnTo>
                      <a:pt x="0" y="22"/>
                    </a:lnTo>
                    <a:lnTo>
                      <a:pt x="0" y="22"/>
                    </a:lnTo>
                    <a:lnTo>
                      <a:pt x="2" y="14"/>
                    </a:lnTo>
                    <a:lnTo>
                      <a:pt x="6" y="6"/>
                    </a:lnTo>
                    <a:lnTo>
                      <a:pt x="14" y="2"/>
                    </a:lnTo>
                    <a:lnTo>
                      <a:pt x="22" y="0"/>
                    </a:lnTo>
                    <a:lnTo>
                      <a:pt x="22" y="0"/>
                    </a:lnTo>
                    <a:lnTo>
                      <a:pt x="32" y="2"/>
                    </a:lnTo>
                    <a:lnTo>
                      <a:pt x="38" y="6"/>
                    </a:lnTo>
                    <a:lnTo>
                      <a:pt x="44" y="14"/>
                    </a:lnTo>
                    <a:lnTo>
                      <a:pt x="46" y="22"/>
                    </a:lnTo>
                    <a:lnTo>
                      <a:pt x="46" y="2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498713" rtl="0" eaLnBrk="1" fontAlgn="auto" latinLnBrk="0" hangingPunct="1">
                  <a:lnSpc>
                    <a:spcPct val="100000"/>
                  </a:lnSpc>
                  <a:spcBef>
                    <a:spcPts val="0"/>
                  </a:spcBef>
                  <a:spcAft>
                    <a:spcPts val="0"/>
                  </a:spcAft>
                  <a:buClrTx/>
                  <a:buSzTx/>
                  <a:buFontTx/>
                  <a:buNone/>
                  <a:tabLst/>
                  <a:defRPr/>
                </a:pPr>
                <a:endParaRPr kumimoji="0" lang="en-US" sz="1091"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sp>
            <p:nvSpPr>
              <p:cNvPr id="96" name="Freeform 23"/>
              <p:cNvSpPr>
                <a:spLocks/>
              </p:cNvSpPr>
              <p:nvPr/>
            </p:nvSpPr>
            <p:spPr bwMode="auto">
              <a:xfrm>
                <a:off x="-641" y="2467"/>
                <a:ext cx="46" cy="46"/>
              </a:xfrm>
              <a:custGeom>
                <a:avLst/>
                <a:gdLst>
                  <a:gd name="T0" fmla="*/ 46 w 46"/>
                  <a:gd name="T1" fmla="*/ 22 h 46"/>
                  <a:gd name="T2" fmla="*/ 46 w 46"/>
                  <a:gd name="T3" fmla="*/ 22 h 46"/>
                  <a:gd name="T4" fmla="*/ 44 w 46"/>
                  <a:gd name="T5" fmla="*/ 32 h 46"/>
                  <a:gd name="T6" fmla="*/ 38 w 46"/>
                  <a:gd name="T7" fmla="*/ 38 h 46"/>
                  <a:gd name="T8" fmla="*/ 32 w 46"/>
                  <a:gd name="T9" fmla="*/ 44 h 46"/>
                  <a:gd name="T10" fmla="*/ 22 w 46"/>
                  <a:gd name="T11" fmla="*/ 46 h 46"/>
                  <a:gd name="T12" fmla="*/ 22 w 46"/>
                  <a:gd name="T13" fmla="*/ 46 h 46"/>
                  <a:gd name="T14" fmla="*/ 14 w 46"/>
                  <a:gd name="T15" fmla="*/ 44 h 46"/>
                  <a:gd name="T16" fmla="*/ 6 w 46"/>
                  <a:gd name="T17" fmla="*/ 38 h 46"/>
                  <a:gd name="T18" fmla="*/ 2 w 46"/>
                  <a:gd name="T19" fmla="*/ 32 h 46"/>
                  <a:gd name="T20" fmla="*/ 0 w 46"/>
                  <a:gd name="T21" fmla="*/ 22 h 46"/>
                  <a:gd name="T22" fmla="*/ 0 w 46"/>
                  <a:gd name="T23" fmla="*/ 22 h 46"/>
                  <a:gd name="T24" fmla="*/ 2 w 46"/>
                  <a:gd name="T25" fmla="*/ 14 h 46"/>
                  <a:gd name="T26" fmla="*/ 6 w 46"/>
                  <a:gd name="T27" fmla="*/ 6 h 46"/>
                  <a:gd name="T28" fmla="*/ 14 w 46"/>
                  <a:gd name="T29" fmla="*/ 2 h 46"/>
                  <a:gd name="T30" fmla="*/ 22 w 46"/>
                  <a:gd name="T31" fmla="*/ 0 h 46"/>
                  <a:gd name="T32" fmla="*/ 22 w 46"/>
                  <a:gd name="T33" fmla="*/ 0 h 46"/>
                  <a:gd name="T34" fmla="*/ 32 w 46"/>
                  <a:gd name="T35" fmla="*/ 2 h 46"/>
                  <a:gd name="T36" fmla="*/ 38 w 46"/>
                  <a:gd name="T37" fmla="*/ 6 h 46"/>
                  <a:gd name="T38" fmla="*/ 44 w 46"/>
                  <a:gd name="T39" fmla="*/ 14 h 46"/>
                  <a:gd name="T40" fmla="*/ 46 w 46"/>
                  <a:gd name="T41" fmla="*/ 22 h 46"/>
                  <a:gd name="T42" fmla="*/ 46 w 46"/>
                  <a:gd name="T43" fmla="*/ 2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6">
                    <a:moveTo>
                      <a:pt x="46" y="22"/>
                    </a:moveTo>
                    <a:lnTo>
                      <a:pt x="46" y="22"/>
                    </a:lnTo>
                    <a:lnTo>
                      <a:pt x="44" y="32"/>
                    </a:lnTo>
                    <a:lnTo>
                      <a:pt x="38" y="38"/>
                    </a:lnTo>
                    <a:lnTo>
                      <a:pt x="32" y="44"/>
                    </a:lnTo>
                    <a:lnTo>
                      <a:pt x="22" y="46"/>
                    </a:lnTo>
                    <a:lnTo>
                      <a:pt x="22" y="46"/>
                    </a:lnTo>
                    <a:lnTo>
                      <a:pt x="14" y="44"/>
                    </a:lnTo>
                    <a:lnTo>
                      <a:pt x="6" y="38"/>
                    </a:lnTo>
                    <a:lnTo>
                      <a:pt x="2" y="32"/>
                    </a:lnTo>
                    <a:lnTo>
                      <a:pt x="0" y="22"/>
                    </a:lnTo>
                    <a:lnTo>
                      <a:pt x="0" y="22"/>
                    </a:lnTo>
                    <a:lnTo>
                      <a:pt x="2" y="14"/>
                    </a:lnTo>
                    <a:lnTo>
                      <a:pt x="6" y="6"/>
                    </a:lnTo>
                    <a:lnTo>
                      <a:pt x="14" y="2"/>
                    </a:lnTo>
                    <a:lnTo>
                      <a:pt x="22" y="0"/>
                    </a:lnTo>
                    <a:lnTo>
                      <a:pt x="22" y="0"/>
                    </a:lnTo>
                    <a:lnTo>
                      <a:pt x="32" y="2"/>
                    </a:lnTo>
                    <a:lnTo>
                      <a:pt x="38" y="6"/>
                    </a:lnTo>
                    <a:lnTo>
                      <a:pt x="44" y="14"/>
                    </a:lnTo>
                    <a:lnTo>
                      <a:pt x="46" y="22"/>
                    </a:lnTo>
                    <a:lnTo>
                      <a:pt x="46" y="2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498713" rtl="0" eaLnBrk="1" fontAlgn="auto" latinLnBrk="0" hangingPunct="1">
                  <a:lnSpc>
                    <a:spcPct val="100000"/>
                  </a:lnSpc>
                  <a:spcBef>
                    <a:spcPts val="0"/>
                  </a:spcBef>
                  <a:spcAft>
                    <a:spcPts val="0"/>
                  </a:spcAft>
                  <a:buClrTx/>
                  <a:buSzTx/>
                  <a:buFontTx/>
                  <a:buNone/>
                  <a:tabLst/>
                  <a:defRPr/>
                </a:pPr>
                <a:endParaRPr kumimoji="0" lang="en-US" sz="1091"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sp>
            <p:nvSpPr>
              <p:cNvPr id="97" name="Freeform 24"/>
              <p:cNvSpPr>
                <a:spLocks/>
              </p:cNvSpPr>
              <p:nvPr/>
            </p:nvSpPr>
            <p:spPr bwMode="auto">
              <a:xfrm>
                <a:off x="-641" y="2537"/>
                <a:ext cx="46" cy="46"/>
              </a:xfrm>
              <a:custGeom>
                <a:avLst/>
                <a:gdLst>
                  <a:gd name="T0" fmla="*/ 46 w 46"/>
                  <a:gd name="T1" fmla="*/ 24 h 46"/>
                  <a:gd name="T2" fmla="*/ 46 w 46"/>
                  <a:gd name="T3" fmla="*/ 24 h 46"/>
                  <a:gd name="T4" fmla="*/ 44 w 46"/>
                  <a:gd name="T5" fmla="*/ 32 h 46"/>
                  <a:gd name="T6" fmla="*/ 38 w 46"/>
                  <a:gd name="T7" fmla="*/ 38 h 46"/>
                  <a:gd name="T8" fmla="*/ 32 w 46"/>
                  <a:gd name="T9" fmla="*/ 44 h 46"/>
                  <a:gd name="T10" fmla="*/ 22 w 46"/>
                  <a:gd name="T11" fmla="*/ 46 h 46"/>
                  <a:gd name="T12" fmla="*/ 22 w 46"/>
                  <a:gd name="T13" fmla="*/ 46 h 46"/>
                  <a:gd name="T14" fmla="*/ 14 w 46"/>
                  <a:gd name="T15" fmla="*/ 44 h 46"/>
                  <a:gd name="T16" fmla="*/ 6 w 46"/>
                  <a:gd name="T17" fmla="*/ 38 h 46"/>
                  <a:gd name="T18" fmla="*/ 2 w 46"/>
                  <a:gd name="T19" fmla="*/ 32 h 46"/>
                  <a:gd name="T20" fmla="*/ 0 w 46"/>
                  <a:gd name="T21" fmla="*/ 24 h 46"/>
                  <a:gd name="T22" fmla="*/ 0 w 46"/>
                  <a:gd name="T23" fmla="*/ 24 h 46"/>
                  <a:gd name="T24" fmla="*/ 2 w 46"/>
                  <a:gd name="T25" fmla="*/ 14 h 46"/>
                  <a:gd name="T26" fmla="*/ 6 w 46"/>
                  <a:gd name="T27" fmla="*/ 8 h 46"/>
                  <a:gd name="T28" fmla="*/ 14 w 46"/>
                  <a:gd name="T29" fmla="*/ 2 h 46"/>
                  <a:gd name="T30" fmla="*/ 22 w 46"/>
                  <a:gd name="T31" fmla="*/ 0 h 46"/>
                  <a:gd name="T32" fmla="*/ 22 w 46"/>
                  <a:gd name="T33" fmla="*/ 0 h 46"/>
                  <a:gd name="T34" fmla="*/ 32 w 46"/>
                  <a:gd name="T35" fmla="*/ 2 h 46"/>
                  <a:gd name="T36" fmla="*/ 38 w 46"/>
                  <a:gd name="T37" fmla="*/ 8 h 46"/>
                  <a:gd name="T38" fmla="*/ 44 w 46"/>
                  <a:gd name="T39" fmla="*/ 14 h 46"/>
                  <a:gd name="T40" fmla="*/ 46 w 46"/>
                  <a:gd name="T41" fmla="*/ 24 h 46"/>
                  <a:gd name="T42" fmla="*/ 46 w 46"/>
                  <a:gd name="T43"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6">
                    <a:moveTo>
                      <a:pt x="46" y="24"/>
                    </a:moveTo>
                    <a:lnTo>
                      <a:pt x="46" y="24"/>
                    </a:lnTo>
                    <a:lnTo>
                      <a:pt x="44" y="32"/>
                    </a:lnTo>
                    <a:lnTo>
                      <a:pt x="38" y="38"/>
                    </a:lnTo>
                    <a:lnTo>
                      <a:pt x="32" y="44"/>
                    </a:lnTo>
                    <a:lnTo>
                      <a:pt x="22" y="46"/>
                    </a:lnTo>
                    <a:lnTo>
                      <a:pt x="22" y="46"/>
                    </a:lnTo>
                    <a:lnTo>
                      <a:pt x="14" y="44"/>
                    </a:lnTo>
                    <a:lnTo>
                      <a:pt x="6" y="38"/>
                    </a:lnTo>
                    <a:lnTo>
                      <a:pt x="2" y="32"/>
                    </a:lnTo>
                    <a:lnTo>
                      <a:pt x="0" y="24"/>
                    </a:lnTo>
                    <a:lnTo>
                      <a:pt x="0" y="24"/>
                    </a:lnTo>
                    <a:lnTo>
                      <a:pt x="2" y="14"/>
                    </a:lnTo>
                    <a:lnTo>
                      <a:pt x="6" y="8"/>
                    </a:lnTo>
                    <a:lnTo>
                      <a:pt x="14" y="2"/>
                    </a:lnTo>
                    <a:lnTo>
                      <a:pt x="22" y="0"/>
                    </a:lnTo>
                    <a:lnTo>
                      <a:pt x="22" y="0"/>
                    </a:lnTo>
                    <a:lnTo>
                      <a:pt x="32" y="2"/>
                    </a:lnTo>
                    <a:lnTo>
                      <a:pt x="38" y="8"/>
                    </a:lnTo>
                    <a:lnTo>
                      <a:pt x="44" y="14"/>
                    </a:lnTo>
                    <a:lnTo>
                      <a:pt x="46" y="24"/>
                    </a:lnTo>
                    <a:lnTo>
                      <a:pt x="46" y="2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498713" rtl="0" eaLnBrk="1" fontAlgn="auto" latinLnBrk="0" hangingPunct="1">
                  <a:lnSpc>
                    <a:spcPct val="100000"/>
                  </a:lnSpc>
                  <a:spcBef>
                    <a:spcPts val="0"/>
                  </a:spcBef>
                  <a:spcAft>
                    <a:spcPts val="0"/>
                  </a:spcAft>
                  <a:buClrTx/>
                  <a:buSzTx/>
                  <a:buFontTx/>
                  <a:buNone/>
                  <a:tabLst/>
                  <a:defRPr/>
                </a:pPr>
                <a:endParaRPr kumimoji="0" lang="en-US" sz="1091"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sp>
            <p:nvSpPr>
              <p:cNvPr id="98" name="Freeform 25"/>
              <p:cNvSpPr>
                <a:spLocks/>
              </p:cNvSpPr>
              <p:nvPr/>
            </p:nvSpPr>
            <p:spPr bwMode="auto">
              <a:xfrm>
                <a:off x="-641" y="2607"/>
                <a:ext cx="46" cy="46"/>
              </a:xfrm>
              <a:custGeom>
                <a:avLst/>
                <a:gdLst>
                  <a:gd name="T0" fmla="*/ 46 w 46"/>
                  <a:gd name="T1" fmla="*/ 24 h 46"/>
                  <a:gd name="T2" fmla="*/ 46 w 46"/>
                  <a:gd name="T3" fmla="*/ 24 h 46"/>
                  <a:gd name="T4" fmla="*/ 44 w 46"/>
                  <a:gd name="T5" fmla="*/ 32 h 46"/>
                  <a:gd name="T6" fmla="*/ 38 w 46"/>
                  <a:gd name="T7" fmla="*/ 40 h 46"/>
                  <a:gd name="T8" fmla="*/ 32 w 46"/>
                  <a:gd name="T9" fmla="*/ 44 h 46"/>
                  <a:gd name="T10" fmla="*/ 22 w 46"/>
                  <a:gd name="T11" fmla="*/ 46 h 46"/>
                  <a:gd name="T12" fmla="*/ 22 w 46"/>
                  <a:gd name="T13" fmla="*/ 46 h 46"/>
                  <a:gd name="T14" fmla="*/ 14 w 46"/>
                  <a:gd name="T15" fmla="*/ 44 h 46"/>
                  <a:gd name="T16" fmla="*/ 6 w 46"/>
                  <a:gd name="T17" fmla="*/ 40 h 46"/>
                  <a:gd name="T18" fmla="*/ 2 w 46"/>
                  <a:gd name="T19" fmla="*/ 32 h 46"/>
                  <a:gd name="T20" fmla="*/ 0 w 46"/>
                  <a:gd name="T21" fmla="*/ 24 h 46"/>
                  <a:gd name="T22" fmla="*/ 0 w 46"/>
                  <a:gd name="T23" fmla="*/ 24 h 46"/>
                  <a:gd name="T24" fmla="*/ 2 w 46"/>
                  <a:gd name="T25" fmla="*/ 14 h 46"/>
                  <a:gd name="T26" fmla="*/ 6 w 46"/>
                  <a:gd name="T27" fmla="*/ 8 h 46"/>
                  <a:gd name="T28" fmla="*/ 14 w 46"/>
                  <a:gd name="T29" fmla="*/ 2 h 46"/>
                  <a:gd name="T30" fmla="*/ 22 w 46"/>
                  <a:gd name="T31" fmla="*/ 0 h 46"/>
                  <a:gd name="T32" fmla="*/ 22 w 46"/>
                  <a:gd name="T33" fmla="*/ 0 h 46"/>
                  <a:gd name="T34" fmla="*/ 32 w 46"/>
                  <a:gd name="T35" fmla="*/ 2 h 46"/>
                  <a:gd name="T36" fmla="*/ 38 w 46"/>
                  <a:gd name="T37" fmla="*/ 8 h 46"/>
                  <a:gd name="T38" fmla="*/ 44 w 46"/>
                  <a:gd name="T39" fmla="*/ 14 h 46"/>
                  <a:gd name="T40" fmla="*/ 46 w 46"/>
                  <a:gd name="T41" fmla="*/ 24 h 46"/>
                  <a:gd name="T42" fmla="*/ 46 w 46"/>
                  <a:gd name="T43"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6">
                    <a:moveTo>
                      <a:pt x="46" y="24"/>
                    </a:moveTo>
                    <a:lnTo>
                      <a:pt x="46" y="24"/>
                    </a:lnTo>
                    <a:lnTo>
                      <a:pt x="44" y="32"/>
                    </a:lnTo>
                    <a:lnTo>
                      <a:pt x="38" y="40"/>
                    </a:lnTo>
                    <a:lnTo>
                      <a:pt x="32" y="44"/>
                    </a:lnTo>
                    <a:lnTo>
                      <a:pt x="22" y="46"/>
                    </a:lnTo>
                    <a:lnTo>
                      <a:pt x="22" y="46"/>
                    </a:lnTo>
                    <a:lnTo>
                      <a:pt x="14" y="44"/>
                    </a:lnTo>
                    <a:lnTo>
                      <a:pt x="6" y="40"/>
                    </a:lnTo>
                    <a:lnTo>
                      <a:pt x="2" y="32"/>
                    </a:lnTo>
                    <a:lnTo>
                      <a:pt x="0" y="24"/>
                    </a:lnTo>
                    <a:lnTo>
                      <a:pt x="0" y="24"/>
                    </a:lnTo>
                    <a:lnTo>
                      <a:pt x="2" y="14"/>
                    </a:lnTo>
                    <a:lnTo>
                      <a:pt x="6" y="8"/>
                    </a:lnTo>
                    <a:lnTo>
                      <a:pt x="14" y="2"/>
                    </a:lnTo>
                    <a:lnTo>
                      <a:pt x="22" y="0"/>
                    </a:lnTo>
                    <a:lnTo>
                      <a:pt x="22" y="0"/>
                    </a:lnTo>
                    <a:lnTo>
                      <a:pt x="32" y="2"/>
                    </a:lnTo>
                    <a:lnTo>
                      <a:pt x="38" y="8"/>
                    </a:lnTo>
                    <a:lnTo>
                      <a:pt x="44" y="14"/>
                    </a:lnTo>
                    <a:lnTo>
                      <a:pt x="46" y="24"/>
                    </a:lnTo>
                    <a:lnTo>
                      <a:pt x="46" y="2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498713" rtl="0" eaLnBrk="1" fontAlgn="auto" latinLnBrk="0" hangingPunct="1">
                  <a:lnSpc>
                    <a:spcPct val="100000"/>
                  </a:lnSpc>
                  <a:spcBef>
                    <a:spcPts val="0"/>
                  </a:spcBef>
                  <a:spcAft>
                    <a:spcPts val="0"/>
                  </a:spcAft>
                  <a:buClrTx/>
                  <a:buSzTx/>
                  <a:buFontTx/>
                  <a:buNone/>
                  <a:tabLst/>
                  <a:defRPr/>
                </a:pPr>
                <a:endParaRPr kumimoji="0" lang="en-US" sz="1091"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sp>
            <p:nvSpPr>
              <p:cNvPr id="99" name="Freeform 26"/>
              <p:cNvSpPr>
                <a:spLocks/>
              </p:cNvSpPr>
              <p:nvPr/>
            </p:nvSpPr>
            <p:spPr bwMode="auto">
              <a:xfrm>
                <a:off x="-827" y="2765"/>
                <a:ext cx="44" cy="44"/>
              </a:xfrm>
              <a:custGeom>
                <a:avLst/>
                <a:gdLst>
                  <a:gd name="T0" fmla="*/ 0 w 44"/>
                  <a:gd name="T1" fmla="*/ 22 h 44"/>
                  <a:gd name="T2" fmla="*/ 0 w 44"/>
                  <a:gd name="T3" fmla="*/ 22 h 44"/>
                  <a:gd name="T4" fmla="*/ 2 w 44"/>
                  <a:gd name="T5" fmla="*/ 14 h 44"/>
                  <a:gd name="T6" fmla="*/ 6 w 44"/>
                  <a:gd name="T7" fmla="*/ 6 h 44"/>
                  <a:gd name="T8" fmla="*/ 14 w 44"/>
                  <a:gd name="T9" fmla="*/ 2 h 44"/>
                  <a:gd name="T10" fmla="*/ 22 w 44"/>
                  <a:gd name="T11" fmla="*/ 0 h 44"/>
                  <a:gd name="T12" fmla="*/ 22 w 44"/>
                  <a:gd name="T13" fmla="*/ 0 h 44"/>
                  <a:gd name="T14" fmla="*/ 30 w 44"/>
                  <a:gd name="T15" fmla="*/ 2 h 44"/>
                  <a:gd name="T16" fmla="*/ 38 w 44"/>
                  <a:gd name="T17" fmla="*/ 6 h 44"/>
                  <a:gd name="T18" fmla="*/ 42 w 44"/>
                  <a:gd name="T19" fmla="*/ 14 h 44"/>
                  <a:gd name="T20" fmla="*/ 44 w 44"/>
                  <a:gd name="T21" fmla="*/ 22 h 44"/>
                  <a:gd name="T22" fmla="*/ 44 w 44"/>
                  <a:gd name="T23" fmla="*/ 22 h 44"/>
                  <a:gd name="T24" fmla="*/ 42 w 44"/>
                  <a:gd name="T25" fmla="*/ 30 h 44"/>
                  <a:gd name="T26" fmla="*/ 38 w 44"/>
                  <a:gd name="T27" fmla="*/ 38 h 44"/>
                  <a:gd name="T28" fmla="*/ 30 w 44"/>
                  <a:gd name="T29" fmla="*/ 42 h 44"/>
                  <a:gd name="T30" fmla="*/ 22 w 44"/>
                  <a:gd name="T31" fmla="*/ 44 h 44"/>
                  <a:gd name="T32" fmla="*/ 22 w 44"/>
                  <a:gd name="T33" fmla="*/ 44 h 44"/>
                  <a:gd name="T34" fmla="*/ 14 w 44"/>
                  <a:gd name="T35" fmla="*/ 42 h 44"/>
                  <a:gd name="T36" fmla="*/ 6 w 44"/>
                  <a:gd name="T37" fmla="*/ 38 h 44"/>
                  <a:gd name="T38" fmla="*/ 2 w 44"/>
                  <a:gd name="T39" fmla="*/ 30 h 44"/>
                  <a:gd name="T40" fmla="*/ 0 w 44"/>
                  <a:gd name="T41" fmla="*/ 22 h 44"/>
                  <a:gd name="T42" fmla="*/ 0 w 44"/>
                  <a:gd name="T43"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44">
                    <a:moveTo>
                      <a:pt x="0" y="22"/>
                    </a:moveTo>
                    <a:lnTo>
                      <a:pt x="0" y="22"/>
                    </a:lnTo>
                    <a:lnTo>
                      <a:pt x="2" y="14"/>
                    </a:lnTo>
                    <a:lnTo>
                      <a:pt x="6" y="6"/>
                    </a:lnTo>
                    <a:lnTo>
                      <a:pt x="14" y="2"/>
                    </a:lnTo>
                    <a:lnTo>
                      <a:pt x="22" y="0"/>
                    </a:lnTo>
                    <a:lnTo>
                      <a:pt x="22" y="0"/>
                    </a:lnTo>
                    <a:lnTo>
                      <a:pt x="30" y="2"/>
                    </a:lnTo>
                    <a:lnTo>
                      <a:pt x="38" y="6"/>
                    </a:lnTo>
                    <a:lnTo>
                      <a:pt x="42" y="14"/>
                    </a:lnTo>
                    <a:lnTo>
                      <a:pt x="44" y="22"/>
                    </a:lnTo>
                    <a:lnTo>
                      <a:pt x="44" y="22"/>
                    </a:lnTo>
                    <a:lnTo>
                      <a:pt x="42" y="30"/>
                    </a:lnTo>
                    <a:lnTo>
                      <a:pt x="38" y="38"/>
                    </a:lnTo>
                    <a:lnTo>
                      <a:pt x="30" y="42"/>
                    </a:lnTo>
                    <a:lnTo>
                      <a:pt x="22" y="44"/>
                    </a:lnTo>
                    <a:lnTo>
                      <a:pt x="22" y="44"/>
                    </a:lnTo>
                    <a:lnTo>
                      <a:pt x="14" y="42"/>
                    </a:lnTo>
                    <a:lnTo>
                      <a:pt x="6" y="38"/>
                    </a:lnTo>
                    <a:lnTo>
                      <a:pt x="2" y="30"/>
                    </a:lnTo>
                    <a:lnTo>
                      <a:pt x="0" y="22"/>
                    </a:lnTo>
                    <a:lnTo>
                      <a:pt x="0" y="2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498713" rtl="0" eaLnBrk="1" fontAlgn="auto" latinLnBrk="0" hangingPunct="1">
                  <a:lnSpc>
                    <a:spcPct val="100000"/>
                  </a:lnSpc>
                  <a:spcBef>
                    <a:spcPts val="0"/>
                  </a:spcBef>
                  <a:spcAft>
                    <a:spcPts val="0"/>
                  </a:spcAft>
                  <a:buClrTx/>
                  <a:buSzTx/>
                  <a:buFontTx/>
                  <a:buNone/>
                  <a:tabLst/>
                  <a:defRPr/>
                </a:pPr>
                <a:endParaRPr kumimoji="0" lang="en-US" sz="1091"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sp>
            <p:nvSpPr>
              <p:cNvPr id="100" name="Freeform 27"/>
              <p:cNvSpPr>
                <a:spLocks/>
              </p:cNvSpPr>
              <p:nvPr/>
            </p:nvSpPr>
            <p:spPr bwMode="auto">
              <a:xfrm>
                <a:off x="-897" y="2765"/>
                <a:ext cx="44" cy="44"/>
              </a:xfrm>
              <a:custGeom>
                <a:avLst/>
                <a:gdLst>
                  <a:gd name="T0" fmla="*/ 0 w 44"/>
                  <a:gd name="T1" fmla="*/ 22 h 44"/>
                  <a:gd name="T2" fmla="*/ 0 w 44"/>
                  <a:gd name="T3" fmla="*/ 22 h 44"/>
                  <a:gd name="T4" fmla="*/ 0 w 44"/>
                  <a:gd name="T5" fmla="*/ 14 h 44"/>
                  <a:gd name="T6" fmla="*/ 6 w 44"/>
                  <a:gd name="T7" fmla="*/ 6 h 44"/>
                  <a:gd name="T8" fmla="*/ 14 w 44"/>
                  <a:gd name="T9" fmla="*/ 2 h 44"/>
                  <a:gd name="T10" fmla="*/ 22 w 44"/>
                  <a:gd name="T11" fmla="*/ 0 h 44"/>
                  <a:gd name="T12" fmla="*/ 22 w 44"/>
                  <a:gd name="T13" fmla="*/ 0 h 44"/>
                  <a:gd name="T14" fmla="*/ 30 w 44"/>
                  <a:gd name="T15" fmla="*/ 2 h 44"/>
                  <a:gd name="T16" fmla="*/ 38 w 44"/>
                  <a:gd name="T17" fmla="*/ 6 h 44"/>
                  <a:gd name="T18" fmla="*/ 42 w 44"/>
                  <a:gd name="T19" fmla="*/ 14 h 44"/>
                  <a:gd name="T20" fmla="*/ 44 w 44"/>
                  <a:gd name="T21" fmla="*/ 22 h 44"/>
                  <a:gd name="T22" fmla="*/ 44 w 44"/>
                  <a:gd name="T23" fmla="*/ 22 h 44"/>
                  <a:gd name="T24" fmla="*/ 42 w 44"/>
                  <a:gd name="T25" fmla="*/ 30 h 44"/>
                  <a:gd name="T26" fmla="*/ 38 w 44"/>
                  <a:gd name="T27" fmla="*/ 38 h 44"/>
                  <a:gd name="T28" fmla="*/ 30 w 44"/>
                  <a:gd name="T29" fmla="*/ 42 h 44"/>
                  <a:gd name="T30" fmla="*/ 22 w 44"/>
                  <a:gd name="T31" fmla="*/ 44 h 44"/>
                  <a:gd name="T32" fmla="*/ 22 w 44"/>
                  <a:gd name="T33" fmla="*/ 44 h 44"/>
                  <a:gd name="T34" fmla="*/ 14 w 44"/>
                  <a:gd name="T35" fmla="*/ 42 h 44"/>
                  <a:gd name="T36" fmla="*/ 6 w 44"/>
                  <a:gd name="T37" fmla="*/ 38 h 44"/>
                  <a:gd name="T38" fmla="*/ 0 w 44"/>
                  <a:gd name="T39" fmla="*/ 30 h 44"/>
                  <a:gd name="T40" fmla="*/ 0 w 44"/>
                  <a:gd name="T41" fmla="*/ 22 h 44"/>
                  <a:gd name="T42" fmla="*/ 0 w 44"/>
                  <a:gd name="T43"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44">
                    <a:moveTo>
                      <a:pt x="0" y="22"/>
                    </a:moveTo>
                    <a:lnTo>
                      <a:pt x="0" y="22"/>
                    </a:lnTo>
                    <a:lnTo>
                      <a:pt x="0" y="14"/>
                    </a:lnTo>
                    <a:lnTo>
                      <a:pt x="6" y="6"/>
                    </a:lnTo>
                    <a:lnTo>
                      <a:pt x="14" y="2"/>
                    </a:lnTo>
                    <a:lnTo>
                      <a:pt x="22" y="0"/>
                    </a:lnTo>
                    <a:lnTo>
                      <a:pt x="22" y="0"/>
                    </a:lnTo>
                    <a:lnTo>
                      <a:pt x="30" y="2"/>
                    </a:lnTo>
                    <a:lnTo>
                      <a:pt x="38" y="6"/>
                    </a:lnTo>
                    <a:lnTo>
                      <a:pt x="42" y="14"/>
                    </a:lnTo>
                    <a:lnTo>
                      <a:pt x="44" y="22"/>
                    </a:lnTo>
                    <a:lnTo>
                      <a:pt x="44" y="22"/>
                    </a:lnTo>
                    <a:lnTo>
                      <a:pt x="42" y="30"/>
                    </a:lnTo>
                    <a:lnTo>
                      <a:pt x="38" y="38"/>
                    </a:lnTo>
                    <a:lnTo>
                      <a:pt x="30" y="42"/>
                    </a:lnTo>
                    <a:lnTo>
                      <a:pt x="22" y="44"/>
                    </a:lnTo>
                    <a:lnTo>
                      <a:pt x="22" y="44"/>
                    </a:lnTo>
                    <a:lnTo>
                      <a:pt x="14" y="42"/>
                    </a:lnTo>
                    <a:lnTo>
                      <a:pt x="6" y="38"/>
                    </a:lnTo>
                    <a:lnTo>
                      <a:pt x="0" y="30"/>
                    </a:lnTo>
                    <a:lnTo>
                      <a:pt x="0" y="22"/>
                    </a:lnTo>
                    <a:lnTo>
                      <a:pt x="0" y="2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498713" rtl="0" eaLnBrk="1" fontAlgn="auto" latinLnBrk="0" hangingPunct="1">
                  <a:lnSpc>
                    <a:spcPct val="100000"/>
                  </a:lnSpc>
                  <a:spcBef>
                    <a:spcPts val="0"/>
                  </a:spcBef>
                  <a:spcAft>
                    <a:spcPts val="0"/>
                  </a:spcAft>
                  <a:buClrTx/>
                  <a:buSzTx/>
                  <a:buFontTx/>
                  <a:buNone/>
                  <a:tabLst/>
                  <a:defRPr/>
                </a:pPr>
                <a:endParaRPr kumimoji="0" lang="en-US" sz="1091"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sp>
            <p:nvSpPr>
              <p:cNvPr id="101" name="Freeform 28"/>
              <p:cNvSpPr>
                <a:spLocks/>
              </p:cNvSpPr>
              <p:nvPr/>
            </p:nvSpPr>
            <p:spPr bwMode="auto">
              <a:xfrm>
                <a:off x="-967" y="2765"/>
                <a:ext cx="44" cy="44"/>
              </a:xfrm>
              <a:custGeom>
                <a:avLst/>
                <a:gdLst>
                  <a:gd name="T0" fmla="*/ 0 w 44"/>
                  <a:gd name="T1" fmla="*/ 22 h 44"/>
                  <a:gd name="T2" fmla="*/ 0 w 44"/>
                  <a:gd name="T3" fmla="*/ 22 h 44"/>
                  <a:gd name="T4" fmla="*/ 0 w 44"/>
                  <a:gd name="T5" fmla="*/ 14 h 44"/>
                  <a:gd name="T6" fmla="*/ 6 w 44"/>
                  <a:gd name="T7" fmla="*/ 6 h 44"/>
                  <a:gd name="T8" fmla="*/ 12 w 44"/>
                  <a:gd name="T9" fmla="*/ 2 h 44"/>
                  <a:gd name="T10" fmla="*/ 22 w 44"/>
                  <a:gd name="T11" fmla="*/ 0 h 44"/>
                  <a:gd name="T12" fmla="*/ 22 w 44"/>
                  <a:gd name="T13" fmla="*/ 0 h 44"/>
                  <a:gd name="T14" fmla="*/ 30 w 44"/>
                  <a:gd name="T15" fmla="*/ 2 h 44"/>
                  <a:gd name="T16" fmla="*/ 38 w 44"/>
                  <a:gd name="T17" fmla="*/ 6 h 44"/>
                  <a:gd name="T18" fmla="*/ 42 w 44"/>
                  <a:gd name="T19" fmla="*/ 14 h 44"/>
                  <a:gd name="T20" fmla="*/ 44 w 44"/>
                  <a:gd name="T21" fmla="*/ 22 h 44"/>
                  <a:gd name="T22" fmla="*/ 44 w 44"/>
                  <a:gd name="T23" fmla="*/ 22 h 44"/>
                  <a:gd name="T24" fmla="*/ 42 w 44"/>
                  <a:gd name="T25" fmla="*/ 30 h 44"/>
                  <a:gd name="T26" fmla="*/ 38 w 44"/>
                  <a:gd name="T27" fmla="*/ 38 h 44"/>
                  <a:gd name="T28" fmla="*/ 30 w 44"/>
                  <a:gd name="T29" fmla="*/ 42 h 44"/>
                  <a:gd name="T30" fmla="*/ 22 w 44"/>
                  <a:gd name="T31" fmla="*/ 44 h 44"/>
                  <a:gd name="T32" fmla="*/ 22 w 44"/>
                  <a:gd name="T33" fmla="*/ 44 h 44"/>
                  <a:gd name="T34" fmla="*/ 12 w 44"/>
                  <a:gd name="T35" fmla="*/ 42 h 44"/>
                  <a:gd name="T36" fmla="*/ 6 w 44"/>
                  <a:gd name="T37" fmla="*/ 38 h 44"/>
                  <a:gd name="T38" fmla="*/ 0 w 44"/>
                  <a:gd name="T39" fmla="*/ 30 h 44"/>
                  <a:gd name="T40" fmla="*/ 0 w 44"/>
                  <a:gd name="T41" fmla="*/ 22 h 44"/>
                  <a:gd name="T42" fmla="*/ 0 w 44"/>
                  <a:gd name="T43"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44">
                    <a:moveTo>
                      <a:pt x="0" y="22"/>
                    </a:moveTo>
                    <a:lnTo>
                      <a:pt x="0" y="22"/>
                    </a:lnTo>
                    <a:lnTo>
                      <a:pt x="0" y="14"/>
                    </a:lnTo>
                    <a:lnTo>
                      <a:pt x="6" y="6"/>
                    </a:lnTo>
                    <a:lnTo>
                      <a:pt x="12" y="2"/>
                    </a:lnTo>
                    <a:lnTo>
                      <a:pt x="22" y="0"/>
                    </a:lnTo>
                    <a:lnTo>
                      <a:pt x="22" y="0"/>
                    </a:lnTo>
                    <a:lnTo>
                      <a:pt x="30" y="2"/>
                    </a:lnTo>
                    <a:lnTo>
                      <a:pt x="38" y="6"/>
                    </a:lnTo>
                    <a:lnTo>
                      <a:pt x="42" y="14"/>
                    </a:lnTo>
                    <a:lnTo>
                      <a:pt x="44" y="22"/>
                    </a:lnTo>
                    <a:lnTo>
                      <a:pt x="44" y="22"/>
                    </a:lnTo>
                    <a:lnTo>
                      <a:pt x="42" y="30"/>
                    </a:lnTo>
                    <a:lnTo>
                      <a:pt x="38" y="38"/>
                    </a:lnTo>
                    <a:lnTo>
                      <a:pt x="30" y="42"/>
                    </a:lnTo>
                    <a:lnTo>
                      <a:pt x="22" y="44"/>
                    </a:lnTo>
                    <a:lnTo>
                      <a:pt x="22" y="44"/>
                    </a:lnTo>
                    <a:lnTo>
                      <a:pt x="12" y="42"/>
                    </a:lnTo>
                    <a:lnTo>
                      <a:pt x="6" y="38"/>
                    </a:lnTo>
                    <a:lnTo>
                      <a:pt x="0" y="30"/>
                    </a:lnTo>
                    <a:lnTo>
                      <a:pt x="0" y="22"/>
                    </a:lnTo>
                    <a:lnTo>
                      <a:pt x="0" y="2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498713" rtl="0" eaLnBrk="1" fontAlgn="auto" latinLnBrk="0" hangingPunct="1">
                  <a:lnSpc>
                    <a:spcPct val="100000"/>
                  </a:lnSpc>
                  <a:spcBef>
                    <a:spcPts val="0"/>
                  </a:spcBef>
                  <a:spcAft>
                    <a:spcPts val="0"/>
                  </a:spcAft>
                  <a:buClrTx/>
                  <a:buSzTx/>
                  <a:buFontTx/>
                  <a:buNone/>
                  <a:tabLst/>
                  <a:defRPr/>
                </a:pPr>
                <a:endParaRPr kumimoji="0" lang="en-US" sz="1091"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sp>
            <p:nvSpPr>
              <p:cNvPr id="102" name="Freeform 29"/>
              <p:cNvSpPr>
                <a:spLocks/>
              </p:cNvSpPr>
              <p:nvPr/>
            </p:nvSpPr>
            <p:spPr bwMode="auto">
              <a:xfrm>
                <a:off x="-1039" y="2765"/>
                <a:ext cx="46" cy="44"/>
              </a:xfrm>
              <a:custGeom>
                <a:avLst/>
                <a:gdLst>
                  <a:gd name="T0" fmla="*/ 0 w 46"/>
                  <a:gd name="T1" fmla="*/ 22 h 44"/>
                  <a:gd name="T2" fmla="*/ 0 w 46"/>
                  <a:gd name="T3" fmla="*/ 22 h 44"/>
                  <a:gd name="T4" fmla="*/ 2 w 46"/>
                  <a:gd name="T5" fmla="*/ 14 h 44"/>
                  <a:gd name="T6" fmla="*/ 8 w 46"/>
                  <a:gd name="T7" fmla="*/ 6 h 44"/>
                  <a:gd name="T8" fmla="*/ 14 w 46"/>
                  <a:gd name="T9" fmla="*/ 2 h 44"/>
                  <a:gd name="T10" fmla="*/ 24 w 46"/>
                  <a:gd name="T11" fmla="*/ 0 h 44"/>
                  <a:gd name="T12" fmla="*/ 24 w 46"/>
                  <a:gd name="T13" fmla="*/ 0 h 44"/>
                  <a:gd name="T14" fmla="*/ 32 w 46"/>
                  <a:gd name="T15" fmla="*/ 2 h 44"/>
                  <a:gd name="T16" fmla="*/ 40 w 46"/>
                  <a:gd name="T17" fmla="*/ 6 h 44"/>
                  <a:gd name="T18" fmla="*/ 44 w 46"/>
                  <a:gd name="T19" fmla="*/ 14 h 44"/>
                  <a:gd name="T20" fmla="*/ 46 w 46"/>
                  <a:gd name="T21" fmla="*/ 22 h 44"/>
                  <a:gd name="T22" fmla="*/ 46 w 46"/>
                  <a:gd name="T23" fmla="*/ 22 h 44"/>
                  <a:gd name="T24" fmla="*/ 44 w 46"/>
                  <a:gd name="T25" fmla="*/ 30 h 44"/>
                  <a:gd name="T26" fmla="*/ 40 w 46"/>
                  <a:gd name="T27" fmla="*/ 38 h 44"/>
                  <a:gd name="T28" fmla="*/ 32 w 46"/>
                  <a:gd name="T29" fmla="*/ 42 h 44"/>
                  <a:gd name="T30" fmla="*/ 24 w 46"/>
                  <a:gd name="T31" fmla="*/ 44 h 44"/>
                  <a:gd name="T32" fmla="*/ 24 w 46"/>
                  <a:gd name="T33" fmla="*/ 44 h 44"/>
                  <a:gd name="T34" fmla="*/ 14 w 46"/>
                  <a:gd name="T35" fmla="*/ 42 h 44"/>
                  <a:gd name="T36" fmla="*/ 8 w 46"/>
                  <a:gd name="T37" fmla="*/ 38 h 44"/>
                  <a:gd name="T38" fmla="*/ 2 w 46"/>
                  <a:gd name="T39" fmla="*/ 30 h 44"/>
                  <a:gd name="T40" fmla="*/ 0 w 46"/>
                  <a:gd name="T41" fmla="*/ 22 h 44"/>
                  <a:gd name="T42" fmla="*/ 0 w 46"/>
                  <a:gd name="T43"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4">
                    <a:moveTo>
                      <a:pt x="0" y="22"/>
                    </a:moveTo>
                    <a:lnTo>
                      <a:pt x="0" y="22"/>
                    </a:lnTo>
                    <a:lnTo>
                      <a:pt x="2" y="14"/>
                    </a:lnTo>
                    <a:lnTo>
                      <a:pt x="8" y="6"/>
                    </a:lnTo>
                    <a:lnTo>
                      <a:pt x="14" y="2"/>
                    </a:lnTo>
                    <a:lnTo>
                      <a:pt x="24" y="0"/>
                    </a:lnTo>
                    <a:lnTo>
                      <a:pt x="24" y="0"/>
                    </a:lnTo>
                    <a:lnTo>
                      <a:pt x="32" y="2"/>
                    </a:lnTo>
                    <a:lnTo>
                      <a:pt x="40" y="6"/>
                    </a:lnTo>
                    <a:lnTo>
                      <a:pt x="44" y="14"/>
                    </a:lnTo>
                    <a:lnTo>
                      <a:pt x="46" y="22"/>
                    </a:lnTo>
                    <a:lnTo>
                      <a:pt x="46" y="22"/>
                    </a:lnTo>
                    <a:lnTo>
                      <a:pt x="44" y="30"/>
                    </a:lnTo>
                    <a:lnTo>
                      <a:pt x="40" y="38"/>
                    </a:lnTo>
                    <a:lnTo>
                      <a:pt x="32" y="42"/>
                    </a:lnTo>
                    <a:lnTo>
                      <a:pt x="24" y="44"/>
                    </a:lnTo>
                    <a:lnTo>
                      <a:pt x="24" y="44"/>
                    </a:lnTo>
                    <a:lnTo>
                      <a:pt x="14" y="42"/>
                    </a:lnTo>
                    <a:lnTo>
                      <a:pt x="8" y="38"/>
                    </a:lnTo>
                    <a:lnTo>
                      <a:pt x="2" y="30"/>
                    </a:lnTo>
                    <a:lnTo>
                      <a:pt x="0" y="22"/>
                    </a:lnTo>
                    <a:lnTo>
                      <a:pt x="0" y="2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498713" rtl="0" eaLnBrk="1" fontAlgn="auto" latinLnBrk="0" hangingPunct="1">
                  <a:lnSpc>
                    <a:spcPct val="100000"/>
                  </a:lnSpc>
                  <a:spcBef>
                    <a:spcPts val="0"/>
                  </a:spcBef>
                  <a:spcAft>
                    <a:spcPts val="0"/>
                  </a:spcAft>
                  <a:buClrTx/>
                  <a:buSzTx/>
                  <a:buFontTx/>
                  <a:buNone/>
                  <a:tabLst/>
                  <a:defRPr/>
                </a:pPr>
                <a:endParaRPr kumimoji="0" lang="en-US" sz="1091"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sp>
            <p:nvSpPr>
              <p:cNvPr id="103" name="Freeform 30"/>
              <p:cNvSpPr>
                <a:spLocks/>
              </p:cNvSpPr>
              <p:nvPr/>
            </p:nvSpPr>
            <p:spPr bwMode="auto">
              <a:xfrm>
                <a:off x="-1039" y="2695"/>
                <a:ext cx="46" cy="44"/>
              </a:xfrm>
              <a:custGeom>
                <a:avLst/>
                <a:gdLst>
                  <a:gd name="T0" fmla="*/ 0 w 46"/>
                  <a:gd name="T1" fmla="*/ 22 h 44"/>
                  <a:gd name="T2" fmla="*/ 0 w 46"/>
                  <a:gd name="T3" fmla="*/ 22 h 44"/>
                  <a:gd name="T4" fmla="*/ 2 w 46"/>
                  <a:gd name="T5" fmla="*/ 12 h 44"/>
                  <a:gd name="T6" fmla="*/ 8 w 46"/>
                  <a:gd name="T7" fmla="*/ 6 h 44"/>
                  <a:gd name="T8" fmla="*/ 14 w 46"/>
                  <a:gd name="T9" fmla="*/ 0 h 44"/>
                  <a:gd name="T10" fmla="*/ 24 w 46"/>
                  <a:gd name="T11" fmla="*/ 0 h 44"/>
                  <a:gd name="T12" fmla="*/ 24 w 46"/>
                  <a:gd name="T13" fmla="*/ 0 h 44"/>
                  <a:gd name="T14" fmla="*/ 32 w 46"/>
                  <a:gd name="T15" fmla="*/ 0 h 44"/>
                  <a:gd name="T16" fmla="*/ 40 w 46"/>
                  <a:gd name="T17" fmla="*/ 6 h 44"/>
                  <a:gd name="T18" fmla="*/ 44 w 46"/>
                  <a:gd name="T19" fmla="*/ 12 h 44"/>
                  <a:gd name="T20" fmla="*/ 46 w 46"/>
                  <a:gd name="T21" fmla="*/ 22 h 44"/>
                  <a:gd name="T22" fmla="*/ 46 w 46"/>
                  <a:gd name="T23" fmla="*/ 22 h 44"/>
                  <a:gd name="T24" fmla="*/ 44 w 46"/>
                  <a:gd name="T25" fmla="*/ 30 h 44"/>
                  <a:gd name="T26" fmla="*/ 40 w 46"/>
                  <a:gd name="T27" fmla="*/ 38 h 44"/>
                  <a:gd name="T28" fmla="*/ 32 w 46"/>
                  <a:gd name="T29" fmla="*/ 42 h 44"/>
                  <a:gd name="T30" fmla="*/ 24 w 46"/>
                  <a:gd name="T31" fmla="*/ 44 h 44"/>
                  <a:gd name="T32" fmla="*/ 24 w 46"/>
                  <a:gd name="T33" fmla="*/ 44 h 44"/>
                  <a:gd name="T34" fmla="*/ 14 w 46"/>
                  <a:gd name="T35" fmla="*/ 42 h 44"/>
                  <a:gd name="T36" fmla="*/ 8 w 46"/>
                  <a:gd name="T37" fmla="*/ 38 h 44"/>
                  <a:gd name="T38" fmla="*/ 2 w 46"/>
                  <a:gd name="T39" fmla="*/ 30 h 44"/>
                  <a:gd name="T40" fmla="*/ 0 w 46"/>
                  <a:gd name="T41" fmla="*/ 22 h 44"/>
                  <a:gd name="T42" fmla="*/ 0 w 46"/>
                  <a:gd name="T43"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4">
                    <a:moveTo>
                      <a:pt x="0" y="22"/>
                    </a:moveTo>
                    <a:lnTo>
                      <a:pt x="0" y="22"/>
                    </a:lnTo>
                    <a:lnTo>
                      <a:pt x="2" y="12"/>
                    </a:lnTo>
                    <a:lnTo>
                      <a:pt x="8" y="6"/>
                    </a:lnTo>
                    <a:lnTo>
                      <a:pt x="14" y="0"/>
                    </a:lnTo>
                    <a:lnTo>
                      <a:pt x="24" y="0"/>
                    </a:lnTo>
                    <a:lnTo>
                      <a:pt x="24" y="0"/>
                    </a:lnTo>
                    <a:lnTo>
                      <a:pt x="32" y="0"/>
                    </a:lnTo>
                    <a:lnTo>
                      <a:pt x="40" y="6"/>
                    </a:lnTo>
                    <a:lnTo>
                      <a:pt x="44" y="12"/>
                    </a:lnTo>
                    <a:lnTo>
                      <a:pt x="46" y="22"/>
                    </a:lnTo>
                    <a:lnTo>
                      <a:pt x="46" y="22"/>
                    </a:lnTo>
                    <a:lnTo>
                      <a:pt x="44" y="30"/>
                    </a:lnTo>
                    <a:lnTo>
                      <a:pt x="40" y="38"/>
                    </a:lnTo>
                    <a:lnTo>
                      <a:pt x="32" y="42"/>
                    </a:lnTo>
                    <a:lnTo>
                      <a:pt x="24" y="44"/>
                    </a:lnTo>
                    <a:lnTo>
                      <a:pt x="24" y="44"/>
                    </a:lnTo>
                    <a:lnTo>
                      <a:pt x="14" y="42"/>
                    </a:lnTo>
                    <a:lnTo>
                      <a:pt x="8" y="38"/>
                    </a:lnTo>
                    <a:lnTo>
                      <a:pt x="2" y="30"/>
                    </a:lnTo>
                    <a:lnTo>
                      <a:pt x="0" y="22"/>
                    </a:lnTo>
                    <a:lnTo>
                      <a:pt x="0" y="2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498713" rtl="0" eaLnBrk="1" fontAlgn="auto" latinLnBrk="0" hangingPunct="1">
                  <a:lnSpc>
                    <a:spcPct val="100000"/>
                  </a:lnSpc>
                  <a:spcBef>
                    <a:spcPts val="0"/>
                  </a:spcBef>
                  <a:spcAft>
                    <a:spcPts val="0"/>
                  </a:spcAft>
                  <a:buClrTx/>
                  <a:buSzTx/>
                  <a:buFontTx/>
                  <a:buNone/>
                  <a:tabLst/>
                  <a:defRPr/>
                </a:pPr>
                <a:endParaRPr kumimoji="0" lang="en-US" sz="1091"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sp>
            <p:nvSpPr>
              <p:cNvPr id="104" name="Freeform 31"/>
              <p:cNvSpPr>
                <a:spLocks/>
              </p:cNvSpPr>
              <p:nvPr/>
            </p:nvSpPr>
            <p:spPr bwMode="auto">
              <a:xfrm>
                <a:off x="-1039" y="2623"/>
                <a:ext cx="46" cy="46"/>
              </a:xfrm>
              <a:custGeom>
                <a:avLst/>
                <a:gdLst>
                  <a:gd name="T0" fmla="*/ 0 w 46"/>
                  <a:gd name="T1" fmla="*/ 24 h 46"/>
                  <a:gd name="T2" fmla="*/ 0 w 46"/>
                  <a:gd name="T3" fmla="*/ 24 h 46"/>
                  <a:gd name="T4" fmla="*/ 2 w 46"/>
                  <a:gd name="T5" fmla="*/ 14 h 46"/>
                  <a:gd name="T6" fmla="*/ 8 w 46"/>
                  <a:gd name="T7" fmla="*/ 8 h 46"/>
                  <a:gd name="T8" fmla="*/ 14 w 46"/>
                  <a:gd name="T9" fmla="*/ 2 h 46"/>
                  <a:gd name="T10" fmla="*/ 24 w 46"/>
                  <a:gd name="T11" fmla="*/ 0 h 46"/>
                  <a:gd name="T12" fmla="*/ 24 w 46"/>
                  <a:gd name="T13" fmla="*/ 0 h 46"/>
                  <a:gd name="T14" fmla="*/ 32 w 46"/>
                  <a:gd name="T15" fmla="*/ 2 h 46"/>
                  <a:gd name="T16" fmla="*/ 40 w 46"/>
                  <a:gd name="T17" fmla="*/ 8 h 46"/>
                  <a:gd name="T18" fmla="*/ 44 w 46"/>
                  <a:gd name="T19" fmla="*/ 14 h 46"/>
                  <a:gd name="T20" fmla="*/ 46 w 46"/>
                  <a:gd name="T21" fmla="*/ 24 h 46"/>
                  <a:gd name="T22" fmla="*/ 46 w 46"/>
                  <a:gd name="T23" fmla="*/ 24 h 46"/>
                  <a:gd name="T24" fmla="*/ 44 w 46"/>
                  <a:gd name="T25" fmla="*/ 32 h 46"/>
                  <a:gd name="T26" fmla="*/ 40 w 46"/>
                  <a:gd name="T27" fmla="*/ 40 h 46"/>
                  <a:gd name="T28" fmla="*/ 32 w 46"/>
                  <a:gd name="T29" fmla="*/ 44 h 46"/>
                  <a:gd name="T30" fmla="*/ 24 w 46"/>
                  <a:gd name="T31" fmla="*/ 46 h 46"/>
                  <a:gd name="T32" fmla="*/ 24 w 46"/>
                  <a:gd name="T33" fmla="*/ 46 h 46"/>
                  <a:gd name="T34" fmla="*/ 14 w 46"/>
                  <a:gd name="T35" fmla="*/ 44 h 46"/>
                  <a:gd name="T36" fmla="*/ 8 w 46"/>
                  <a:gd name="T37" fmla="*/ 40 h 46"/>
                  <a:gd name="T38" fmla="*/ 2 w 46"/>
                  <a:gd name="T39" fmla="*/ 32 h 46"/>
                  <a:gd name="T40" fmla="*/ 0 w 46"/>
                  <a:gd name="T41" fmla="*/ 24 h 46"/>
                  <a:gd name="T42" fmla="*/ 0 w 46"/>
                  <a:gd name="T43"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6">
                    <a:moveTo>
                      <a:pt x="0" y="24"/>
                    </a:moveTo>
                    <a:lnTo>
                      <a:pt x="0" y="24"/>
                    </a:lnTo>
                    <a:lnTo>
                      <a:pt x="2" y="14"/>
                    </a:lnTo>
                    <a:lnTo>
                      <a:pt x="8" y="8"/>
                    </a:lnTo>
                    <a:lnTo>
                      <a:pt x="14" y="2"/>
                    </a:lnTo>
                    <a:lnTo>
                      <a:pt x="24" y="0"/>
                    </a:lnTo>
                    <a:lnTo>
                      <a:pt x="24" y="0"/>
                    </a:lnTo>
                    <a:lnTo>
                      <a:pt x="32" y="2"/>
                    </a:lnTo>
                    <a:lnTo>
                      <a:pt x="40" y="8"/>
                    </a:lnTo>
                    <a:lnTo>
                      <a:pt x="44" y="14"/>
                    </a:lnTo>
                    <a:lnTo>
                      <a:pt x="46" y="24"/>
                    </a:lnTo>
                    <a:lnTo>
                      <a:pt x="46" y="24"/>
                    </a:lnTo>
                    <a:lnTo>
                      <a:pt x="44" y="32"/>
                    </a:lnTo>
                    <a:lnTo>
                      <a:pt x="40" y="40"/>
                    </a:lnTo>
                    <a:lnTo>
                      <a:pt x="32" y="44"/>
                    </a:lnTo>
                    <a:lnTo>
                      <a:pt x="24" y="46"/>
                    </a:lnTo>
                    <a:lnTo>
                      <a:pt x="24" y="46"/>
                    </a:lnTo>
                    <a:lnTo>
                      <a:pt x="14" y="44"/>
                    </a:lnTo>
                    <a:lnTo>
                      <a:pt x="8" y="40"/>
                    </a:lnTo>
                    <a:lnTo>
                      <a:pt x="2" y="32"/>
                    </a:lnTo>
                    <a:lnTo>
                      <a:pt x="0" y="24"/>
                    </a:lnTo>
                    <a:lnTo>
                      <a:pt x="0" y="2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498713" rtl="0" eaLnBrk="1" fontAlgn="auto" latinLnBrk="0" hangingPunct="1">
                  <a:lnSpc>
                    <a:spcPct val="100000"/>
                  </a:lnSpc>
                  <a:spcBef>
                    <a:spcPts val="0"/>
                  </a:spcBef>
                  <a:spcAft>
                    <a:spcPts val="0"/>
                  </a:spcAft>
                  <a:buClrTx/>
                  <a:buSzTx/>
                  <a:buFontTx/>
                  <a:buNone/>
                  <a:tabLst/>
                  <a:defRPr/>
                </a:pPr>
                <a:endParaRPr kumimoji="0" lang="en-US" sz="1091"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sp>
            <p:nvSpPr>
              <p:cNvPr id="105" name="Freeform 32"/>
              <p:cNvSpPr>
                <a:spLocks/>
              </p:cNvSpPr>
              <p:nvPr/>
            </p:nvSpPr>
            <p:spPr bwMode="auto">
              <a:xfrm>
                <a:off x="-1039" y="2553"/>
                <a:ext cx="46" cy="46"/>
              </a:xfrm>
              <a:custGeom>
                <a:avLst/>
                <a:gdLst>
                  <a:gd name="T0" fmla="*/ 0 w 46"/>
                  <a:gd name="T1" fmla="*/ 24 h 46"/>
                  <a:gd name="T2" fmla="*/ 0 w 46"/>
                  <a:gd name="T3" fmla="*/ 24 h 46"/>
                  <a:gd name="T4" fmla="*/ 2 w 46"/>
                  <a:gd name="T5" fmla="*/ 14 h 46"/>
                  <a:gd name="T6" fmla="*/ 8 w 46"/>
                  <a:gd name="T7" fmla="*/ 8 h 46"/>
                  <a:gd name="T8" fmla="*/ 14 w 46"/>
                  <a:gd name="T9" fmla="*/ 2 h 46"/>
                  <a:gd name="T10" fmla="*/ 24 w 46"/>
                  <a:gd name="T11" fmla="*/ 0 h 46"/>
                  <a:gd name="T12" fmla="*/ 24 w 46"/>
                  <a:gd name="T13" fmla="*/ 0 h 46"/>
                  <a:gd name="T14" fmla="*/ 32 w 46"/>
                  <a:gd name="T15" fmla="*/ 2 h 46"/>
                  <a:gd name="T16" fmla="*/ 40 w 46"/>
                  <a:gd name="T17" fmla="*/ 8 h 46"/>
                  <a:gd name="T18" fmla="*/ 44 w 46"/>
                  <a:gd name="T19" fmla="*/ 14 h 46"/>
                  <a:gd name="T20" fmla="*/ 46 w 46"/>
                  <a:gd name="T21" fmla="*/ 24 h 46"/>
                  <a:gd name="T22" fmla="*/ 46 w 46"/>
                  <a:gd name="T23" fmla="*/ 24 h 46"/>
                  <a:gd name="T24" fmla="*/ 44 w 46"/>
                  <a:gd name="T25" fmla="*/ 32 h 46"/>
                  <a:gd name="T26" fmla="*/ 40 w 46"/>
                  <a:gd name="T27" fmla="*/ 40 h 46"/>
                  <a:gd name="T28" fmla="*/ 32 w 46"/>
                  <a:gd name="T29" fmla="*/ 44 h 46"/>
                  <a:gd name="T30" fmla="*/ 24 w 46"/>
                  <a:gd name="T31" fmla="*/ 46 h 46"/>
                  <a:gd name="T32" fmla="*/ 24 w 46"/>
                  <a:gd name="T33" fmla="*/ 46 h 46"/>
                  <a:gd name="T34" fmla="*/ 14 w 46"/>
                  <a:gd name="T35" fmla="*/ 44 h 46"/>
                  <a:gd name="T36" fmla="*/ 8 w 46"/>
                  <a:gd name="T37" fmla="*/ 40 h 46"/>
                  <a:gd name="T38" fmla="*/ 2 w 46"/>
                  <a:gd name="T39" fmla="*/ 32 h 46"/>
                  <a:gd name="T40" fmla="*/ 0 w 46"/>
                  <a:gd name="T41" fmla="*/ 24 h 46"/>
                  <a:gd name="T42" fmla="*/ 0 w 46"/>
                  <a:gd name="T43"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6">
                    <a:moveTo>
                      <a:pt x="0" y="24"/>
                    </a:moveTo>
                    <a:lnTo>
                      <a:pt x="0" y="24"/>
                    </a:lnTo>
                    <a:lnTo>
                      <a:pt x="2" y="14"/>
                    </a:lnTo>
                    <a:lnTo>
                      <a:pt x="8" y="8"/>
                    </a:lnTo>
                    <a:lnTo>
                      <a:pt x="14" y="2"/>
                    </a:lnTo>
                    <a:lnTo>
                      <a:pt x="24" y="0"/>
                    </a:lnTo>
                    <a:lnTo>
                      <a:pt x="24" y="0"/>
                    </a:lnTo>
                    <a:lnTo>
                      <a:pt x="32" y="2"/>
                    </a:lnTo>
                    <a:lnTo>
                      <a:pt x="40" y="8"/>
                    </a:lnTo>
                    <a:lnTo>
                      <a:pt x="44" y="14"/>
                    </a:lnTo>
                    <a:lnTo>
                      <a:pt x="46" y="24"/>
                    </a:lnTo>
                    <a:lnTo>
                      <a:pt x="46" y="24"/>
                    </a:lnTo>
                    <a:lnTo>
                      <a:pt x="44" y="32"/>
                    </a:lnTo>
                    <a:lnTo>
                      <a:pt x="40" y="40"/>
                    </a:lnTo>
                    <a:lnTo>
                      <a:pt x="32" y="44"/>
                    </a:lnTo>
                    <a:lnTo>
                      <a:pt x="24" y="46"/>
                    </a:lnTo>
                    <a:lnTo>
                      <a:pt x="24" y="46"/>
                    </a:lnTo>
                    <a:lnTo>
                      <a:pt x="14" y="44"/>
                    </a:lnTo>
                    <a:lnTo>
                      <a:pt x="8" y="40"/>
                    </a:lnTo>
                    <a:lnTo>
                      <a:pt x="2" y="32"/>
                    </a:lnTo>
                    <a:lnTo>
                      <a:pt x="0" y="24"/>
                    </a:lnTo>
                    <a:lnTo>
                      <a:pt x="0" y="2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345" tIns="31173" rIns="62345" bIns="31173" numCol="1" anchor="t" anchorCtr="0" compatLnSpc="1">
                <a:prstTxWarp prst="textNoShape">
                  <a:avLst/>
                </a:prstTxWarp>
              </a:bodyPr>
              <a:lstStyle/>
              <a:p>
                <a:pPr marL="0" marR="0" lvl="0" indent="0" algn="l" defTabSz="498713" rtl="0" eaLnBrk="1" fontAlgn="auto" latinLnBrk="0" hangingPunct="1">
                  <a:lnSpc>
                    <a:spcPct val="100000"/>
                  </a:lnSpc>
                  <a:spcBef>
                    <a:spcPts val="0"/>
                  </a:spcBef>
                  <a:spcAft>
                    <a:spcPts val="0"/>
                  </a:spcAft>
                  <a:buClrTx/>
                  <a:buSzTx/>
                  <a:buFontTx/>
                  <a:buNone/>
                  <a:tabLst/>
                  <a:defRPr/>
                </a:pPr>
                <a:endParaRPr kumimoji="0" lang="en-US" sz="1091"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grpSp>
        <p:sp>
          <p:nvSpPr>
            <p:cNvPr id="106" name="TextBox 105"/>
            <p:cNvSpPr txBox="1"/>
            <p:nvPr/>
          </p:nvSpPr>
          <p:spPr>
            <a:xfrm rot="16200000">
              <a:off x="3252291" y="2929933"/>
              <a:ext cx="1095627" cy="115416"/>
            </a:xfrm>
            <a:prstGeom prst="rect">
              <a:avLst/>
            </a:prstGeom>
            <a:noFill/>
          </p:spPr>
          <p:txBody>
            <a:bodyPr wrap="square" lIns="0" tIns="0" rIns="0" bIns="0" rtlCol="0">
              <a:spAutoFit/>
            </a:bodyPr>
            <a:lstStyle/>
            <a:p>
              <a:pPr marL="0" marR="0" lvl="0" indent="0" algn="ctr" defTabSz="498713"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rgbClr val="D38903"/>
                  </a:solidFill>
                  <a:effectLst/>
                  <a:uLnTx/>
                  <a:uFillTx/>
                  <a:latin typeface="Tw Cen MT" panose="020B0602020104020603" pitchFamily="34" charset="0"/>
                  <a:ea typeface="+mn-ea"/>
                  <a:cs typeface="Arial" pitchFamily="34" charset="0"/>
                </a:rPr>
                <a:t>NETWORK REMEDIATION</a:t>
              </a:r>
            </a:p>
          </p:txBody>
        </p:sp>
        <p:grpSp>
          <p:nvGrpSpPr>
            <p:cNvPr id="107" name="Group 106"/>
            <p:cNvGrpSpPr/>
            <p:nvPr/>
          </p:nvGrpSpPr>
          <p:grpSpPr>
            <a:xfrm>
              <a:off x="3774780" y="2199347"/>
              <a:ext cx="820498" cy="1470005"/>
              <a:chOff x="3862000" y="3086203"/>
              <a:chExt cx="2325028" cy="4147824"/>
            </a:xfrm>
          </p:grpSpPr>
          <p:sp>
            <p:nvSpPr>
              <p:cNvPr id="108" name="TextBox 107"/>
              <p:cNvSpPr txBox="1"/>
              <p:nvPr/>
            </p:nvSpPr>
            <p:spPr>
              <a:xfrm>
                <a:off x="3862000" y="3086203"/>
                <a:ext cx="2325028" cy="266320"/>
              </a:xfrm>
              <a:prstGeom prst="rect">
                <a:avLst/>
              </a:prstGeom>
              <a:noFill/>
            </p:spPr>
            <p:txBody>
              <a:bodyPr wrap="square" lIns="0" tIns="0" rIns="0" bIns="0" rtlCol="0">
                <a:spAutoFit/>
              </a:bodyPr>
              <a:lstStyle/>
              <a:p>
                <a:pPr marL="0" marR="0" lvl="0" indent="0" algn="ctr" defTabSz="498713" rtl="0" eaLnBrk="1" fontAlgn="auto" latinLnBrk="0" hangingPunct="1">
                  <a:lnSpc>
                    <a:spcPct val="75000"/>
                  </a:lnSpc>
                  <a:spcBef>
                    <a:spcPts val="0"/>
                  </a:spcBef>
                  <a:spcAft>
                    <a:spcPts val="0"/>
                  </a:spcAft>
                  <a:buClrTx/>
                  <a:buSzTx/>
                  <a:buFontTx/>
                  <a:buNone/>
                  <a:tabLst/>
                  <a:defRPr/>
                </a:pPr>
                <a:r>
                  <a:rPr kumimoji="0" lang="en-US" sz="818" b="0" i="0" u="none" strike="noStrike" kern="1200" cap="none" spc="0" normalizeH="0" baseline="0" noProof="0" dirty="0">
                    <a:ln>
                      <a:noFill/>
                    </a:ln>
                    <a:solidFill>
                      <a:prstClr val="black"/>
                    </a:solidFill>
                    <a:effectLst>
                      <a:glow rad="101600">
                        <a:srgbClr val="FFC000">
                          <a:lumMod val="60000"/>
                          <a:lumOff val="40000"/>
                          <a:alpha val="60000"/>
                        </a:srgbClr>
                      </a:glow>
                    </a:effectLst>
                    <a:uLnTx/>
                    <a:uFillTx/>
                    <a:latin typeface="Tw Cen MT" panose="020B0602020104020603" pitchFamily="34" charset="0"/>
                    <a:ea typeface="+mn-ea"/>
                    <a:cs typeface="Arial" pitchFamily="34" charset="0"/>
                  </a:rPr>
                  <a:t>CROSS DOMAIN</a:t>
                </a:r>
              </a:p>
            </p:txBody>
          </p:sp>
          <p:grpSp>
            <p:nvGrpSpPr>
              <p:cNvPr id="109" name="Group 108"/>
              <p:cNvGrpSpPr/>
              <p:nvPr/>
            </p:nvGrpSpPr>
            <p:grpSpPr>
              <a:xfrm>
                <a:off x="4337516" y="3292902"/>
                <a:ext cx="1371497" cy="1335386"/>
                <a:chOff x="5168782" y="1993691"/>
                <a:chExt cx="1371497" cy="1335386"/>
              </a:xfrm>
            </p:grpSpPr>
            <p:grpSp>
              <p:nvGrpSpPr>
                <p:cNvPr id="126" name="Group 125"/>
                <p:cNvGrpSpPr/>
                <p:nvPr/>
              </p:nvGrpSpPr>
              <p:grpSpPr>
                <a:xfrm>
                  <a:off x="5168782" y="1993691"/>
                  <a:ext cx="1371497" cy="1335386"/>
                  <a:chOff x="5168782" y="1993691"/>
                  <a:chExt cx="1371497" cy="1335386"/>
                </a:xfrm>
              </p:grpSpPr>
              <p:pic>
                <p:nvPicPr>
                  <p:cNvPr id="128" name="Picture 15" descr="P:\coi\USCC\J0\CAG\Graphics\Assets\Icons\Apple-Products\iMac24ON(96).png"/>
                  <p:cNvPicPr>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5168782" y="1993691"/>
                    <a:ext cx="1371497" cy="1335386"/>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128"/>
                  <p:cNvPicPr>
                    <a:picLocks noChangeAspect="1"/>
                  </p:cNvPicPr>
                  <p:nvPr/>
                </p:nvPicPr>
                <p:blipFill rotWithShape="1">
                  <a:blip r:embed="rId29" cstate="email">
                    <a:extLst>
                      <a:ext uri="{28A0092B-C50C-407E-A947-70E740481C1C}">
                        <a14:useLocalDpi xmlns:a14="http://schemas.microsoft.com/office/drawing/2010/main"/>
                      </a:ext>
                    </a:extLst>
                  </a:blip>
                  <a:srcRect/>
                  <a:stretch/>
                </p:blipFill>
                <p:spPr>
                  <a:xfrm>
                    <a:off x="5265945" y="2070613"/>
                    <a:ext cx="1177995" cy="752363"/>
                  </a:xfrm>
                  <a:prstGeom prst="roundRect">
                    <a:avLst>
                      <a:gd name="adj" fmla="val 8144"/>
                    </a:avLst>
                  </a:prstGeom>
                </p:spPr>
              </p:pic>
            </p:grpSp>
            <p:pic>
              <p:nvPicPr>
                <p:cNvPr id="127" name="Picture 15" descr="P:\coi\USCC\J0\CAG\Graphics\Assets\Icons\Apple-Products\iMac24ON(96).png"/>
                <p:cNvPicPr>
                  <a:picLocks noChangeAspect="1" noChangeArrowheads="1"/>
                </p:cNvPicPr>
                <p:nvPr/>
              </p:nvPicPr>
              <p:blipFill rotWithShape="1">
                <a:blip r:embed="rId30" cstate="print">
                  <a:extLst>
                    <a:ext uri="{28A0092B-C50C-407E-A947-70E740481C1C}">
                      <a14:useLocalDpi xmlns:a14="http://schemas.microsoft.com/office/drawing/2010/main"/>
                    </a:ext>
                  </a:extLst>
                </a:blip>
                <a:srcRect/>
                <a:stretch/>
              </p:blipFill>
              <p:spPr bwMode="auto">
                <a:xfrm>
                  <a:off x="5741581" y="2870791"/>
                  <a:ext cx="244376" cy="1553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0" name="Group 1204"/>
              <p:cNvGrpSpPr/>
              <p:nvPr/>
            </p:nvGrpSpPr>
            <p:grpSpPr>
              <a:xfrm rot="5400000" flipH="1">
                <a:off x="5371249" y="4104479"/>
                <a:ext cx="540288" cy="582487"/>
                <a:chOff x="8048094" y="3505200"/>
                <a:chExt cx="257706" cy="319635"/>
              </a:xfrm>
              <a:solidFill>
                <a:srgbClr val="008A3E"/>
              </a:solidFill>
            </p:grpSpPr>
            <p:sp>
              <p:nvSpPr>
                <p:cNvPr id="124" name="Freeform 752"/>
                <p:cNvSpPr>
                  <a:spLocks noChangeAspect="1"/>
                </p:cNvSpPr>
                <p:nvPr/>
              </p:nvSpPr>
              <p:spPr bwMode="auto">
                <a:xfrm>
                  <a:off x="8048094" y="3505200"/>
                  <a:ext cx="127845" cy="194754"/>
                </a:xfrm>
                <a:custGeom>
                  <a:avLst/>
                  <a:gdLst/>
                  <a:ahLst/>
                  <a:cxnLst>
                    <a:cxn ang="0">
                      <a:pos x="215" y="0"/>
                    </a:cxn>
                    <a:cxn ang="0">
                      <a:pos x="0" y="163"/>
                    </a:cxn>
                    <a:cxn ang="0">
                      <a:pos x="215" y="326"/>
                    </a:cxn>
                    <a:cxn ang="0">
                      <a:pos x="215" y="0"/>
                    </a:cxn>
                  </a:cxnLst>
                  <a:rect l="0" t="0" r="r" b="b"/>
                  <a:pathLst>
                    <a:path w="215" h="326">
                      <a:moveTo>
                        <a:pt x="215" y="0"/>
                      </a:moveTo>
                      <a:lnTo>
                        <a:pt x="0" y="163"/>
                      </a:lnTo>
                      <a:lnTo>
                        <a:pt x="215" y="326"/>
                      </a:lnTo>
                      <a:lnTo>
                        <a:pt x="215" y="0"/>
                      </a:lnTo>
                      <a:close/>
                    </a:path>
                  </a:pathLst>
                </a:custGeom>
                <a:grpFill/>
                <a:ln w="9525">
                  <a:noFill/>
                  <a:round/>
                  <a:headEnd/>
                  <a:tailEnd/>
                </a:ln>
              </p:spPr>
              <p:txBody>
                <a:bodyPr vert="horz" wrap="square" lIns="62345" tIns="31173" rIns="62345" bIns="31173" numCol="1" anchor="t" anchorCtr="0" compatLnSpc="1">
                  <a:prstTxWarp prst="textNoShape">
                    <a:avLst/>
                  </a:prstTxWarp>
                </a:bodyPr>
                <a:lstStyle/>
                <a:p>
                  <a:pPr marL="0" marR="0" lvl="0" indent="0" algn="l" defTabSz="498713" rtl="0" eaLnBrk="1" fontAlgn="auto" latinLnBrk="0" hangingPunct="1">
                    <a:lnSpc>
                      <a:spcPct val="100000"/>
                    </a:lnSpc>
                    <a:spcBef>
                      <a:spcPts val="0"/>
                    </a:spcBef>
                    <a:spcAft>
                      <a:spcPts val="0"/>
                    </a:spcAft>
                    <a:buClrTx/>
                    <a:buSzTx/>
                    <a:buFontTx/>
                    <a:buNone/>
                    <a:tabLst/>
                    <a:defRPr/>
                  </a:pPr>
                  <a:endParaRPr kumimoji="0" lang="en-US" sz="1091"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sp>
              <p:nvSpPr>
                <p:cNvPr id="125" name="Freeform 753"/>
                <p:cNvSpPr>
                  <a:spLocks/>
                </p:cNvSpPr>
                <p:nvPr/>
              </p:nvSpPr>
              <p:spPr bwMode="auto">
                <a:xfrm>
                  <a:off x="8174037" y="3564485"/>
                  <a:ext cx="131763" cy="260350"/>
                </a:xfrm>
                <a:custGeom>
                  <a:avLst/>
                  <a:gdLst/>
                  <a:ahLst/>
                  <a:cxnLst>
                    <a:cxn ang="0">
                      <a:pos x="0" y="84"/>
                    </a:cxn>
                    <a:cxn ang="0">
                      <a:pos x="23" y="87"/>
                    </a:cxn>
                    <a:cxn ang="0">
                      <a:pos x="47" y="94"/>
                    </a:cxn>
                    <a:cxn ang="0">
                      <a:pos x="68" y="105"/>
                    </a:cxn>
                    <a:cxn ang="0">
                      <a:pos x="85" y="120"/>
                    </a:cxn>
                    <a:cxn ang="0">
                      <a:pos x="100" y="139"/>
                    </a:cxn>
                    <a:cxn ang="0">
                      <a:pos x="111" y="159"/>
                    </a:cxn>
                    <a:cxn ang="0">
                      <a:pos x="119" y="182"/>
                    </a:cxn>
                    <a:cxn ang="0">
                      <a:pos x="121" y="207"/>
                    </a:cxn>
                    <a:cxn ang="0">
                      <a:pos x="121" y="218"/>
                    </a:cxn>
                    <a:cxn ang="0">
                      <a:pos x="116" y="240"/>
                    </a:cxn>
                    <a:cxn ang="0">
                      <a:pos x="109" y="262"/>
                    </a:cxn>
                    <a:cxn ang="0">
                      <a:pos x="96" y="280"/>
                    </a:cxn>
                    <a:cxn ang="0">
                      <a:pos x="81" y="296"/>
                    </a:cxn>
                    <a:cxn ang="0">
                      <a:pos x="64" y="310"/>
                    </a:cxn>
                    <a:cxn ang="0">
                      <a:pos x="44" y="320"/>
                    </a:cxn>
                    <a:cxn ang="0">
                      <a:pos x="23" y="327"/>
                    </a:cxn>
                    <a:cxn ang="0">
                      <a:pos x="12" y="329"/>
                    </a:cxn>
                    <a:cxn ang="0">
                      <a:pos x="43" y="324"/>
                    </a:cxn>
                    <a:cxn ang="0">
                      <a:pos x="72" y="312"/>
                    </a:cxn>
                    <a:cxn ang="0">
                      <a:pos x="98" y="296"/>
                    </a:cxn>
                    <a:cxn ang="0">
                      <a:pos x="120" y="276"/>
                    </a:cxn>
                    <a:cxn ang="0">
                      <a:pos x="139" y="253"/>
                    </a:cxn>
                    <a:cxn ang="0">
                      <a:pos x="152" y="226"/>
                    </a:cxn>
                    <a:cxn ang="0">
                      <a:pos x="161" y="196"/>
                    </a:cxn>
                    <a:cxn ang="0">
                      <a:pos x="165" y="164"/>
                    </a:cxn>
                    <a:cxn ang="0">
                      <a:pos x="163" y="148"/>
                    </a:cxn>
                    <a:cxn ang="0">
                      <a:pos x="157" y="115"/>
                    </a:cxn>
                    <a:cxn ang="0">
                      <a:pos x="143" y="86"/>
                    </a:cxn>
                    <a:cxn ang="0">
                      <a:pos x="126" y="59"/>
                    </a:cxn>
                    <a:cxn ang="0">
                      <a:pos x="104" y="37"/>
                    </a:cxn>
                    <a:cxn ang="0">
                      <a:pos x="78" y="20"/>
                    </a:cxn>
                    <a:cxn ang="0">
                      <a:pos x="48" y="7"/>
                    </a:cxn>
                    <a:cxn ang="0">
                      <a:pos x="16" y="0"/>
                    </a:cxn>
                    <a:cxn ang="0">
                      <a:pos x="0" y="84"/>
                    </a:cxn>
                  </a:cxnLst>
                  <a:rect l="0" t="0" r="r" b="b"/>
                  <a:pathLst>
                    <a:path w="165" h="329">
                      <a:moveTo>
                        <a:pt x="0" y="84"/>
                      </a:moveTo>
                      <a:lnTo>
                        <a:pt x="0" y="84"/>
                      </a:lnTo>
                      <a:lnTo>
                        <a:pt x="12" y="86"/>
                      </a:lnTo>
                      <a:lnTo>
                        <a:pt x="23" y="87"/>
                      </a:lnTo>
                      <a:lnTo>
                        <a:pt x="36" y="90"/>
                      </a:lnTo>
                      <a:lnTo>
                        <a:pt x="47" y="94"/>
                      </a:lnTo>
                      <a:lnTo>
                        <a:pt x="58" y="99"/>
                      </a:lnTo>
                      <a:lnTo>
                        <a:pt x="68" y="105"/>
                      </a:lnTo>
                      <a:lnTo>
                        <a:pt x="77" y="113"/>
                      </a:lnTo>
                      <a:lnTo>
                        <a:pt x="85" y="120"/>
                      </a:lnTo>
                      <a:lnTo>
                        <a:pt x="94" y="129"/>
                      </a:lnTo>
                      <a:lnTo>
                        <a:pt x="100" y="139"/>
                      </a:lnTo>
                      <a:lnTo>
                        <a:pt x="106" y="149"/>
                      </a:lnTo>
                      <a:lnTo>
                        <a:pt x="111" y="159"/>
                      </a:lnTo>
                      <a:lnTo>
                        <a:pt x="116" y="171"/>
                      </a:lnTo>
                      <a:lnTo>
                        <a:pt x="119" y="182"/>
                      </a:lnTo>
                      <a:lnTo>
                        <a:pt x="121" y="195"/>
                      </a:lnTo>
                      <a:lnTo>
                        <a:pt x="121" y="207"/>
                      </a:lnTo>
                      <a:lnTo>
                        <a:pt x="121" y="207"/>
                      </a:lnTo>
                      <a:lnTo>
                        <a:pt x="121" y="218"/>
                      </a:lnTo>
                      <a:lnTo>
                        <a:pt x="119" y="231"/>
                      </a:lnTo>
                      <a:lnTo>
                        <a:pt x="116" y="240"/>
                      </a:lnTo>
                      <a:lnTo>
                        <a:pt x="112" y="252"/>
                      </a:lnTo>
                      <a:lnTo>
                        <a:pt x="109" y="262"/>
                      </a:lnTo>
                      <a:lnTo>
                        <a:pt x="103" y="271"/>
                      </a:lnTo>
                      <a:lnTo>
                        <a:pt x="96" y="280"/>
                      </a:lnTo>
                      <a:lnTo>
                        <a:pt x="90" y="289"/>
                      </a:lnTo>
                      <a:lnTo>
                        <a:pt x="81" y="296"/>
                      </a:lnTo>
                      <a:lnTo>
                        <a:pt x="73" y="304"/>
                      </a:lnTo>
                      <a:lnTo>
                        <a:pt x="64" y="310"/>
                      </a:lnTo>
                      <a:lnTo>
                        <a:pt x="54" y="316"/>
                      </a:lnTo>
                      <a:lnTo>
                        <a:pt x="44" y="320"/>
                      </a:lnTo>
                      <a:lnTo>
                        <a:pt x="34" y="324"/>
                      </a:lnTo>
                      <a:lnTo>
                        <a:pt x="23" y="327"/>
                      </a:lnTo>
                      <a:lnTo>
                        <a:pt x="12" y="329"/>
                      </a:lnTo>
                      <a:lnTo>
                        <a:pt x="12" y="329"/>
                      </a:lnTo>
                      <a:lnTo>
                        <a:pt x="27" y="326"/>
                      </a:lnTo>
                      <a:lnTo>
                        <a:pt x="43" y="324"/>
                      </a:lnTo>
                      <a:lnTo>
                        <a:pt x="57" y="319"/>
                      </a:lnTo>
                      <a:lnTo>
                        <a:pt x="72" y="312"/>
                      </a:lnTo>
                      <a:lnTo>
                        <a:pt x="85" y="305"/>
                      </a:lnTo>
                      <a:lnTo>
                        <a:pt x="98" y="296"/>
                      </a:lnTo>
                      <a:lnTo>
                        <a:pt x="109" y="286"/>
                      </a:lnTo>
                      <a:lnTo>
                        <a:pt x="120" y="276"/>
                      </a:lnTo>
                      <a:lnTo>
                        <a:pt x="130" y="265"/>
                      </a:lnTo>
                      <a:lnTo>
                        <a:pt x="139" y="253"/>
                      </a:lnTo>
                      <a:lnTo>
                        <a:pt x="146" y="239"/>
                      </a:lnTo>
                      <a:lnTo>
                        <a:pt x="152" y="226"/>
                      </a:lnTo>
                      <a:lnTo>
                        <a:pt x="157" y="211"/>
                      </a:lnTo>
                      <a:lnTo>
                        <a:pt x="161" y="196"/>
                      </a:lnTo>
                      <a:lnTo>
                        <a:pt x="163" y="180"/>
                      </a:lnTo>
                      <a:lnTo>
                        <a:pt x="165" y="164"/>
                      </a:lnTo>
                      <a:lnTo>
                        <a:pt x="165" y="164"/>
                      </a:lnTo>
                      <a:lnTo>
                        <a:pt x="163" y="148"/>
                      </a:lnTo>
                      <a:lnTo>
                        <a:pt x="161" y="131"/>
                      </a:lnTo>
                      <a:lnTo>
                        <a:pt x="157" y="115"/>
                      </a:lnTo>
                      <a:lnTo>
                        <a:pt x="151" y="100"/>
                      </a:lnTo>
                      <a:lnTo>
                        <a:pt x="143" y="86"/>
                      </a:lnTo>
                      <a:lnTo>
                        <a:pt x="136" y="72"/>
                      </a:lnTo>
                      <a:lnTo>
                        <a:pt x="126" y="59"/>
                      </a:lnTo>
                      <a:lnTo>
                        <a:pt x="116" y="47"/>
                      </a:lnTo>
                      <a:lnTo>
                        <a:pt x="104" y="37"/>
                      </a:lnTo>
                      <a:lnTo>
                        <a:pt x="91" y="27"/>
                      </a:lnTo>
                      <a:lnTo>
                        <a:pt x="78" y="20"/>
                      </a:lnTo>
                      <a:lnTo>
                        <a:pt x="63" y="12"/>
                      </a:lnTo>
                      <a:lnTo>
                        <a:pt x="48" y="7"/>
                      </a:lnTo>
                      <a:lnTo>
                        <a:pt x="32" y="2"/>
                      </a:lnTo>
                      <a:lnTo>
                        <a:pt x="16" y="0"/>
                      </a:lnTo>
                      <a:lnTo>
                        <a:pt x="0" y="0"/>
                      </a:lnTo>
                      <a:lnTo>
                        <a:pt x="0" y="84"/>
                      </a:lnTo>
                      <a:close/>
                    </a:path>
                  </a:pathLst>
                </a:custGeom>
                <a:grpFill/>
                <a:ln w="9525">
                  <a:noFill/>
                  <a:round/>
                  <a:headEnd/>
                  <a:tailEnd/>
                </a:ln>
              </p:spPr>
              <p:txBody>
                <a:bodyPr vert="horz" wrap="square" lIns="62345" tIns="31173" rIns="62345" bIns="31173" numCol="1" anchor="t" anchorCtr="0" compatLnSpc="1">
                  <a:prstTxWarp prst="textNoShape">
                    <a:avLst/>
                  </a:prstTxWarp>
                </a:bodyPr>
                <a:lstStyle/>
                <a:p>
                  <a:pPr marL="0" marR="0" lvl="0" indent="0" algn="l" defTabSz="498713" rtl="0" eaLnBrk="1" fontAlgn="auto" latinLnBrk="0" hangingPunct="1">
                    <a:lnSpc>
                      <a:spcPct val="100000"/>
                    </a:lnSpc>
                    <a:spcBef>
                      <a:spcPts val="0"/>
                    </a:spcBef>
                    <a:spcAft>
                      <a:spcPts val="0"/>
                    </a:spcAft>
                    <a:buClrTx/>
                    <a:buSzTx/>
                    <a:buFontTx/>
                    <a:buNone/>
                    <a:tabLst/>
                    <a:defRPr/>
                  </a:pPr>
                  <a:endParaRPr kumimoji="0" lang="en-US" sz="1091"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grpSp>
          <p:grpSp>
            <p:nvGrpSpPr>
              <p:cNvPr id="111" name="Group 110"/>
              <p:cNvGrpSpPr/>
              <p:nvPr/>
            </p:nvGrpSpPr>
            <p:grpSpPr>
              <a:xfrm>
                <a:off x="4336500" y="4648939"/>
                <a:ext cx="1371497" cy="1335386"/>
                <a:chOff x="5167766" y="3349728"/>
                <a:chExt cx="1371497" cy="1335386"/>
              </a:xfrm>
            </p:grpSpPr>
            <p:grpSp>
              <p:nvGrpSpPr>
                <p:cNvPr id="120" name="Group 119"/>
                <p:cNvGrpSpPr/>
                <p:nvPr/>
              </p:nvGrpSpPr>
              <p:grpSpPr>
                <a:xfrm>
                  <a:off x="5167766" y="3349728"/>
                  <a:ext cx="1371497" cy="1335386"/>
                  <a:chOff x="5852284" y="2723491"/>
                  <a:chExt cx="1371497" cy="1335386"/>
                </a:xfrm>
              </p:grpSpPr>
              <p:pic>
                <p:nvPicPr>
                  <p:cNvPr id="122" name="Picture 15" descr="P:\coi\USCC\J0\CAG\Graphics\Assets\Icons\Apple-Products\iMac24ON(96).png"/>
                  <p:cNvPicPr>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5852284" y="2723491"/>
                    <a:ext cx="1371497" cy="1335386"/>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122"/>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5953548" y="2807337"/>
                    <a:ext cx="1177995" cy="740885"/>
                  </a:xfrm>
                  <a:prstGeom prst="roundRect">
                    <a:avLst>
                      <a:gd name="adj" fmla="val 8144"/>
                    </a:avLst>
                  </a:prstGeom>
                </p:spPr>
              </p:pic>
            </p:grpSp>
            <p:pic>
              <p:nvPicPr>
                <p:cNvPr id="121" name="Picture 15" descr="P:\coi\USCC\J0\CAG\Graphics\Assets\Icons\Apple-Products\iMac24ON(96).png"/>
                <p:cNvPicPr>
                  <a:picLocks noChangeAspect="1" noChangeArrowheads="1"/>
                </p:cNvPicPr>
                <p:nvPr/>
              </p:nvPicPr>
              <p:blipFill rotWithShape="1">
                <a:blip r:embed="rId30" cstate="print">
                  <a:extLst>
                    <a:ext uri="{28A0092B-C50C-407E-A947-70E740481C1C}">
                      <a14:useLocalDpi xmlns:a14="http://schemas.microsoft.com/office/drawing/2010/main"/>
                    </a:ext>
                  </a:extLst>
                </a:blip>
                <a:srcRect/>
                <a:stretch/>
              </p:blipFill>
              <p:spPr bwMode="auto">
                <a:xfrm>
                  <a:off x="5719251" y="4229586"/>
                  <a:ext cx="244376" cy="1553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2" name="Group 1204"/>
              <p:cNvGrpSpPr/>
              <p:nvPr/>
            </p:nvGrpSpPr>
            <p:grpSpPr>
              <a:xfrm rot="5400000" flipH="1">
                <a:off x="5335697" y="5416751"/>
                <a:ext cx="540288" cy="582487"/>
                <a:chOff x="8048094" y="3505200"/>
                <a:chExt cx="257706" cy="319635"/>
              </a:xfrm>
              <a:solidFill>
                <a:srgbClr val="C00000"/>
              </a:solidFill>
            </p:grpSpPr>
            <p:sp>
              <p:nvSpPr>
                <p:cNvPr id="118" name="Freeform 752"/>
                <p:cNvSpPr>
                  <a:spLocks noChangeAspect="1"/>
                </p:cNvSpPr>
                <p:nvPr/>
              </p:nvSpPr>
              <p:spPr bwMode="auto">
                <a:xfrm>
                  <a:off x="8048094" y="3505200"/>
                  <a:ext cx="127845" cy="194754"/>
                </a:xfrm>
                <a:custGeom>
                  <a:avLst/>
                  <a:gdLst/>
                  <a:ahLst/>
                  <a:cxnLst>
                    <a:cxn ang="0">
                      <a:pos x="215" y="0"/>
                    </a:cxn>
                    <a:cxn ang="0">
                      <a:pos x="0" y="163"/>
                    </a:cxn>
                    <a:cxn ang="0">
                      <a:pos x="215" y="326"/>
                    </a:cxn>
                    <a:cxn ang="0">
                      <a:pos x="215" y="0"/>
                    </a:cxn>
                  </a:cxnLst>
                  <a:rect l="0" t="0" r="r" b="b"/>
                  <a:pathLst>
                    <a:path w="215" h="326">
                      <a:moveTo>
                        <a:pt x="215" y="0"/>
                      </a:moveTo>
                      <a:lnTo>
                        <a:pt x="0" y="163"/>
                      </a:lnTo>
                      <a:lnTo>
                        <a:pt x="215" y="326"/>
                      </a:lnTo>
                      <a:lnTo>
                        <a:pt x="215" y="0"/>
                      </a:lnTo>
                      <a:close/>
                    </a:path>
                  </a:pathLst>
                </a:custGeom>
                <a:grpFill/>
                <a:ln w="9525">
                  <a:noFill/>
                  <a:round/>
                  <a:headEnd/>
                  <a:tailEnd/>
                </a:ln>
              </p:spPr>
              <p:txBody>
                <a:bodyPr vert="horz" wrap="square" lIns="62345" tIns="31173" rIns="62345" bIns="31173" numCol="1" anchor="t" anchorCtr="0" compatLnSpc="1">
                  <a:prstTxWarp prst="textNoShape">
                    <a:avLst/>
                  </a:prstTxWarp>
                </a:bodyPr>
                <a:lstStyle/>
                <a:p>
                  <a:pPr marL="0" marR="0" lvl="0" indent="0" algn="l" defTabSz="498713" rtl="0" eaLnBrk="1" fontAlgn="auto" latinLnBrk="0" hangingPunct="1">
                    <a:lnSpc>
                      <a:spcPct val="100000"/>
                    </a:lnSpc>
                    <a:spcBef>
                      <a:spcPts val="0"/>
                    </a:spcBef>
                    <a:spcAft>
                      <a:spcPts val="0"/>
                    </a:spcAft>
                    <a:buClrTx/>
                    <a:buSzTx/>
                    <a:buFontTx/>
                    <a:buNone/>
                    <a:tabLst/>
                    <a:defRPr/>
                  </a:pPr>
                  <a:endParaRPr kumimoji="0" lang="en-US" sz="1091"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sp>
              <p:nvSpPr>
                <p:cNvPr id="119" name="Freeform 753"/>
                <p:cNvSpPr>
                  <a:spLocks/>
                </p:cNvSpPr>
                <p:nvPr/>
              </p:nvSpPr>
              <p:spPr bwMode="auto">
                <a:xfrm>
                  <a:off x="8174037" y="3564485"/>
                  <a:ext cx="131763" cy="260350"/>
                </a:xfrm>
                <a:custGeom>
                  <a:avLst/>
                  <a:gdLst/>
                  <a:ahLst/>
                  <a:cxnLst>
                    <a:cxn ang="0">
                      <a:pos x="0" y="84"/>
                    </a:cxn>
                    <a:cxn ang="0">
                      <a:pos x="23" y="87"/>
                    </a:cxn>
                    <a:cxn ang="0">
                      <a:pos x="47" y="94"/>
                    </a:cxn>
                    <a:cxn ang="0">
                      <a:pos x="68" y="105"/>
                    </a:cxn>
                    <a:cxn ang="0">
                      <a:pos x="85" y="120"/>
                    </a:cxn>
                    <a:cxn ang="0">
                      <a:pos x="100" y="139"/>
                    </a:cxn>
                    <a:cxn ang="0">
                      <a:pos x="111" y="159"/>
                    </a:cxn>
                    <a:cxn ang="0">
                      <a:pos x="119" y="182"/>
                    </a:cxn>
                    <a:cxn ang="0">
                      <a:pos x="121" y="207"/>
                    </a:cxn>
                    <a:cxn ang="0">
                      <a:pos x="121" y="218"/>
                    </a:cxn>
                    <a:cxn ang="0">
                      <a:pos x="116" y="240"/>
                    </a:cxn>
                    <a:cxn ang="0">
                      <a:pos x="109" y="262"/>
                    </a:cxn>
                    <a:cxn ang="0">
                      <a:pos x="96" y="280"/>
                    </a:cxn>
                    <a:cxn ang="0">
                      <a:pos x="81" y="296"/>
                    </a:cxn>
                    <a:cxn ang="0">
                      <a:pos x="64" y="310"/>
                    </a:cxn>
                    <a:cxn ang="0">
                      <a:pos x="44" y="320"/>
                    </a:cxn>
                    <a:cxn ang="0">
                      <a:pos x="23" y="327"/>
                    </a:cxn>
                    <a:cxn ang="0">
                      <a:pos x="12" y="329"/>
                    </a:cxn>
                    <a:cxn ang="0">
                      <a:pos x="43" y="324"/>
                    </a:cxn>
                    <a:cxn ang="0">
                      <a:pos x="72" y="312"/>
                    </a:cxn>
                    <a:cxn ang="0">
                      <a:pos x="98" y="296"/>
                    </a:cxn>
                    <a:cxn ang="0">
                      <a:pos x="120" y="276"/>
                    </a:cxn>
                    <a:cxn ang="0">
                      <a:pos x="139" y="253"/>
                    </a:cxn>
                    <a:cxn ang="0">
                      <a:pos x="152" y="226"/>
                    </a:cxn>
                    <a:cxn ang="0">
                      <a:pos x="161" y="196"/>
                    </a:cxn>
                    <a:cxn ang="0">
                      <a:pos x="165" y="164"/>
                    </a:cxn>
                    <a:cxn ang="0">
                      <a:pos x="163" y="148"/>
                    </a:cxn>
                    <a:cxn ang="0">
                      <a:pos x="157" y="115"/>
                    </a:cxn>
                    <a:cxn ang="0">
                      <a:pos x="143" y="86"/>
                    </a:cxn>
                    <a:cxn ang="0">
                      <a:pos x="126" y="59"/>
                    </a:cxn>
                    <a:cxn ang="0">
                      <a:pos x="104" y="37"/>
                    </a:cxn>
                    <a:cxn ang="0">
                      <a:pos x="78" y="20"/>
                    </a:cxn>
                    <a:cxn ang="0">
                      <a:pos x="48" y="7"/>
                    </a:cxn>
                    <a:cxn ang="0">
                      <a:pos x="16" y="0"/>
                    </a:cxn>
                    <a:cxn ang="0">
                      <a:pos x="0" y="84"/>
                    </a:cxn>
                  </a:cxnLst>
                  <a:rect l="0" t="0" r="r" b="b"/>
                  <a:pathLst>
                    <a:path w="165" h="329">
                      <a:moveTo>
                        <a:pt x="0" y="84"/>
                      </a:moveTo>
                      <a:lnTo>
                        <a:pt x="0" y="84"/>
                      </a:lnTo>
                      <a:lnTo>
                        <a:pt x="12" y="86"/>
                      </a:lnTo>
                      <a:lnTo>
                        <a:pt x="23" y="87"/>
                      </a:lnTo>
                      <a:lnTo>
                        <a:pt x="36" y="90"/>
                      </a:lnTo>
                      <a:lnTo>
                        <a:pt x="47" y="94"/>
                      </a:lnTo>
                      <a:lnTo>
                        <a:pt x="58" y="99"/>
                      </a:lnTo>
                      <a:lnTo>
                        <a:pt x="68" y="105"/>
                      </a:lnTo>
                      <a:lnTo>
                        <a:pt x="77" y="113"/>
                      </a:lnTo>
                      <a:lnTo>
                        <a:pt x="85" y="120"/>
                      </a:lnTo>
                      <a:lnTo>
                        <a:pt x="94" y="129"/>
                      </a:lnTo>
                      <a:lnTo>
                        <a:pt x="100" y="139"/>
                      </a:lnTo>
                      <a:lnTo>
                        <a:pt x="106" y="149"/>
                      </a:lnTo>
                      <a:lnTo>
                        <a:pt x="111" y="159"/>
                      </a:lnTo>
                      <a:lnTo>
                        <a:pt x="116" y="171"/>
                      </a:lnTo>
                      <a:lnTo>
                        <a:pt x="119" y="182"/>
                      </a:lnTo>
                      <a:lnTo>
                        <a:pt x="121" y="195"/>
                      </a:lnTo>
                      <a:lnTo>
                        <a:pt x="121" y="207"/>
                      </a:lnTo>
                      <a:lnTo>
                        <a:pt x="121" y="207"/>
                      </a:lnTo>
                      <a:lnTo>
                        <a:pt x="121" y="218"/>
                      </a:lnTo>
                      <a:lnTo>
                        <a:pt x="119" y="231"/>
                      </a:lnTo>
                      <a:lnTo>
                        <a:pt x="116" y="240"/>
                      </a:lnTo>
                      <a:lnTo>
                        <a:pt x="112" y="252"/>
                      </a:lnTo>
                      <a:lnTo>
                        <a:pt x="109" y="262"/>
                      </a:lnTo>
                      <a:lnTo>
                        <a:pt x="103" y="271"/>
                      </a:lnTo>
                      <a:lnTo>
                        <a:pt x="96" y="280"/>
                      </a:lnTo>
                      <a:lnTo>
                        <a:pt x="90" y="289"/>
                      </a:lnTo>
                      <a:lnTo>
                        <a:pt x="81" y="296"/>
                      </a:lnTo>
                      <a:lnTo>
                        <a:pt x="73" y="304"/>
                      </a:lnTo>
                      <a:lnTo>
                        <a:pt x="64" y="310"/>
                      </a:lnTo>
                      <a:lnTo>
                        <a:pt x="54" y="316"/>
                      </a:lnTo>
                      <a:lnTo>
                        <a:pt x="44" y="320"/>
                      </a:lnTo>
                      <a:lnTo>
                        <a:pt x="34" y="324"/>
                      </a:lnTo>
                      <a:lnTo>
                        <a:pt x="23" y="327"/>
                      </a:lnTo>
                      <a:lnTo>
                        <a:pt x="12" y="329"/>
                      </a:lnTo>
                      <a:lnTo>
                        <a:pt x="12" y="329"/>
                      </a:lnTo>
                      <a:lnTo>
                        <a:pt x="27" y="326"/>
                      </a:lnTo>
                      <a:lnTo>
                        <a:pt x="43" y="324"/>
                      </a:lnTo>
                      <a:lnTo>
                        <a:pt x="57" y="319"/>
                      </a:lnTo>
                      <a:lnTo>
                        <a:pt x="72" y="312"/>
                      </a:lnTo>
                      <a:lnTo>
                        <a:pt x="85" y="305"/>
                      </a:lnTo>
                      <a:lnTo>
                        <a:pt x="98" y="296"/>
                      </a:lnTo>
                      <a:lnTo>
                        <a:pt x="109" y="286"/>
                      </a:lnTo>
                      <a:lnTo>
                        <a:pt x="120" y="276"/>
                      </a:lnTo>
                      <a:lnTo>
                        <a:pt x="130" y="265"/>
                      </a:lnTo>
                      <a:lnTo>
                        <a:pt x="139" y="253"/>
                      </a:lnTo>
                      <a:lnTo>
                        <a:pt x="146" y="239"/>
                      </a:lnTo>
                      <a:lnTo>
                        <a:pt x="152" y="226"/>
                      </a:lnTo>
                      <a:lnTo>
                        <a:pt x="157" y="211"/>
                      </a:lnTo>
                      <a:lnTo>
                        <a:pt x="161" y="196"/>
                      </a:lnTo>
                      <a:lnTo>
                        <a:pt x="163" y="180"/>
                      </a:lnTo>
                      <a:lnTo>
                        <a:pt x="165" y="164"/>
                      </a:lnTo>
                      <a:lnTo>
                        <a:pt x="165" y="164"/>
                      </a:lnTo>
                      <a:lnTo>
                        <a:pt x="163" y="148"/>
                      </a:lnTo>
                      <a:lnTo>
                        <a:pt x="161" y="131"/>
                      </a:lnTo>
                      <a:lnTo>
                        <a:pt x="157" y="115"/>
                      </a:lnTo>
                      <a:lnTo>
                        <a:pt x="151" y="100"/>
                      </a:lnTo>
                      <a:lnTo>
                        <a:pt x="143" y="86"/>
                      </a:lnTo>
                      <a:lnTo>
                        <a:pt x="136" y="72"/>
                      </a:lnTo>
                      <a:lnTo>
                        <a:pt x="126" y="59"/>
                      </a:lnTo>
                      <a:lnTo>
                        <a:pt x="116" y="47"/>
                      </a:lnTo>
                      <a:lnTo>
                        <a:pt x="104" y="37"/>
                      </a:lnTo>
                      <a:lnTo>
                        <a:pt x="91" y="27"/>
                      </a:lnTo>
                      <a:lnTo>
                        <a:pt x="78" y="20"/>
                      </a:lnTo>
                      <a:lnTo>
                        <a:pt x="63" y="12"/>
                      </a:lnTo>
                      <a:lnTo>
                        <a:pt x="48" y="7"/>
                      </a:lnTo>
                      <a:lnTo>
                        <a:pt x="32" y="2"/>
                      </a:lnTo>
                      <a:lnTo>
                        <a:pt x="16" y="0"/>
                      </a:lnTo>
                      <a:lnTo>
                        <a:pt x="0" y="0"/>
                      </a:lnTo>
                      <a:lnTo>
                        <a:pt x="0" y="84"/>
                      </a:lnTo>
                      <a:close/>
                    </a:path>
                  </a:pathLst>
                </a:custGeom>
                <a:grpFill/>
                <a:ln w="9525">
                  <a:noFill/>
                  <a:round/>
                  <a:headEnd/>
                  <a:tailEnd/>
                </a:ln>
              </p:spPr>
              <p:txBody>
                <a:bodyPr vert="horz" wrap="square" lIns="62345" tIns="31173" rIns="62345" bIns="31173" numCol="1" anchor="t" anchorCtr="0" compatLnSpc="1">
                  <a:prstTxWarp prst="textNoShape">
                    <a:avLst/>
                  </a:prstTxWarp>
                </a:bodyPr>
                <a:lstStyle/>
                <a:p>
                  <a:pPr marL="0" marR="0" lvl="0" indent="0" algn="l" defTabSz="498713" rtl="0" eaLnBrk="1" fontAlgn="auto" latinLnBrk="0" hangingPunct="1">
                    <a:lnSpc>
                      <a:spcPct val="100000"/>
                    </a:lnSpc>
                    <a:spcBef>
                      <a:spcPts val="0"/>
                    </a:spcBef>
                    <a:spcAft>
                      <a:spcPts val="0"/>
                    </a:spcAft>
                    <a:buClrTx/>
                    <a:buSzTx/>
                    <a:buFontTx/>
                    <a:buNone/>
                    <a:tabLst/>
                    <a:defRPr/>
                  </a:pPr>
                  <a:endParaRPr kumimoji="0" lang="en-US" sz="1091"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grpSp>
          <p:grpSp>
            <p:nvGrpSpPr>
              <p:cNvPr id="113" name="Group 112"/>
              <p:cNvGrpSpPr/>
              <p:nvPr/>
            </p:nvGrpSpPr>
            <p:grpSpPr>
              <a:xfrm>
                <a:off x="4336500" y="5898641"/>
                <a:ext cx="1371497" cy="1335386"/>
                <a:chOff x="5167766" y="4743813"/>
                <a:chExt cx="1371497" cy="1335386"/>
              </a:xfrm>
            </p:grpSpPr>
            <p:grpSp>
              <p:nvGrpSpPr>
                <p:cNvPr id="114" name="Group 113"/>
                <p:cNvGrpSpPr/>
                <p:nvPr/>
              </p:nvGrpSpPr>
              <p:grpSpPr>
                <a:xfrm>
                  <a:off x="5167766" y="4743813"/>
                  <a:ext cx="1371497" cy="1335386"/>
                  <a:chOff x="5852284" y="4052694"/>
                  <a:chExt cx="1371497" cy="1335386"/>
                </a:xfrm>
              </p:grpSpPr>
              <p:pic>
                <p:nvPicPr>
                  <p:cNvPr id="116" name="Picture 15" descr="P:\coi\USCC\J0\CAG\Graphics\Assets\Icons\Apple-Products\iMac24ON(96).png"/>
                  <p:cNvPicPr>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5852284" y="4052694"/>
                    <a:ext cx="1371497" cy="1335386"/>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116"/>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5948228" y="4139616"/>
                    <a:ext cx="1177995" cy="743634"/>
                  </a:xfrm>
                  <a:prstGeom prst="roundRect">
                    <a:avLst>
                      <a:gd name="adj" fmla="val 8144"/>
                    </a:avLst>
                  </a:prstGeom>
                </p:spPr>
              </p:pic>
            </p:grpSp>
            <p:pic>
              <p:nvPicPr>
                <p:cNvPr id="115" name="Picture 15" descr="P:\coi\USCC\J0\CAG\Graphics\Assets\Icons\Apple-Products\iMac24ON(96).png"/>
                <p:cNvPicPr>
                  <a:picLocks noChangeAspect="1" noChangeArrowheads="1"/>
                </p:cNvPicPr>
                <p:nvPr/>
              </p:nvPicPr>
              <p:blipFill rotWithShape="1">
                <a:blip r:embed="rId30" cstate="print">
                  <a:extLst>
                    <a:ext uri="{28A0092B-C50C-407E-A947-70E740481C1C}">
                      <a14:useLocalDpi xmlns:a14="http://schemas.microsoft.com/office/drawing/2010/main"/>
                    </a:ext>
                  </a:extLst>
                </a:blip>
                <a:srcRect/>
                <a:stretch/>
              </p:blipFill>
              <p:spPr bwMode="auto">
                <a:xfrm>
                  <a:off x="5745079" y="5627308"/>
                  <a:ext cx="244376" cy="155393"/>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30" name="TextBox 129"/>
            <p:cNvSpPr txBox="1"/>
            <p:nvPr/>
          </p:nvSpPr>
          <p:spPr>
            <a:xfrm>
              <a:off x="5523918" y="3013701"/>
              <a:ext cx="1832442" cy="470000"/>
            </a:xfrm>
            <a:prstGeom prst="rect">
              <a:avLst/>
            </a:prstGeom>
            <a:noFill/>
          </p:spPr>
          <p:txBody>
            <a:bodyPr wrap="square" rtlCol="0">
              <a:spAutoFit/>
            </a:bodyPr>
            <a:lstStyle/>
            <a:p>
              <a:pPr marL="0" marR="0" lvl="0" indent="0" algn="ctr" defTabSz="498713" rtl="0" eaLnBrk="1" fontAlgn="auto" latinLnBrk="0" hangingPunct="1">
                <a:lnSpc>
                  <a:spcPct val="100000"/>
                </a:lnSpc>
                <a:spcBef>
                  <a:spcPts val="0"/>
                </a:spcBef>
                <a:spcAft>
                  <a:spcPts val="0"/>
                </a:spcAft>
                <a:buClrTx/>
                <a:buSzTx/>
                <a:buFontTx/>
                <a:buNone/>
                <a:tabLst/>
                <a:defRPr/>
              </a:pPr>
              <a:r>
                <a:rPr kumimoji="0" lang="en-US" sz="1227" b="1" i="0" u="none" strike="noStrike" kern="1200" cap="none" spc="0" normalizeH="0" baseline="0" noProof="0" dirty="0">
                  <a:ln>
                    <a:noFill/>
                  </a:ln>
                  <a:solidFill>
                    <a:prstClr val="white"/>
                  </a:solidFill>
                  <a:effectLst>
                    <a:glow rad="152400">
                      <a:prstClr val="black">
                        <a:alpha val="60000"/>
                      </a:prstClr>
                    </a:glow>
                  </a:effectLst>
                  <a:uLnTx/>
                  <a:uFillTx/>
                  <a:latin typeface="Tw Cen MT" panose="020B0602020104020603" pitchFamily="34" charset="0"/>
                  <a:ea typeface="+mn-ea"/>
                  <a:cs typeface="Arial" pitchFamily="34" charset="0"/>
                </a:rPr>
                <a:t>DEVELOP NEXT GEN CAPABILITIES</a:t>
              </a:r>
            </a:p>
          </p:txBody>
        </p:sp>
        <p:grpSp>
          <p:nvGrpSpPr>
            <p:cNvPr id="131" name="Group 130"/>
            <p:cNvGrpSpPr/>
            <p:nvPr/>
          </p:nvGrpSpPr>
          <p:grpSpPr>
            <a:xfrm>
              <a:off x="5771065" y="465908"/>
              <a:ext cx="1281723" cy="1291005"/>
              <a:chOff x="7462939" y="937382"/>
              <a:chExt cx="1879861" cy="1893474"/>
            </a:xfrm>
          </p:grpSpPr>
          <p:pic>
            <p:nvPicPr>
              <p:cNvPr id="132" name="Picture 131"/>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7485904" y="937382"/>
                <a:ext cx="1840854" cy="1820550"/>
              </a:xfrm>
              <a:prstGeom prst="rect">
                <a:avLst/>
              </a:prstGeom>
              <a:effectLst/>
            </p:spPr>
          </p:pic>
          <p:pic>
            <p:nvPicPr>
              <p:cNvPr id="133" name="Picture 132"/>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7462939" y="950995"/>
                <a:ext cx="1879861" cy="1879861"/>
              </a:xfrm>
              <a:prstGeom prst="rect">
                <a:avLst/>
              </a:prstGeom>
            </p:spPr>
          </p:pic>
        </p:grpSp>
        <p:sp>
          <p:nvSpPr>
            <p:cNvPr id="134" name="Rectangle 133"/>
            <p:cNvSpPr/>
            <p:nvPr/>
          </p:nvSpPr>
          <p:spPr>
            <a:xfrm>
              <a:off x="4248248" y="1178776"/>
              <a:ext cx="1247623" cy="847668"/>
            </a:xfrm>
            <a:prstGeom prst="rect">
              <a:avLst/>
            </a:prstGeom>
          </p:spPr>
          <p:txBody>
            <a:bodyPr wrap="square">
              <a:spAutoFit/>
            </a:bodyPr>
            <a:lstStyle/>
            <a:p>
              <a:pPr marL="0" marR="0" lvl="0" indent="0" algn="l" defTabSz="498713" rtl="0" eaLnBrk="1" fontAlgn="auto" latinLnBrk="0" hangingPunct="1">
                <a:lnSpc>
                  <a:spcPct val="100000"/>
                </a:lnSpc>
                <a:spcBef>
                  <a:spcPts val="0"/>
                </a:spcBef>
                <a:spcAft>
                  <a:spcPts val="0"/>
                </a:spcAft>
                <a:buClrTx/>
                <a:buSzTx/>
                <a:buFontTx/>
                <a:buNone/>
                <a:tabLst/>
                <a:defRPr/>
              </a:pPr>
              <a:r>
                <a:rPr kumimoji="0" lang="en-US" sz="1227" b="1" i="0" u="none" strike="noStrike" kern="1200" cap="none" spc="0" normalizeH="0" baseline="0" noProof="0" dirty="0">
                  <a:ln>
                    <a:noFill/>
                  </a:ln>
                  <a:solidFill>
                    <a:prstClr val="white"/>
                  </a:solidFill>
                  <a:effectLst>
                    <a:glow rad="127000">
                      <a:prstClr val="black">
                        <a:alpha val="60000"/>
                      </a:prstClr>
                    </a:glow>
                  </a:effectLst>
                  <a:uLnTx/>
                  <a:uFillTx/>
                  <a:latin typeface="Tw Cen MT" panose="020B0602020104020603" pitchFamily="34" charset="0"/>
                  <a:ea typeface="+mn-ea"/>
                  <a:cs typeface="Arial" pitchFamily="34" charset="0"/>
                </a:rPr>
                <a:t>TRANSFORM NETWORK AND SYSTEM ARCHITECTURE</a:t>
              </a:r>
            </a:p>
          </p:txBody>
        </p:sp>
        <p:sp>
          <p:nvSpPr>
            <p:cNvPr id="135" name="TextBox 134"/>
            <p:cNvSpPr txBox="1"/>
            <p:nvPr/>
          </p:nvSpPr>
          <p:spPr>
            <a:xfrm>
              <a:off x="5468000" y="471996"/>
              <a:ext cx="631765" cy="553998"/>
            </a:xfrm>
            <a:prstGeom prst="rect">
              <a:avLst/>
            </a:prstGeom>
            <a:noFill/>
          </p:spPr>
          <p:txBody>
            <a:bodyPr wrap="square" rtlCol="0">
              <a:spAutoFit/>
            </a:bodyPr>
            <a:lstStyle/>
            <a:p>
              <a:pPr marL="0" marR="0" lvl="0" indent="0" algn="l" defTabSz="498713"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1F4565"/>
                  </a:solidFill>
                  <a:effectLst/>
                  <a:uLnTx/>
                  <a:uFillTx/>
                  <a:latin typeface="Arial Black" panose="020B0A04020102020204" pitchFamily="34" charset="0"/>
                  <a:ea typeface="+mn-ea"/>
                  <a:cs typeface="Arial" pitchFamily="34" charset="0"/>
                </a:rPr>
                <a:t>4</a:t>
              </a:r>
            </a:p>
          </p:txBody>
        </p:sp>
        <p:pic>
          <p:nvPicPr>
            <p:cNvPr id="136" name="Picture 135"/>
            <p:cNvPicPr>
              <a:picLocks noChangeAspect="1"/>
            </p:cNvPicPr>
            <p:nvPr/>
          </p:nvPicPr>
          <p:blipFill rotWithShape="1">
            <a:blip r:embed="rId34" cstate="email">
              <a:extLst>
                <a:ext uri="{BEBA8EAE-BF5A-486C-A8C5-ECC9F3942E4B}">
                  <a14:imgProps xmlns:a14="http://schemas.microsoft.com/office/drawing/2010/main">
                    <a14:imgLayer r:embed="rId35">
                      <a14:imgEffect>
                        <a14:brightnessContrast bright="-40000"/>
                      </a14:imgEffect>
                    </a14:imgLayer>
                  </a14:imgProps>
                </a:ext>
                <a:ext uri="{28A0092B-C50C-407E-A947-70E740481C1C}">
                  <a14:useLocalDpi xmlns:a14="http://schemas.microsoft.com/office/drawing/2010/main"/>
                </a:ext>
              </a:extLst>
            </a:blip>
            <a:srcRect l="6076" r="38639"/>
            <a:stretch/>
          </p:blipFill>
          <p:spPr>
            <a:xfrm>
              <a:off x="5559785" y="4095731"/>
              <a:ext cx="1701691" cy="2622009"/>
            </a:xfrm>
            <a:prstGeom prst="rect">
              <a:avLst/>
            </a:prstGeom>
          </p:spPr>
        </p:pic>
        <p:grpSp>
          <p:nvGrpSpPr>
            <p:cNvPr id="137" name="Group 136"/>
            <p:cNvGrpSpPr/>
            <p:nvPr/>
          </p:nvGrpSpPr>
          <p:grpSpPr>
            <a:xfrm>
              <a:off x="5802327" y="3616298"/>
              <a:ext cx="1255128" cy="1241284"/>
              <a:chOff x="7284530" y="5287171"/>
              <a:chExt cx="1840854" cy="1820550"/>
            </a:xfrm>
          </p:grpSpPr>
          <p:pic>
            <p:nvPicPr>
              <p:cNvPr id="138" name="Picture 137"/>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7284530" y="5287171"/>
                <a:ext cx="1840854" cy="1820550"/>
              </a:xfrm>
              <a:prstGeom prst="rect">
                <a:avLst/>
              </a:prstGeom>
              <a:effectLst/>
            </p:spPr>
          </p:pic>
          <p:pic>
            <p:nvPicPr>
              <p:cNvPr id="139" name="Picture 138"/>
              <p:cNvPicPr>
                <a:picLocks noChangeAspect="1"/>
              </p:cNvPicPr>
              <p:nvPr/>
            </p:nvPicPr>
            <p:blipFill>
              <a:blip r:embed="rId36" cstate="email">
                <a:extLst>
                  <a:ext uri="{28A0092B-C50C-407E-A947-70E740481C1C}">
                    <a14:useLocalDpi xmlns:a14="http://schemas.microsoft.com/office/drawing/2010/main"/>
                  </a:ext>
                </a:extLst>
              </a:blip>
              <a:stretch>
                <a:fillRect/>
              </a:stretch>
            </p:blipFill>
            <p:spPr>
              <a:xfrm>
                <a:off x="7488455" y="5433232"/>
                <a:ext cx="1445305" cy="1445305"/>
              </a:xfrm>
              <a:prstGeom prst="rect">
                <a:avLst/>
              </a:prstGeom>
            </p:spPr>
          </p:pic>
        </p:grpSp>
        <p:pic>
          <p:nvPicPr>
            <p:cNvPr id="140" name="Picture 139"/>
            <p:cNvPicPr>
              <a:picLocks noChangeAspect="1"/>
            </p:cNvPicPr>
            <p:nvPr/>
          </p:nvPicPr>
          <p:blipFill rotWithShape="1">
            <a:blip r:embed="rId37" cstate="email">
              <a:extLst>
                <a:ext uri="{28A0092B-C50C-407E-A947-70E740481C1C}">
                  <a14:useLocalDpi xmlns:a14="http://schemas.microsoft.com/office/drawing/2010/main"/>
                </a:ext>
              </a:extLst>
            </a:blip>
            <a:srcRect/>
            <a:stretch/>
          </p:blipFill>
          <p:spPr>
            <a:xfrm>
              <a:off x="7481700" y="937259"/>
              <a:ext cx="1705969" cy="2567961"/>
            </a:xfrm>
            <a:prstGeom prst="rect">
              <a:avLst/>
            </a:prstGeom>
          </p:spPr>
        </p:pic>
        <p:pic>
          <p:nvPicPr>
            <p:cNvPr id="141" name="Picture 140"/>
            <p:cNvPicPr>
              <a:picLocks noChangeAspect="1"/>
            </p:cNvPicPr>
            <p:nvPr/>
          </p:nvPicPr>
          <p:blipFill rotWithShape="1">
            <a:blip r:embed="rId38" cstate="email">
              <a:extLst>
                <a:ext uri="{28A0092B-C50C-407E-A947-70E740481C1C}">
                  <a14:useLocalDpi xmlns:a14="http://schemas.microsoft.com/office/drawing/2010/main"/>
                </a:ext>
              </a:extLst>
            </a:blip>
            <a:srcRect t="-4692"/>
            <a:stretch/>
          </p:blipFill>
          <p:spPr>
            <a:xfrm>
              <a:off x="7481700" y="1770895"/>
              <a:ext cx="1696664" cy="956503"/>
            </a:xfrm>
            <a:prstGeom prst="rect">
              <a:avLst/>
            </a:prstGeom>
          </p:spPr>
        </p:pic>
        <p:grpSp>
          <p:nvGrpSpPr>
            <p:cNvPr id="142" name="Group 141"/>
            <p:cNvGrpSpPr/>
            <p:nvPr/>
          </p:nvGrpSpPr>
          <p:grpSpPr>
            <a:xfrm>
              <a:off x="7669684" y="416895"/>
              <a:ext cx="1389031" cy="1389031"/>
              <a:chOff x="10080470" y="679686"/>
              <a:chExt cx="2037246" cy="2037246"/>
            </a:xfrm>
          </p:grpSpPr>
          <p:pic>
            <p:nvPicPr>
              <p:cNvPr id="143" name="Picture 142"/>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10189253" y="772827"/>
                <a:ext cx="1840854" cy="1820550"/>
              </a:xfrm>
              <a:prstGeom prst="rect">
                <a:avLst/>
              </a:prstGeom>
              <a:effectLst/>
            </p:spPr>
          </p:pic>
          <p:pic>
            <p:nvPicPr>
              <p:cNvPr id="144" name="Picture 143"/>
              <p:cNvPicPr>
                <a:picLocks noChangeAspect="1"/>
              </p:cNvPicPr>
              <p:nvPr/>
            </p:nvPicPr>
            <p:blipFill>
              <a:blip r:embed="rId39" cstate="email">
                <a:extLst>
                  <a:ext uri="{28A0092B-C50C-407E-A947-70E740481C1C}">
                    <a14:useLocalDpi xmlns:a14="http://schemas.microsoft.com/office/drawing/2010/main"/>
                  </a:ext>
                </a:extLst>
              </a:blip>
              <a:stretch>
                <a:fillRect/>
              </a:stretch>
            </p:blipFill>
            <p:spPr>
              <a:xfrm>
                <a:off x="10080470" y="679686"/>
                <a:ext cx="2037246" cy="2037246"/>
              </a:xfrm>
              <a:prstGeom prst="rect">
                <a:avLst/>
              </a:prstGeom>
            </p:spPr>
          </p:pic>
        </p:grpSp>
        <p:sp>
          <p:nvSpPr>
            <p:cNvPr id="145" name="TextBox 144"/>
            <p:cNvSpPr txBox="1"/>
            <p:nvPr/>
          </p:nvSpPr>
          <p:spPr>
            <a:xfrm>
              <a:off x="7610348" y="2856243"/>
              <a:ext cx="1427641" cy="702043"/>
            </a:xfrm>
            <a:prstGeom prst="rect">
              <a:avLst/>
            </a:prstGeom>
            <a:noFill/>
          </p:spPr>
          <p:txBody>
            <a:bodyPr wrap="square" rtlCol="0">
              <a:spAutoFit/>
            </a:bodyPr>
            <a:lstStyle/>
            <a:p>
              <a:pPr marL="0" marR="0" lvl="0" indent="0" algn="ctr" defTabSz="498713" rtl="0" eaLnBrk="1" fontAlgn="auto" latinLnBrk="0" hangingPunct="1">
                <a:lnSpc>
                  <a:spcPct val="100000"/>
                </a:lnSpc>
                <a:spcBef>
                  <a:spcPts val="0"/>
                </a:spcBef>
                <a:spcAft>
                  <a:spcPts val="0"/>
                </a:spcAft>
                <a:buClrTx/>
                <a:buSzTx/>
                <a:buFontTx/>
                <a:buNone/>
                <a:tabLst/>
                <a:defRPr/>
              </a:pPr>
              <a:r>
                <a:rPr kumimoji="0" lang="en-US" sz="1227" b="1" i="0" u="none" strike="noStrike" kern="1200" cap="none" spc="0" normalizeH="0" baseline="0" noProof="0" dirty="0">
                  <a:ln>
                    <a:noFill/>
                  </a:ln>
                  <a:solidFill>
                    <a:prstClr val="white"/>
                  </a:solidFill>
                  <a:effectLst>
                    <a:glow rad="127000">
                      <a:prstClr val="black">
                        <a:alpha val="60000"/>
                      </a:prstClr>
                    </a:glow>
                  </a:effectLst>
                  <a:uLnTx/>
                  <a:uFillTx/>
                  <a:latin typeface="Tw Cen MT" panose="020B0602020104020603" pitchFamily="34" charset="0"/>
                  <a:ea typeface="+mn-ea"/>
                  <a:cs typeface="Arial" pitchFamily="34" charset="0"/>
                </a:rPr>
                <a:t>OPERATIONALIZE INTERNATIONAL</a:t>
              </a:r>
              <a:br>
                <a:rPr kumimoji="0" lang="en-US" sz="1227" b="1" i="0" u="none" strike="noStrike" kern="1200" cap="none" spc="0" normalizeH="0" baseline="0" noProof="0" dirty="0">
                  <a:ln>
                    <a:noFill/>
                  </a:ln>
                  <a:solidFill>
                    <a:prstClr val="white"/>
                  </a:solidFill>
                  <a:effectLst>
                    <a:glow rad="127000">
                      <a:prstClr val="black">
                        <a:alpha val="60000"/>
                      </a:prstClr>
                    </a:glow>
                  </a:effectLst>
                  <a:uLnTx/>
                  <a:uFillTx/>
                  <a:latin typeface="Tw Cen MT" panose="020B0602020104020603" pitchFamily="34" charset="0"/>
                  <a:ea typeface="+mn-ea"/>
                  <a:cs typeface="Arial" pitchFamily="34" charset="0"/>
                </a:rPr>
              </a:br>
              <a:r>
                <a:rPr kumimoji="0" lang="en-US" sz="1227" b="1" i="0" u="none" strike="noStrike" kern="1200" cap="none" spc="0" normalizeH="0" baseline="0" noProof="0" dirty="0">
                  <a:ln>
                    <a:noFill/>
                  </a:ln>
                  <a:solidFill>
                    <a:prstClr val="white"/>
                  </a:solidFill>
                  <a:effectLst>
                    <a:glow rad="127000">
                      <a:prstClr val="black">
                        <a:alpha val="60000"/>
                      </a:prstClr>
                    </a:glow>
                  </a:effectLst>
                  <a:uLnTx/>
                  <a:uFillTx/>
                  <a:latin typeface="Tw Cen MT" panose="020B0602020104020603" pitchFamily="34" charset="0"/>
                  <a:ea typeface="+mn-ea"/>
                  <a:cs typeface="Arial" pitchFamily="34" charset="0"/>
                </a:rPr>
                <a:t>PARTNERSHIPS</a:t>
              </a:r>
            </a:p>
          </p:txBody>
        </p:sp>
        <p:sp>
          <p:nvSpPr>
            <p:cNvPr id="146" name="TextBox 145"/>
            <p:cNvSpPr txBox="1"/>
            <p:nvPr/>
          </p:nvSpPr>
          <p:spPr>
            <a:xfrm>
              <a:off x="7456740" y="471996"/>
              <a:ext cx="631765" cy="553998"/>
            </a:xfrm>
            <a:prstGeom prst="rect">
              <a:avLst/>
            </a:prstGeom>
            <a:noFill/>
          </p:spPr>
          <p:txBody>
            <a:bodyPr wrap="square" rtlCol="0">
              <a:spAutoFit/>
            </a:bodyPr>
            <a:lstStyle/>
            <a:p>
              <a:pPr marL="0" marR="0" lvl="0" indent="0" algn="l" defTabSz="498713"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6E0606"/>
                  </a:solidFill>
                  <a:effectLst/>
                  <a:uLnTx/>
                  <a:uFillTx/>
                  <a:latin typeface="Arial Black" panose="020B0A04020102020204" pitchFamily="34" charset="0"/>
                  <a:ea typeface="+mn-ea"/>
                  <a:cs typeface="Arial" pitchFamily="34" charset="0"/>
                </a:rPr>
                <a:t>6</a:t>
              </a:r>
            </a:p>
          </p:txBody>
        </p:sp>
        <p:pic>
          <p:nvPicPr>
            <p:cNvPr id="147" name="Picture 146"/>
            <p:cNvPicPr>
              <a:picLocks noChangeAspect="1"/>
            </p:cNvPicPr>
            <p:nvPr/>
          </p:nvPicPr>
          <p:blipFill>
            <a:blip r:embed="rId40" cstate="email">
              <a:extLst>
                <a:ext uri="{28A0092B-C50C-407E-A947-70E740481C1C}">
                  <a14:useLocalDpi xmlns:a14="http://schemas.microsoft.com/office/drawing/2010/main"/>
                </a:ext>
              </a:extLst>
            </a:blip>
            <a:stretch>
              <a:fillRect/>
            </a:stretch>
          </p:blipFill>
          <p:spPr>
            <a:xfrm>
              <a:off x="5531095" y="5398739"/>
              <a:ext cx="1743050" cy="710321"/>
            </a:xfrm>
            <a:prstGeom prst="rect">
              <a:avLst/>
            </a:prstGeom>
            <a:effectLst>
              <a:outerShdw blurRad="177800" dist="50800" dir="5400000" algn="t" rotWithShape="0">
                <a:prstClr val="black">
                  <a:alpha val="82000"/>
                </a:prstClr>
              </a:outerShdw>
            </a:effectLst>
          </p:spPr>
        </p:pic>
        <p:sp>
          <p:nvSpPr>
            <p:cNvPr id="148" name="Rectangle 147"/>
            <p:cNvSpPr/>
            <p:nvPr/>
          </p:nvSpPr>
          <p:spPr>
            <a:xfrm>
              <a:off x="5462974" y="6109061"/>
              <a:ext cx="1879293" cy="621452"/>
            </a:xfrm>
            <a:prstGeom prst="rect">
              <a:avLst/>
            </a:prstGeom>
          </p:spPr>
          <p:txBody>
            <a:bodyPr wrap="square">
              <a:spAutoFit/>
            </a:bodyPr>
            <a:lstStyle/>
            <a:p>
              <a:pPr marL="0" marR="0" lvl="0" indent="0" algn="ctr" defTabSz="498713" rtl="0" eaLnBrk="1" fontAlgn="auto" latinLnBrk="0" hangingPunct="1">
                <a:lnSpc>
                  <a:spcPct val="90000"/>
                </a:lnSpc>
                <a:spcBef>
                  <a:spcPts val="0"/>
                </a:spcBef>
                <a:spcAft>
                  <a:spcPts val="0"/>
                </a:spcAft>
                <a:buClrTx/>
                <a:buSzTx/>
                <a:buFontTx/>
                <a:buNone/>
                <a:tabLst/>
                <a:defRPr/>
              </a:pPr>
              <a:r>
                <a:rPr kumimoji="0" lang="en-US" sz="955" b="1" i="0" u="none" strike="noStrike" kern="1200" cap="none" spc="0" normalizeH="0" baseline="0" noProof="0" dirty="0">
                  <a:ln>
                    <a:noFill/>
                  </a:ln>
                  <a:solidFill>
                    <a:prstClr val="white"/>
                  </a:solidFill>
                  <a:effectLst>
                    <a:glow rad="165100">
                      <a:prstClr val="black">
                        <a:alpha val="60000"/>
                      </a:prstClr>
                    </a:glow>
                  </a:effectLst>
                  <a:uLnTx/>
                  <a:uFillTx/>
                  <a:latin typeface="Tw Cen MT" panose="020B0602020104020603" pitchFamily="34" charset="0"/>
                  <a:ea typeface="+mn-ea"/>
                  <a:cs typeface="Arial" pitchFamily="34" charset="0"/>
                </a:rPr>
                <a:t>PROTECT AND ADVANCE DOD COMPETITIVE ADVANTAGE THROUGH PRIVATE SECTOR PARTNERSHIPS</a:t>
              </a:r>
            </a:p>
          </p:txBody>
        </p:sp>
        <p:sp>
          <p:nvSpPr>
            <p:cNvPr id="149" name="TextBox 148"/>
            <p:cNvSpPr txBox="1"/>
            <p:nvPr/>
          </p:nvSpPr>
          <p:spPr>
            <a:xfrm>
              <a:off x="5761759" y="5174448"/>
              <a:ext cx="1387861" cy="251864"/>
            </a:xfrm>
            <a:prstGeom prst="rect">
              <a:avLst/>
            </a:prstGeom>
            <a:noFill/>
          </p:spPr>
          <p:txBody>
            <a:bodyPr wrap="square" lIns="0" tIns="0" rIns="0" bIns="0" rtlCol="0">
              <a:spAutoFit/>
            </a:bodyPr>
            <a:lstStyle/>
            <a:p>
              <a:pPr marL="0" marR="0" lvl="0" indent="0" algn="r" defTabSz="498713" rtl="0" eaLnBrk="1" fontAlgn="auto" latinLnBrk="0" hangingPunct="1">
                <a:lnSpc>
                  <a:spcPct val="75000"/>
                </a:lnSpc>
                <a:spcBef>
                  <a:spcPts val="0"/>
                </a:spcBef>
                <a:spcAft>
                  <a:spcPts val="0"/>
                </a:spcAft>
                <a:buClrTx/>
                <a:buSzTx/>
                <a:buFontTx/>
                <a:buNone/>
                <a:tabLst/>
                <a:defRPr/>
              </a:pPr>
              <a:r>
                <a:rPr kumimoji="0" lang="en-US" sz="1091" b="0" i="0" u="none" strike="noStrike" kern="1200" cap="none" spc="0" normalizeH="0" baseline="0" noProof="0" dirty="0">
                  <a:ln>
                    <a:noFill/>
                  </a:ln>
                  <a:solidFill>
                    <a:prstClr val="black"/>
                  </a:solidFill>
                  <a:effectLst>
                    <a:glow rad="101600">
                      <a:srgbClr val="FFC000">
                        <a:lumMod val="60000"/>
                        <a:lumOff val="40000"/>
                        <a:alpha val="60000"/>
                      </a:srgbClr>
                    </a:glow>
                  </a:effectLst>
                  <a:uLnTx/>
                  <a:uFillTx/>
                  <a:latin typeface="Tw Cen MT" panose="020B0602020104020603" pitchFamily="34" charset="0"/>
                  <a:ea typeface="+mn-ea"/>
                  <a:cs typeface="Arial" pitchFamily="34" charset="0"/>
                </a:rPr>
                <a:t>CRITICAL INFRASTRUCTURE</a:t>
              </a:r>
            </a:p>
          </p:txBody>
        </p:sp>
        <p:pic>
          <p:nvPicPr>
            <p:cNvPr id="150" name="Picture 149"/>
            <p:cNvPicPr>
              <a:picLocks noChangeAspect="1"/>
            </p:cNvPicPr>
            <p:nvPr/>
          </p:nvPicPr>
          <p:blipFill rotWithShape="1">
            <a:blip r:embed="rId41" cstate="email">
              <a:extLst>
                <a:ext uri="{28A0092B-C50C-407E-A947-70E740481C1C}">
                  <a14:useLocalDpi xmlns:a14="http://schemas.microsoft.com/office/drawing/2010/main"/>
                </a:ext>
              </a:extLst>
            </a:blip>
            <a:srcRect/>
            <a:stretch/>
          </p:blipFill>
          <p:spPr>
            <a:xfrm>
              <a:off x="7487785" y="4095731"/>
              <a:ext cx="1692822" cy="2623416"/>
            </a:xfrm>
            <a:prstGeom prst="rect">
              <a:avLst/>
            </a:prstGeom>
          </p:spPr>
        </p:pic>
        <p:grpSp>
          <p:nvGrpSpPr>
            <p:cNvPr id="151" name="Group 150"/>
            <p:cNvGrpSpPr/>
            <p:nvPr/>
          </p:nvGrpSpPr>
          <p:grpSpPr>
            <a:xfrm>
              <a:off x="7725243" y="3616298"/>
              <a:ext cx="1255128" cy="1241284"/>
              <a:chOff x="10161957" y="5345505"/>
              <a:chExt cx="1840854" cy="1820550"/>
            </a:xfrm>
          </p:grpSpPr>
          <p:pic>
            <p:nvPicPr>
              <p:cNvPr id="152" name="Picture 151"/>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10161957" y="5345505"/>
                <a:ext cx="1840854" cy="1820550"/>
              </a:xfrm>
              <a:prstGeom prst="rect">
                <a:avLst/>
              </a:prstGeom>
              <a:effectLst/>
            </p:spPr>
          </p:pic>
          <p:pic>
            <p:nvPicPr>
              <p:cNvPr id="153" name="Picture 152"/>
              <p:cNvPicPr>
                <a:picLocks noChangeAspect="1"/>
              </p:cNvPicPr>
              <p:nvPr/>
            </p:nvPicPr>
            <p:blipFill>
              <a:blip r:embed="rId42" cstate="email">
                <a:extLst>
                  <a:ext uri="{28A0092B-C50C-407E-A947-70E740481C1C}">
                    <a14:useLocalDpi xmlns:a14="http://schemas.microsoft.com/office/drawing/2010/main"/>
                  </a:ext>
                </a:extLst>
              </a:blip>
              <a:stretch>
                <a:fillRect/>
              </a:stretch>
            </p:blipFill>
            <p:spPr>
              <a:xfrm>
                <a:off x="10338759" y="5531844"/>
                <a:ext cx="1487250" cy="1487250"/>
              </a:xfrm>
              <a:prstGeom prst="rect">
                <a:avLst/>
              </a:prstGeom>
            </p:spPr>
          </p:pic>
        </p:grpSp>
        <p:sp>
          <p:nvSpPr>
            <p:cNvPr id="154" name="TextBox 153"/>
            <p:cNvSpPr txBox="1"/>
            <p:nvPr/>
          </p:nvSpPr>
          <p:spPr>
            <a:xfrm>
              <a:off x="7586879" y="6038015"/>
              <a:ext cx="1478018" cy="722121"/>
            </a:xfrm>
            <a:prstGeom prst="rect">
              <a:avLst/>
            </a:prstGeom>
            <a:noFill/>
          </p:spPr>
          <p:txBody>
            <a:bodyPr wrap="square" rtlCol="0">
              <a:spAutoFit/>
            </a:bodyPr>
            <a:lstStyle/>
            <a:p>
              <a:pPr marL="0" marR="0" lvl="0" indent="0" algn="ctr" defTabSz="498713" rtl="0" eaLnBrk="1" fontAlgn="auto" latinLnBrk="0" hangingPunct="1">
                <a:lnSpc>
                  <a:spcPct val="100000"/>
                </a:lnSpc>
                <a:spcBef>
                  <a:spcPts val="0"/>
                </a:spcBef>
                <a:spcAft>
                  <a:spcPts val="0"/>
                </a:spcAft>
                <a:buClrTx/>
                <a:buSzTx/>
                <a:buFontTx/>
                <a:buNone/>
                <a:tabLst/>
                <a:defRPr/>
              </a:pPr>
              <a:r>
                <a:rPr kumimoji="0" lang="en-US" sz="1364" b="1" i="0" u="none" strike="noStrike" kern="1200" cap="none" spc="0" normalizeH="0" baseline="0" noProof="0" dirty="0">
                  <a:ln>
                    <a:noFill/>
                  </a:ln>
                  <a:solidFill>
                    <a:prstClr val="white"/>
                  </a:solidFill>
                  <a:effectLst>
                    <a:glow rad="139700">
                      <a:prstClr val="black">
                        <a:alpha val="60000"/>
                      </a:prstClr>
                    </a:glow>
                  </a:effectLst>
                  <a:uLnTx/>
                  <a:uFillTx/>
                  <a:latin typeface="Tw Cen MT" panose="020B0602020104020603" pitchFamily="34" charset="0"/>
                  <a:ea typeface="+mn-ea"/>
                  <a:cs typeface="Arial" pitchFamily="34" charset="0"/>
                </a:rPr>
                <a:t>JOINT INFORMATION OPS</a:t>
              </a:r>
            </a:p>
          </p:txBody>
        </p:sp>
        <p:grpSp>
          <p:nvGrpSpPr>
            <p:cNvPr id="155" name="Group 154"/>
            <p:cNvGrpSpPr/>
            <p:nvPr/>
          </p:nvGrpSpPr>
          <p:grpSpPr>
            <a:xfrm>
              <a:off x="9754587" y="476208"/>
              <a:ext cx="1270407" cy="1270407"/>
              <a:chOff x="13138327" y="712086"/>
              <a:chExt cx="1863263" cy="1863263"/>
            </a:xfrm>
          </p:grpSpPr>
          <p:pic>
            <p:nvPicPr>
              <p:cNvPr id="156" name="Picture 155"/>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13139549" y="744645"/>
                <a:ext cx="1840854" cy="1820550"/>
              </a:xfrm>
              <a:prstGeom prst="rect">
                <a:avLst/>
              </a:prstGeom>
              <a:effectLst/>
            </p:spPr>
          </p:pic>
          <p:pic>
            <p:nvPicPr>
              <p:cNvPr id="157" name="Picture 156"/>
              <p:cNvPicPr>
                <a:picLocks noChangeAspect="1"/>
              </p:cNvPicPr>
              <p:nvPr/>
            </p:nvPicPr>
            <p:blipFill>
              <a:blip r:embed="rId43" cstate="email">
                <a:extLst>
                  <a:ext uri="{28A0092B-C50C-407E-A947-70E740481C1C}">
                    <a14:useLocalDpi xmlns:a14="http://schemas.microsoft.com/office/drawing/2010/main"/>
                  </a:ext>
                </a:extLst>
              </a:blip>
              <a:stretch>
                <a:fillRect/>
              </a:stretch>
            </p:blipFill>
            <p:spPr>
              <a:xfrm>
                <a:off x="13138327" y="712086"/>
                <a:ext cx="1863263" cy="1863263"/>
              </a:xfrm>
              <a:prstGeom prst="rect">
                <a:avLst/>
              </a:prstGeom>
            </p:spPr>
          </p:pic>
        </p:grpSp>
        <p:grpSp>
          <p:nvGrpSpPr>
            <p:cNvPr id="158" name="Group 157"/>
            <p:cNvGrpSpPr/>
            <p:nvPr/>
          </p:nvGrpSpPr>
          <p:grpSpPr>
            <a:xfrm>
              <a:off x="9631228" y="5612907"/>
              <a:ext cx="1561205" cy="1041458"/>
              <a:chOff x="10600437" y="4540508"/>
              <a:chExt cx="6205335" cy="4448595"/>
            </a:xfrm>
          </p:grpSpPr>
          <p:sp>
            <p:nvSpPr>
              <p:cNvPr id="159" name="Oval 158"/>
              <p:cNvSpPr/>
              <p:nvPr/>
            </p:nvSpPr>
            <p:spPr>
              <a:xfrm>
                <a:off x="10600437" y="6662768"/>
                <a:ext cx="6170810" cy="2230724"/>
              </a:xfrm>
              <a:prstGeom prst="ellipse">
                <a:avLst/>
              </a:prstGeom>
              <a:gradFill flip="none" rotWithShape="1">
                <a:gsLst>
                  <a:gs pos="49000">
                    <a:schemeClr val="accent6">
                      <a:lumMod val="20000"/>
                      <a:lumOff val="80000"/>
                    </a:schemeClr>
                  </a:gs>
                  <a:gs pos="71000">
                    <a:schemeClr val="bg1">
                      <a:alpha val="21000"/>
                    </a:schemeClr>
                  </a:gs>
                  <a:gs pos="19000">
                    <a:srgbClr val="519ADD"/>
                  </a:gs>
                  <a:gs pos="0">
                    <a:srgbClr val="426AA9"/>
                  </a:gs>
                </a:gsLst>
                <a:lin ang="10800000" scaled="1"/>
                <a:tileRect/>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dirty="0">
                  <a:ln>
                    <a:noFill/>
                  </a:ln>
                  <a:solidFill>
                    <a:prstClr val="black"/>
                  </a:solidFill>
                  <a:effectLst/>
                  <a:uLnTx/>
                  <a:uFillTx/>
                  <a:latin typeface="Tw Cen MT" panose="020B0602020104020603" pitchFamily="34" charset="0"/>
                  <a:ea typeface="+mn-ea"/>
                  <a:cs typeface="Arial" pitchFamily="34" charset="0"/>
                </a:endParaRPr>
              </a:p>
            </p:txBody>
          </p:sp>
          <p:sp>
            <p:nvSpPr>
              <p:cNvPr id="160" name="Freeform 22"/>
              <p:cNvSpPr>
                <a:spLocks/>
              </p:cNvSpPr>
              <p:nvPr/>
            </p:nvSpPr>
            <p:spPr bwMode="auto">
              <a:xfrm>
                <a:off x="14185586" y="6700470"/>
                <a:ext cx="2599671" cy="1997498"/>
              </a:xfrm>
              <a:custGeom>
                <a:avLst/>
                <a:gdLst/>
                <a:ahLst/>
                <a:cxnLst>
                  <a:cxn ang="0">
                    <a:pos x="40" y="18"/>
                  </a:cxn>
                  <a:cxn ang="0">
                    <a:pos x="196" y="44"/>
                  </a:cxn>
                  <a:cxn ang="0">
                    <a:pos x="386" y="75"/>
                  </a:cxn>
                  <a:cxn ang="0">
                    <a:pos x="627" y="114"/>
                  </a:cxn>
                  <a:cxn ang="0">
                    <a:pos x="901" y="130"/>
                  </a:cxn>
                  <a:cxn ang="0">
                    <a:pos x="1130" y="181"/>
                  </a:cxn>
                  <a:cxn ang="0">
                    <a:pos x="1268" y="220"/>
                  </a:cxn>
                  <a:cxn ang="0">
                    <a:pos x="1417" y="257"/>
                  </a:cxn>
                  <a:cxn ang="0">
                    <a:pos x="1511" y="284"/>
                  </a:cxn>
                  <a:cxn ang="0">
                    <a:pos x="1609" y="371"/>
                  </a:cxn>
                  <a:cxn ang="0">
                    <a:pos x="1646" y="465"/>
                  </a:cxn>
                  <a:cxn ang="0">
                    <a:pos x="1654" y="495"/>
                  </a:cxn>
                  <a:cxn ang="0">
                    <a:pos x="1842" y="519"/>
                  </a:cxn>
                  <a:cxn ang="0">
                    <a:pos x="1969" y="521"/>
                  </a:cxn>
                  <a:cxn ang="0">
                    <a:pos x="2165" y="565"/>
                  </a:cxn>
                  <a:cxn ang="0">
                    <a:pos x="2439" y="662"/>
                  </a:cxn>
                  <a:cxn ang="0">
                    <a:pos x="2642" y="818"/>
                  </a:cxn>
                  <a:cxn ang="0">
                    <a:pos x="2932" y="993"/>
                  </a:cxn>
                  <a:cxn ang="0">
                    <a:pos x="3002" y="1003"/>
                  </a:cxn>
                  <a:cxn ang="0">
                    <a:pos x="3120" y="1030"/>
                  </a:cxn>
                  <a:cxn ang="0">
                    <a:pos x="3275" y="1141"/>
                  </a:cxn>
                  <a:cxn ang="0">
                    <a:pos x="3349" y="1288"/>
                  </a:cxn>
                  <a:cxn ang="0">
                    <a:pos x="3352" y="1357"/>
                  </a:cxn>
                  <a:cxn ang="0">
                    <a:pos x="3269" y="1585"/>
                  </a:cxn>
                  <a:cxn ang="0">
                    <a:pos x="3228" y="1709"/>
                  </a:cxn>
                  <a:cxn ang="0">
                    <a:pos x="3243" y="1794"/>
                  </a:cxn>
                  <a:cxn ang="0">
                    <a:pos x="3121" y="1964"/>
                  </a:cxn>
                  <a:cxn ang="0">
                    <a:pos x="2975" y="2074"/>
                  </a:cxn>
                  <a:cxn ang="0">
                    <a:pos x="2897" y="2119"/>
                  </a:cxn>
                  <a:cxn ang="0">
                    <a:pos x="2761" y="2250"/>
                  </a:cxn>
                  <a:cxn ang="0">
                    <a:pos x="2686" y="2302"/>
                  </a:cxn>
                  <a:cxn ang="0">
                    <a:pos x="2571" y="2405"/>
                  </a:cxn>
                  <a:cxn ang="0">
                    <a:pos x="2358" y="2526"/>
                  </a:cxn>
                  <a:cxn ang="0">
                    <a:pos x="2117" y="2577"/>
                  </a:cxn>
                  <a:cxn ang="0">
                    <a:pos x="1966" y="2632"/>
                  </a:cxn>
                  <a:cxn ang="0">
                    <a:pos x="2721" y="2433"/>
                  </a:cxn>
                  <a:cxn ang="0">
                    <a:pos x="3306" y="2218"/>
                  </a:cxn>
                  <a:cxn ang="0">
                    <a:pos x="3733" y="1996"/>
                  </a:cxn>
                  <a:cxn ang="0">
                    <a:pos x="3998" y="1763"/>
                  </a:cxn>
                  <a:cxn ang="0">
                    <a:pos x="4107" y="1575"/>
                  </a:cxn>
                  <a:cxn ang="0">
                    <a:pos x="4127" y="1447"/>
                  </a:cxn>
                  <a:cxn ang="0">
                    <a:pos x="4011" y="1122"/>
                  </a:cxn>
                  <a:cxn ang="0">
                    <a:pos x="3951" y="1018"/>
                  </a:cxn>
                  <a:cxn ang="0">
                    <a:pos x="3901" y="962"/>
                  </a:cxn>
                  <a:cxn ang="0">
                    <a:pos x="3848" y="897"/>
                  </a:cxn>
                  <a:cxn ang="0">
                    <a:pos x="3477" y="697"/>
                  </a:cxn>
                  <a:cxn ang="0">
                    <a:pos x="3156" y="553"/>
                  </a:cxn>
                  <a:cxn ang="0">
                    <a:pos x="2731" y="444"/>
                  </a:cxn>
                  <a:cxn ang="0">
                    <a:pos x="2572" y="382"/>
                  </a:cxn>
                  <a:cxn ang="0">
                    <a:pos x="2401" y="316"/>
                  </a:cxn>
                  <a:cxn ang="0">
                    <a:pos x="1830" y="199"/>
                  </a:cxn>
                  <a:cxn ang="0">
                    <a:pos x="1600" y="148"/>
                  </a:cxn>
                  <a:cxn ang="0">
                    <a:pos x="1317" y="129"/>
                  </a:cxn>
                  <a:cxn ang="0">
                    <a:pos x="1126" y="86"/>
                  </a:cxn>
                  <a:cxn ang="0">
                    <a:pos x="802" y="36"/>
                  </a:cxn>
                  <a:cxn ang="0">
                    <a:pos x="445" y="6"/>
                  </a:cxn>
                </a:cxnLst>
                <a:rect l="0" t="0" r="r" b="b"/>
                <a:pathLst>
                  <a:path w="4128" h="2666">
                    <a:moveTo>
                      <a:pt x="0" y="0"/>
                    </a:moveTo>
                    <a:lnTo>
                      <a:pt x="0" y="0"/>
                    </a:lnTo>
                    <a:lnTo>
                      <a:pt x="2" y="3"/>
                    </a:lnTo>
                    <a:lnTo>
                      <a:pt x="6" y="6"/>
                    </a:lnTo>
                    <a:lnTo>
                      <a:pt x="11" y="9"/>
                    </a:lnTo>
                    <a:lnTo>
                      <a:pt x="18" y="13"/>
                    </a:lnTo>
                    <a:lnTo>
                      <a:pt x="28" y="16"/>
                    </a:lnTo>
                    <a:lnTo>
                      <a:pt x="40" y="18"/>
                    </a:lnTo>
                    <a:lnTo>
                      <a:pt x="55" y="19"/>
                    </a:lnTo>
                    <a:lnTo>
                      <a:pt x="55" y="19"/>
                    </a:lnTo>
                    <a:lnTo>
                      <a:pt x="71" y="20"/>
                    </a:lnTo>
                    <a:lnTo>
                      <a:pt x="89" y="23"/>
                    </a:lnTo>
                    <a:lnTo>
                      <a:pt x="125" y="33"/>
                    </a:lnTo>
                    <a:lnTo>
                      <a:pt x="147" y="37"/>
                    </a:lnTo>
                    <a:lnTo>
                      <a:pt x="170" y="41"/>
                    </a:lnTo>
                    <a:lnTo>
                      <a:pt x="196" y="44"/>
                    </a:lnTo>
                    <a:lnTo>
                      <a:pt x="225" y="45"/>
                    </a:lnTo>
                    <a:lnTo>
                      <a:pt x="225" y="45"/>
                    </a:lnTo>
                    <a:lnTo>
                      <a:pt x="241" y="46"/>
                    </a:lnTo>
                    <a:lnTo>
                      <a:pt x="259" y="48"/>
                    </a:lnTo>
                    <a:lnTo>
                      <a:pt x="278" y="51"/>
                    </a:lnTo>
                    <a:lnTo>
                      <a:pt x="297" y="54"/>
                    </a:lnTo>
                    <a:lnTo>
                      <a:pt x="340" y="64"/>
                    </a:lnTo>
                    <a:lnTo>
                      <a:pt x="386" y="75"/>
                    </a:lnTo>
                    <a:lnTo>
                      <a:pt x="432" y="87"/>
                    </a:lnTo>
                    <a:lnTo>
                      <a:pt x="477" y="98"/>
                    </a:lnTo>
                    <a:lnTo>
                      <a:pt x="499" y="102"/>
                    </a:lnTo>
                    <a:lnTo>
                      <a:pt x="520" y="106"/>
                    </a:lnTo>
                    <a:lnTo>
                      <a:pt x="540" y="108"/>
                    </a:lnTo>
                    <a:lnTo>
                      <a:pt x="559" y="110"/>
                    </a:lnTo>
                    <a:lnTo>
                      <a:pt x="559" y="110"/>
                    </a:lnTo>
                    <a:lnTo>
                      <a:pt x="627" y="114"/>
                    </a:lnTo>
                    <a:lnTo>
                      <a:pt x="681" y="116"/>
                    </a:lnTo>
                    <a:lnTo>
                      <a:pt x="723" y="116"/>
                    </a:lnTo>
                    <a:lnTo>
                      <a:pt x="757" y="117"/>
                    </a:lnTo>
                    <a:lnTo>
                      <a:pt x="757" y="117"/>
                    </a:lnTo>
                    <a:lnTo>
                      <a:pt x="773" y="117"/>
                    </a:lnTo>
                    <a:lnTo>
                      <a:pt x="795" y="119"/>
                    </a:lnTo>
                    <a:lnTo>
                      <a:pt x="845" y="124"/>
                    </a:lnTo>
                    <a:lnTo>
                      <a:pt x="901" y="130"/>
                    </a:lnTo>
                    <a:lnTo>
                      <a:pt x="954" y="137"/>
                    </a:lnTo>
                    <a:lnTo>
                      <a:pt x="954" y="137"/>
                    </a:lnTo>
                    <a:lnTo>
                      <a:pt x="967" y="138"/>
                    </a:lnTo>
                    <a:lnTo>
                      <a:pt x="981" y="141"/>
                    </a:lnTo>
                    <a:lnTo>
                      <a:pt x="1013" y="147"/>
                    </a:lnTo>
                    <a:lnTo>
                      <a:pt x="1045" y="156"/>
                    </a:lnTo>
                    <a:lnTo>
                      <a:pt x="1077" y="165"/>
                    </a:lnTo>
                    <a:lnTo>
                      <a:pt x="1130" y="181"/>
                    </a:lnTo>
                    <a:lnTo>
                      <a:pt x="1151" y="189"/>
                    </a:lnTo>
                    <a:lnTo>
                      <a:pt x="1151" y="189"/>
                    </a:lnTo>
                    <a:lnTo>
                      <a:pt x="1164" y="194"/>
                    </a:lnTo>
                    <a:lnTo>
                      <a:pt x="1198" y="205"/>
                    </a:lnTo>
                    <a:lnTo>
                      <a:pt x="1218" y="211"/>
                    </a:lnTo>
                    <a:lnTo>
                      <a:pt x="1239" y="216"/>
                    </a:lnTo>
                    <a:lnTo>
                      <a:pt x="1259" y="219"/>
                    </a:lnTo>
                    <a:lnTo>
                      <a:pt x="1268" y="220"/>
                    </a:lnTo>
                    <a:lnTo>
                      <a:pt x="1278" y="221"/>
                    </a:lnTo>
                    <a:lnTo>
                      <a:pt x="1278" y="221"/>
                    </a:lnTo>
                    <a:lnTo>
                      <a:pt x="1286" y="221"/>
                    </a:lnTo>
                    <a:lnTo>
                      <a:pt x="1296" y="222"/>
                    </a:lnTo>
                    <a:lnTo>
                      <a:pt x="1317" y="227"/>
                    </a:lnTo>
                    <a:lnTo>
                      <a:pt x="1341" y="233"/>
                    </a:lnTo>
                    <a:lnTo>
                      <a:pt x="1366" y="242"/>
                    </a:lnTo>
                    <a:lnTo>
                      <a:pt x="1417" y="257"/>
                    </a:lnTo>
                    <a:lnTo>
                      <a:pt x="1442" y="263"/>
                    </a:lnTo>
                    <a:lnTo>
                      <a:pt x="1464" y="266"/>
                    </a:lnTo>
                    <a:lnTo>
                      <a:pt x="1464" y="266"/>
                    </a:lnTo>
                    <a:lnTo>
                      <a:pt x="1474" y="268"/>
                    </a:lnTo>
                    <a:lnTo>
                      <a:pt x="1483" y="271"/>
                    </a:lnTo>
                    <a:lnTo>
                      <a:pt x="1492" y="274"/>
                    </a:lnTo>
                    <a:lnTo>
                      <a:pt x="1502" y="279"/>
                    </a:lnTo>
                    <a:lnTo>
                      <a:pt x="1511" y="284"/>
                    </a:lnTo>
                    <a:lnTo>
                      <a:pt x="1520" y="289"/>
                    </a:lnTo>
                    <a:lnTo>
                      <a:pt x="1536" y="303"/>
                    </a:lnTo>
                    <a:lnTo>
                      <a:pt x="1553" y="318"/>
                    </a:lnTo>
                    <a:lnTo>
                      <a:pt x="1569" y="333"/>
                    </a:lnTo>
                    <a:lnTo>
                      <a:pt x="1584" y="349"/>
                    </a:lnTo>
                    <a:lnTo>
                      <a:pt x="1600" y="364"/>
                    </a:lnTo>
                    <a:lnTo>
                      <a:pt x="1600" y="364"/>
                    </a:lnTo>
                    <a:lnTo>
                      <a:pt x="1609" y="371"/>
                    </a:lnTo>
                    <a:lnTo>
                      <a:pt x="1616" y="379"/>
                    </a:lnTo>
                    <a:lnTo>
                      <a:pt x="1622" y="388"/>
                    </a:lnTo>
                    <a:lnTo>
                      <a:pt x="1627" y="396"/>
                    </a:lnTo>
                    <a:lnTo>
                      <a:pt x="1631" y="406"/>
                    </a:lnTo>
                    <a:lnTo>
                      <a:pt x="1635" y="415"/>
                    </a:lnTo>
                    <a:lnTo>
                      <a:pt x="1641" y="433"/>
                    </a:lnTo>
                    <a:lnTo>
                      <a:pt x="1644" y="449"/>
                    </a:lnTo>
                    <a:lnTo>
                      <a:pt x="1646" y="465"/>
                    </a:lnTo>
                    <a:lnTo>
                      <a:pt x="1646" y="478"/>
                    </a:lnTo>
                    <a:lnTo>
                      <a:pt x="1644" y="487"/>
                    </a:lnTo>
                    <a:lnTo>
                      <a:pt x="1644" y="487"/>
                    </a:lnTo>
                    <a:lnTo>
                      <a:pt x="1644" y="490"/>
                    </a:lnTo>
                    <a:lnTo>
                      <a:pt x="1643" y="492"/>
                    </a:lnTo>
                    <a:lnTo>
                      <a:pt x="1644" y="494"/>
                    </a:lnTo>
                    <a:lnTo>
                      <a:pt x="1646" y="495"/>
                    </a:lnTo>
                    <a:lnTo>
                      <a:pt x="1654" y="495"/>
                    </a:lnTo>
                    <a:lnTo>
                      <a:pt x="1668" y="495"/>
                    </a:lnTo>
                    <a:lnTo>
                      <a:pt x="1689" y="496"/>
                    </a:lnTo>
                    <a:lnTo>
                      <a:pt x="1720" y="498"/>
                    </a:lnTo>
                    <a:lnTo>
                      <a:pt x="1761" y="503"/>
                    </a:lnTo>
                    <a:lnTo>
                      <a:pt x="1786" y="508"/>
                    </a:lnTo>
                    <a:lnTo>
                      <a:pt x="1814" y="514"/>
                    </a:lnTo>
                    <a:lnTo>
                      <a:pt x="1814" y="514"/>
                    </a:lnTo>
                    <a:lnTo>
                      <a:pt x="1842" y="519"/>
                    </a:lnTo>
                    <a:lnTo>
                      <a:pt x="1864" y="522"/>
                    </a:lnTo>
                    <a:lnTo>
                      <a:pt x="1884" y="524"/>
                    </a:lnTo>
                    <a:lnTo>
                      <a:pt x="1900" y="525"/>
                    </a:lnTo>
                    <a:lnTo>
                      <a:pt x="1913" y="525"/>
                    </a:lnTo>
                    <a:lnTo>
                      <a:pt x="1925" y="524"/>
                    </a:lnTo>
                    <a:lnTo>
                      <a:pt x="1947" y="522"/>
                    </a:lnTo>
                    <a:lnTo>
                      <a:pt x="1957" y="522"/>
                    </a:lnTo>
                    <a:lnTo>
                      <a:pt x="1969" y="521"/>
                    </a:lnTo>
                    <a:lnTo>
                      <a:pt x="1982" y="522"/>
                    </a:lnTo>
                    <a:lnTo>
                      <a:pt x="1999" y="524"/>
                    </a:lnTo>
                    <a:lnTo>
                      <a:pt x="2017" y="526"/>
                    </a:lnTo>
                    <a:lnTo>
                      <a:pt x="2041" y="531"/>
                    </a:lnTo>
                    <a:lnTo>
                      <a:pt x="2067" y="537"/>
                    </a:lnTo>
                    <a:lnTo>
                      <a:pt x="2100" y="546"/>
                    </a:lnTo>
                    <a:lnTo>
                      <a:pt x="2100" y="546"/>
                    </a:lnTo>
                    <a:lnTo>
                      <a:pt x="2165" y="565"/>
                    </a:lnTo>
                    <a:lnTo>
                      <a:pt x="2224" y="582"/>
                    </a:lnTo>
                    <a:lnTo>
                      <a:pt x="2275" y="599"/>
                    </a:lnTo>
                    <a:lnTo>
                      <a:pt x="2319" y="614"/>
                    </a:lnTo>
                    <a:lnTo>
                      <a:pt x="2356" y="628"/>
                    </a:lnTo>
                    <a:lnTo>
                      <a:pt x="2389" y="641"/>
                    </a:lnTo>
                    <a:lnTo>
                      <a:pt x="2416" y="652"/>
                    </a:lnTo>
                    <a:lnTo>
                      <a:pt x="2439" y="662"/>
                    </a:lnTo>
                    <a:lnTo>
                      <a:pt x="2439" y="662"/>
                    </a:lnTo>
                    <a:lnTo>
                      <a:pt x="2450" y="669"/>
                    </a:lnTo>
                    <a:lnTo>
                      <a:pt x="2462" y="676"/>
                    </a:lnTo>
                    <a:lnTo>
                      <a:pt x="2489" y="694"/>
                    </a:lnTo>
                    <a:lnTo>
                      <a:pt x="2517" y="715"/>
                    </a:lnTo>
                    <a:lnTo>
                      <a:pt x="2547" y="738"/>
                    </a:lnTo>
                    <a:lnTo>
                      <a:pt x="2602" y="785"/>
                    </a:lnTo>
                    <a:lnTo>
                      <a:pt x="2642" y="818"/>
                    </a:lnTo>
                    <a:lnTo>
                      <a:pt x="2642" y="818"/>
                    </a:lnTo>
                    <a:lnTo>
                      <a:pt x="2652" y="825"/>
                    </a:lnTo>
                    <a:lnTo>
                      <a:pt x="2665" y="835"/>
                    </a:lnTo>
                    <a:lnTo>
                      <a:pt x="2701" y="858"/>
                    </a:lnTo>
                    <a:lnTo>
                      <a:pt x="2746" y="886"/>
                    </a:lnTo>
                    <a:lnTo>
                      <a:pt x="2794" y="915"/>
                    </a:lnTo>
                    <a:lnTo>
                      <a:pt x="2845" y="945"/>
                    </a:lnTo>
                    <a:lnTo>
                      <a:pt x="2892" y="971"/>
                    </a:lnTo>
                    <a:lnTo>
                      <a:pt x="2932" y="993"/>
                    </a:lnTo>
                    <a:lnTo>
                      <a:pt x="2961" y="1007"/>
                    </a:lnTo>
                    <a:lnTo>
                      <a:pt x="2961" y="1007"/>
                    </a:lnTo>
                    <a:lnTo>
                      <a:pt x="2970" y="1011"/>
                    </a:lnTo>
                    <a:lnTo>
                      <a:pt x="2977" y="1012"/>
                    </a:lnTo>
                    <a:lnTo>
                      <a:pt x="2983" y="1012"/>
                    </a:lnTo>
                    <a:lnTo>
                      <a:pt x="2988" y="1011"/>
                    </a:lnTo>
                    <a:lnTo>
                      <a:pt x="2997" y="1005"/>
                    </a:lnTo>
                    <a:lnTo>
                      <a:pt x="3002" y="1003"/>
                    </a:lnTo>
                    <a:lnTo>
                      <a:pt x="3008" y="1000"/>
                    </a:lnTo>
                    <a:lnTo>
                      <a:pt x="3017" y="999"/>
                    </a:lnTo>
                    <a:lnTo>
                      <a:pt x="3026" y="998"/>
                    </a:lnTo>
                    <a:lnTo>
                      <a:pt x="3038" y="999"/>
                    </a:lnTo>
                    <a:lnTo>
                      <a:pt x="3053" y="1003"/>
                    </a:lnTo>
                    <a:lnTo>
                      <a:pt x="3072" y="1009"/>
                    </a:lnTo>
                    <a:lnTo>
                      <a:pt x="3094" y="1018"/>
                    </a:lnTo>
                    <a:lnTo>
                      <a:pt x="3120" y="1030"/>
                    </a:lnTo>
                    <a:lnTo>
                      <a:pt x="3152" y="1047"/>
                    </a:lnTo>
                    <a:lnTo>
                      <a:pt x="3152" y="1047"/>
                    </a:lnTo>
                    <a:lnTo>
                      <a:pt x="3168" y="1056"/>
                    </a:lnTo>
                    <a:lnTo>
                      <a:pt x="3184" y="1065"/>
                    </a:lnTo>
                    <a:lnTo>
                      <a:pt x="3212" y="1083"/>
                    </a:lnTo>
                    <a:lnTo>
                      <a:pt x="3237" y="1103"/>
                    </a:lnTo>
                    <a:lnTo>
                      <a:pt x="3258" y="1122"/>
                    </a:lnTo>
                    <a:lnTo>
                      <a:pt x="3275" y="1141"/>
                    </a:lnTo>
                    <a:lnTo>
                      <a:pt x="3292" y="1161"/>
                    </a:lnTo>
                    <a:lnTo>
                      <a:pt x="3304" y="1180"/>
                    </a:lnTo>
                    <a:lnTo>
                      <a:pt x="3315" y="1198"/>
                    </a:lnTo>
                    <a:lnTo>
                      <a:pt x="3324" y="1216"/>
                    </a:lnTo>
                    <a:lnTo>
                      <a:pt x="3331" y="1232"/>
                    </a:lnTo>
                    <a:lnTo>
                      <a:pt x="3336" y="1248"/>
                    </a:lnTo>
                    <a:lnTo>
                      <a:pt x="3342" y="1263"/>
                    </a:lnTo>
                    <a:lnTo>
                      <a:pt x="3349" y="1288"/>
                    </a:lnTo>
                    <a:lnTo>
                      <a:pt x="3352" y="1298"/>
                    </a:lnTo>
                    <a:lnTo>
                      <a:pt x="3355" y="1307"/>
                    </a:lnTo>
                    <a:lnTo>
                      <a:pt x="3355" y="1307"/>
                    </a:lnTo>
                    <a:lnTo>
                      <a:pt x="3356" y="1311"/>
                    </a:lnTo>
                    <a:lnTo>
                      <a:pt x="3357" y="1315"/>
                    </a:lnTo>
                    <a:lnTo>
                      <a:pt x="3357" y="1327"/>
                    </a:lnTo>
                    <a:lnTo>
                      <a:pt x="3355" y="1341"/>
                    </a:lnTo>
                    <a:lnTo>
                      <a:pt x="3352" y="1357"/>
                    </a:lnTo>
                    <a:lnTo>
                      <a:pt x="3348" y="1376"/>
                    </a:lnTo>
                    <a:lnTo>
                      <a:pt x="3343" y="1395"/>
                    </a:lnTo>
                    <a:lnTo>
                      <a:pt x="3329" y="1435"/>
                    </a:lnTo>
                    <a:lnTo>
                      <a:pt x="3315" y="1474"/>
                    </a:lnTo>
                    <a:lnTo>
                      <a:pt x="3302" y="1509"/>
                    </a:lnTo>
                    <a:lnTo>
                      <a:pt x="3283" y="1553"/>
                    </a:lnTo>
                    <a:lnTo>
                      <a:pt x="3283" y="1553"/>
                    </a:lnTo>
                    <a:lnTo>
                      <a:pt x="3269" y="1585"/>
                    </a:lnTo>
                    <a:lnTo>
                      <a:pt x="3258" y="1607"/>
                    </a:lnTo>
                    <a:lnTo>
                      <a:pt x="3248" y="1632"/>
                    </a:lnTo>
                    <a:lnTo>
                      <a:pt x="3239" y="1655"/>
                    </a:lnTo>
                    <a:lnTo>
                      <a:pt x="3231" y="1677"/>
                    </a:lnTo>
                    <a:lnTo>
                      <a:pt x="3228" y="1688"/>
                    </a:lnTo>
                    <a:lnTo>
                      <a:pt x="3227" y="1696"/>
                    </a:lnTo>
                    <a:lnTo>
                      <a:pt x="3227" y="1704"/>
                    </a:lnTo>
                    <a:lnTo>
                      <a:pt x="3228" y="1709"/>
                    </a:lnTo>
                    <a:lnTo>
                      <a:pt x="3228" y="1709"/>
                    </a:lnTo>
                    <a:lnTo>
                      <a:pt x="3238" y="1729"/>
                    </a:lnTo>
                    <a:lnTo>
                      <a:pt x="3242" y="1741"/>
                    </a:lnTo>
                    <a:lnTo>
                      <a:pt x="3245" y="1752"/>
                    </a:lnTo>
                    <a:lnTo>
                      <a:pt x="3247" y="1764"/>
                    </a:lnTo>
                    <a:lnTo>
                      <a:pt x="3247" y="1776"/>
                    </a:lnTo>
                    <a:lnTo>
                      <a:pt x="3245" y="1788"/>
                    </a:lnTo>
                    <a:lnTo>
                      <a:pt x="3243" y="1794"/>
                    </a:lnTo>
                    <a:lnTo>
                      <a:pt x="3240" y="1800"/>
                    </a:lnTo>
                    <a:lnTo>
                      <a:pt x="3240" y="1800"/>
                    </a:lnTo>
                    <a:lnTo>
                      <a:pt x="3229" y="1817"/>
                    </a:lnTo>
                    <a:lnTo>
                      <a:pt x="3213" y="1843"/>
                    </a:lnTo>
                    <a:lnTo>
                      <a:pt x="3192" y="1873"/>
                    </a:lnTo>
                    <a:lnTo>
                      <a:pt x="3167" y="1905"/>
                    </a:lnTo>
                    <a:lnTo>
                      <a:pt x="3144" y="1936"/>
                    </a:lnTo>
                    <a:lnTo>
                      <a:pt x="3121" y="1964"/>
                    </a:lnTo>
                    <a:lnTo>
                      <a:pt x="3103" y="1984"/>
                    </a:lnTo>
                    <a:lnTo>
                      <a:pt x="3097" y="1991"/>
                    </a:lnTo>
                    <a:lnTo>
                      <a:pt x="3092" y="1995"/>
                    </a:lnTo>
                    <a:lnTo>
                      <a:pt x="3092" y="1995"/>
                    </a:lnTo>
                    <a:lnTo>
                      <a:pt x="3063" y="2014"/>
                    </a:lnTo>
                    <a:lnTo>
                      <a:pt x="3021" y="2044"/>
                    </a:lnTo>
                    <a:lnTo>
                      <a:pt x="2998" y="2060"/>
                    </a:lnTo>
                    <a:lnTo>
                      <a:pt x="2975" y="2074"/>
                    </a:lnTo>
                    <a:lnTo>
                      <a:pt x="2954" y="2085"/>
                    </a:lnTo>
                    <a:lnTo>
                      <a:pt x="2946" y="2089"/>
                    </a:lnTo>
                    <a:lnTo>
                      <a:pt x="2938" y="2092"/>
                    </a:lnTo>
                    <a:lnTo>
                      <a:pt x="2938" y="2092"/>
                    </a:lnTo>
                    <a:lnTo>
                      <a:pt x="2930" y="2096"/>
                    </a:lnTo>
                    <a:lnTo>
                      <a:pt x="2921" y="2102"/>
                    </a:lnTo>
                    <a:lnTo>
                      <a:pt x="2910" y="2110"/>
                    </a:lnTo>
                    <a:lnTo>
                      <a:pt x="2897" y="2119"/>
                    </a:lnTo>
                    <a:lnTo>
                      <a:pt x="2872" y="2140"/>
                    </a:lnTo>
                    <a:lnTo>
                      <a:pt x="2845" y="2165"/>
                    </a:lnTo>
                    <a:lnTo>
                      <a:pt x="2819" y="2190"/>
                    </a:lnTo>
                    <a:lnTo>
                      <a:pt x="2796" y="2212"/>
                    </a:lnTo>
                    <a:lnTo>
                      <a:pt x="2779" y="2231"/>
                    </a:lnTo>
                    <a:lnTo>
                      <a:pt x="2768" y="2242"/>
                    </a:lnTo>
                    <a:lnTo>
                      <a:pt x="2768" y="2242"/>
                    </a:lnTo>
                    <a:lnTo>
                      <a:pt x="2761" y="2250"/>
                    </a:lnTo>
                    <a:lnTo>
                      <a:pt x="2753" y="2258"/>
                    </a:lnTo>
                    <a:lnTo>
                      <a:pt x="2732" y="2277"/>
                    </a:lnTo>
                    <a:lnTo>
                      <a:pt x="2721" y="2285"/>
                    </a:lnTo>
                    <a:lnTo>
                      <a:pt x="2710" y="2292"/>
                    </a:lnTo>
                    <a:lnTo>
                      <a:pt x="2701" y="2297"/>
                    </a:lnTo>
                    <a:lnTo>
                      <a:pt x="2692" y="2301"/>
                    </a:lnTo>
                    <a:lnTo>
                      <a:pt x="2692" y="2301"/>
                    </a:lnTo>
                    <a:lnTo>
                      <a:pt x="2686" y="2302"/>
                    </a:lnTo>
                    <a:lnTo>
                      <a:pt x="2681" y="2305"/>
                    </a:lnTo>
                    <a:lnTo>
                      <a:pt x="2669" y="2315"/>
                    </a:lnTo>
                    <a:lnTo>
                      <a:pt x="2654" y="2328"/>
                    </a:lnTo>
                    <a:lnTo>
                      <a:pt x="2638" y="2343"/>
                    </a:lnTo>
                    <a:lnTo>
                      <a:pt x="2603" y="2376"/>
                    </a:lnTo>
                    <a:lnTo>
                      <a:pt x="2587" y="2391"/>
                    </a:lnTo>
                    <a:lnTo>
                      <a:pt x="2571" y="2405"/>
                    </a:lnTo>
                    <a:lnTo>
                      <a:pt x="2571" y="2405"/>
                    </a:lnTo>
                    <a:lnTo>
                      <a:pt x="2552" y="2419"/>
                    </a:lnTo>
                    <a:lnTo>
                      <a:pt x="2524" y="2437"/>
                    </a:lnTo>
                    <a:lnTo>
                      <a:pt x="2492" y="2456"/>
                    </a:lnTo>
                    <a:lnTo>
                      <a:pt x="2457" y="2476"/>
                    </a:lnTo>
                    <a:lnTo>
                      <a:pt x="2423" y="2495"/>
                    </a:lnTo>
                    <a:lnTo>
                      <a:pt x="2392" y="2511"/>
                    </a:lnTo>
                    <a:lnTo>
                      <a:pt x="2368" y="2522"/>
                    </a:lnTo>
                    <a:lnTo>
                      <a:pt x="2358" y="2526"/>
                    </a:lnTo>
                    <a:lnTo>
                      <a:pt x="2351" y="2528"/>
                    </a:lnTo>
                    <a:lnTo>
                      <a:pt x="2351" y="2528"/>
                    </a:lnTo>
                    <a:lnTo>
                      <a:pt x="2309" y="2538"/>
                    </a:lnTo>
                    <a:lnTo>
                      <a:pt x="2240" y="2551"/>
                    </a:lnTo>
                    <a:lnTo>
                      <a:pt x="2172" y="2565"/>
                    </a:lnTo>
                    <a:lnTo>
                      <a:pt x="2132" y="2573"/>
                    </a:lnTo>
                    <a:lnTo>
                      <a:pt x="2132" y="2573"/>
                    </a:lnTo>
                    <a:lnTo>
                      <a:pt x="2117" y="2577"/>
                    </a:lnTo>
                    <a:lnTo>
                      <a:pt x="2090" y="2582"/>
                    </a:lnTo>
                    <a:lnTo>
                      <a:pt x="2020" y="2596"/>
                    </a:lnTo>
                    <a:lnTo>
                      <a:pt x="1924" y="2613"/>
                    </a:lnTo>
                    <a:lnTo>
                      <a:pt x="1802" y="2666"/>
                    </a:lnTo>
                    <a:lnTo>
                      <a:pt x="1802" y="2666"/>
                    </a:lnTo>
                    <a:lnTo>
                      <a:pt x="1846" y="2658"/>
                    </a:lnTo>
                    <a:lnTo>
                      <a:pt x="1898" y="2647"/>
                    </a:lnTo>
                    <a:lnTo>
                      <a:pt x="1966" y="2632"/>
                    </a:lnTo>
                    <a:lnTo>
                      <a:pt x="2052" y="2614"/>
                    </a:lnTo>
                    <a:lnTo>
                      <a:pt x="2151" y="2591"/>
                    </a:lnTo>
                    <a:lnTo>
                      <a:pt x="2262" y="2563"/>
                    </a:lnTo>
                    <a:lnTo>
                      <a:pt x="2383" y="2531"/>
                    </a:lnTo>
                    <a:lnTo>
                      <a:pt x="2513" y="2495"/>
                    </a:lnTo>
                    <a:lnTo>
                      <a:pt x="2582" y="2475"/>
                    </a:lnTo>
                    <a:lnTo>
                      <a:pt x="2651" y="2455"/>
                    </a:lnTo>
                    <a:lnTo>
                      <a:pt x="2721" y="2433"/>
                    </a:lnTo>
                    <a:lnTo>
                      <a:pt x="2793" y="2410"/>
                    </a:lnTo>
                    <a:lnTo>
                      <a:pt x="2866" y="2386"/>
                    </a:lnTo>
                    <a:lnTo>
                      <a:pt x="2939" y="2360"/>
                    </a:lnTo>
                    <a:lnTo>
                      <a:pt x="3012" y="2334"/>
                    </a:lnTo>
                    <a:lnTo>
                      <a:pt x="3086" y="2306"/>
                    </a:lnTo>
                    <a:lnTo>
                      <a:pt x="3159" y="2278"/>
                    </a:lnTo>
                    <a:lnTo>
                      <a:pt x="3233" y="2248"/>
                    </a:lnTo>
                    <a:lnTo>
                      <a:pt x="3306" y="2218"/>
                    </a:lnTo>
                    <a:lnTo>
                      <a:pt x="3378" y="2186"/>
                    </a:lnTo>
                    <a:lnTo>
                      <a:pt x="3450" y="2152"/>
                    </a:lnTo>
                    <a:lnTo>
                      <a:pt x="3519" y="2119"/>
                    </a:lnTo>
                    <a:lnTo>
                      <a:pt x="3519" y="2119"/>
                    </a:lnTo>
                    <a:lnTo>
                      <a:pt x="3578" y="2088"/>
                    </a:lnTo>
                    <a:lnTo>
                      <a:pt x="3634" y="2058"/>
                    </a:lnTo>
                    <a:lnTo>
                      <a:pt x="3685" y="2027"/>
                    </a:lnTo>
                    <a:lnTo>
                      <a:pt x="3733" y="1996"/>
                    </a:lnTo>
                    <a:lnTo>
                      <a:pt x="3777" y="1966"/>
                    </a:lnTo>
                    <a:lnTo>
                      <a:pt x="3817" y="1936"/>
                    </a:lnTo>
                    <a:lnTo>
                      <a:pt x="3855" y="1906"/>
                    </a:lnTo>
                    <a:lnTo>
                      <a:pt x="3890" y="1877"/>
                    </a:lnTo>
                    <a:lnTo>
                      <a:pt x="3920" y="1848"/>
                    </a:lnTo>
                    <a:lnTo>
                      <a:pt x="3949" y="1819"/>
                    </a:lnTo>
                    <a:lnTo>
                      <a:pt x="3975" y="1791"/>
                    </a:lnTo>
                    <a:lnTo>
                      <a:pt x="3998" y="1763"/>
                    </a:lnTo>
                    <a:lnTo>
                      <a:pt x="4019" y="1737"/>
                    </a:lnTo>
                    <a:lnTo>
                      <a:pt x="4037" y="1711"/>
                    </a:lnTo>
                    <a:lnTo>
                      <a:pt x="4054" y="1686"/>
                    </a:lnTo>
                    <a:lnTo>
                      <a:pt x="4068" y="1661"/>
                    </a:lnTo>
                    <a:lnTo>
                      <a:pt x="4080" y="1638"/>
                    </a:lnTo>
                    <a:lnTo>
                      <a:pt x="4090" y="1615"/>
                    </a:lnTo>
                    <a:lnTo>
                      <a:pt x="4099" y="1594"/>
                    </a:lnTo>
                    <a:lnTo>
                      <a:pt x="4107" y="1575"/>
                    </a:lnTo>
                    <a:lnTo>
                      <a:pt x="4113" y="1555"/>
                    </a:lnTo>
                    <a:lnTo>
                      <a:pt x="4117" y="1538"/>
                    </a:lnTo>
                    <a:lnTo>
                      <a:pt x="4121" y="1522"/>
                    </a:lnTo>
                    <a:lnTo>
                      <a:pt x="4124" y="1506"/>
                    </a:lnTo>
                    <a:lnTo>
                      <a:pt x="4126" y="1482"/>
                    </a:lnTo>
                    <a:lnTo>
                      <a:pt x="4127" y="1463"/>
                    </a:lnTo>
                    <a:lnTo>
                      <a:pt x="4127" y="1451"/>
                    </a:lnTo>
                    <a:lnTo>
                      <a:pt x="4127" y="1447"/>
                    </a:lnTo>
                    <a:lnTo>
                      <a:pt x="4128" y="1307"/>
                    </a:lnTo>
                    <a:lnTo>
                      <a:pt x="4111" y="1261"/>
                    </a:lnTo>
                    <a:lnTo>
                      <a:pt x="4051" y="1170"/>
                    </a:lnTo>
                    <a:lnTo>
                      <a:pt x="4040" y="1151"/>
                    </a:lnTo>
                    <a:lnTo>
                      <a:pt x="4040" y="1151"/>
                    </a:lnTo>
                    <a:lnTo>
                      <a:pt x="4033" y="1144"/>
                    </a:lnTo>
                    <a:lnTo>
                      <a:pt x="4019" y="1131"/>
                    </a:lnTo>
                    <a:lnTo>
                      <a:pt x="4011" y="1122"/>
                    </a:lnTo>
                    <a:lnTo>
                      <a:pt x="4003" y="1112"/>
                    </a:lnTo>
                    <a:lnTo>
                      <a:pt x="3996" y="1102"/>
                    </a:lnTo>
                    <a:lnTo>
                      <a:pt x="3990" y="1091"/>
                    </a:lnTo>
                    <a:lnTo>
                      <a:pt x="3990" y="1091"/>
                    </a:lnTo>
                    <a:lnTo>
                      <a:pt x="3978" y="1066"/>
                    </a:lnTo>
                    <a:lnTo>
                      <a:pt x="3970" y="1051"/>
                    </a:lnTo>
                    <a:lnTo>
                      <a:pt x="3961" y="1034"/>
                    </a:lnTo>
                    <a:lnTo>
                      <a:pt x="3951" y="1018"/>
                    </a:lnTo>
                    <a:lnTo>
                      <a:pt x="3941" y="1003"/>
                    </a:lnTo>
                    <a:lnTo>
                      <a:pt x="3929" y="991"/>
                    </a:lnTo>
                    <a:lnTo>
                      <a:pt x="3924" y="985"/>
                    </a:lnTo>
                    <a:lnTo>
                      <a:pt x="3919" y="981"/>
                    </a:lnTo>
                    <a:lnTo>
                      <a:pt x="3919" y="981"/>
                    </a:lnTo>
                    <a:lnTo>
                      <a:pt x="3914" y="977"/>
                    </a:lnTo>
                    <a:lnTo>
                      <a:pt x="3910" y="972"/>
                    </a:lnTo>
                    <a:lnTo>
                      <a:pt x="3901" y="962"/>
                    </a:lnTo>
                    <a:lnTo>
                      <a:pt x="3892" y="950"/>
                    </a:lnTo>
                    <a:lnTo>
                      <a:pt x="3883" y="937"/>
                    </a:lnTo>
                    <a:lnTo>
                      <a:pt x="3875" y="924"/>
                    </a:lnTo>
                    <a:lnTo>
                      <a:pt x="3867" y="913"/>
                    </a:lnTo>
                    <a:lnTo>
                      <a:pt x="3858" y="903"/>
                    </a:lnTo>
                    <a:lnTo>
                      <a:pt x="3853" y="900"/>
                    </a:lnTo>
                    <a:lnTo>
                      <a:pt x="3848" y="897"/>
                    </a:lnTo>
                    <a:lnTo>
                      <a:pt x="3848" y="897"/>
                    </a:lnTo>
                    <a:lnTo>
                      <a:pt x="3795" y="870"/>
                    </a:lnTo>
                    <a:lnTo>
                      <a:pt x="3699" y="822"/>
                    </a:lnTo>
                    <a:lnTo>
                      <a:pt x="3646" y="795"/>
                    </a:lnTo>
                    <a:lnTo>
                      <a:pt x="3597" y="768"/>
                    </a:lnTo>
                    <a:lnTo>
                      <a:pt x="3554" y="746"/>
                    </a:lnTo>
                    <a:lnTo>
                      <a:pt x="3525" y="728"/>
                    </a:lnTo>
                    <a:lnTo>
                      <a:pt x="3525" y="728"/>
                    </a:lnTo>
                    <a:lnTo>
                      <a:pt x="3477" y="697"/>
                    </a:lnTo>
                    <a:lnTo>
                      <a:pt x="3429" y="667"/>
                    </a:lnTo>
                    <a:lnTo>
                      <a:pt x="3386" y="640"/>
                    </a:lnTo>
                    <a:lnTo>
                      <a:pt x="3369" y="631"/>
                    </a:lnTo>
                    <a:lnTo>
                      <a:pt x="3355" y="624"/>
                    </a:lnTo>
                    <a:lnTo>
                      <a:pt x="3355" y="624"/>
                    </a:lnTo>
                    <a:lnTo>
                      <a:pt x="3301" y="603"/>
                    </a:lnTo>
                    <a:lnTo>
                      <a:pt x="3208" y="571"/>
                    </a:lnTo>
                    <a:lnTo>
                      <a:pt x="3156" y="553"/>
                    </a:lnTo>
                    <a:lnTo>
                      <a:pt x="3105" y="537"/>
                    </a:lnTo>
                    <a:lnTo>
                      <a:pt x="3058" y="523"/>
                    </a:lnTo>
                    <a:lnTo>
                      <a:pt x="3021" y="514"/>
                    </a:lnTo>
                    <a:lnTo>
                      <a:pt x="3021" y="514"/>
                    </a:lnTo>
                    <a:lnTo>
                      <a:pt x="2925" y="491"/>
                    </a:lnTo>
                    <a:lnTo>
                      <a:pt x="2862" y="477"/>
                    </a:lnTo>
                    <a:lnTo>
                      <a:pt x="2795" y="461"/>
                    </a:lnTo>
                    <a:lnTo>
                      <a:pt x="2731" y="444"/>
                    </a:lnTo>
                    <a:lnTo>
                      <a:pt x="2675" y="428"/>
                    </a:lnTo>
                    <a:lnTo>
                      <a:pt x="2651" y="421"/>
                    </a:lnTo>
                    <a:lnTo>
                      <a:pt x="2630" y="414"/>
                    </a:lnTo>
                    <a:lnTo>
                      <a:pt x="2615" y="408"/>
                    </a:lnTo>
                    <a:lnTo>
                      <a:pt x="2604" y="403"/>
                    </a:lnTo>
                    <a:lnTo>
                      <a:pt x="2604" y="403"/>
                    </a:lnTo>
                    <a:lnTo>
                      <a:pt x="2588" y="392"/>
                    </a:lnTo>
                    <a:lnTo>
                      <a:pt x="2572" y="382"/>
                    </a:lnTo>
                    <a:lnTo>
                      <a:pt x="2542" y="362"/>
                    </a:lnTo>
                    <a:lnTo>
                      <a:pt x="2527" y="353"/>
                    </a:lnTo>
                    <a:lnTo>
                      <a:pt x="2510" y="344"/>
                    </a:lnTo>
                    <a:lnTo>
                      <a:pt x="2492" y="337"/>
                    </a:lnTo>
                    <a:lnTo>
                      <a:pt x="2473" y="331"/>
                    </a:lnTo>
                    <a:lnTo>
                      <a:pt x="2473" y="331"/>
                    </a:lnTo>
                    <a:lnTo>
                      <a:pt x="2434" y="323"/>
                    </a:lnTo>
                    <a:lnTo>
                      <a:pt x="2401" y="316"/>
                    </a:lnTo>
                    <a:lnTo>
                      <a:pt x="2351" y="306"/>
                    </a:lnTo>
                    <a:lnTo>
                      <a:pt x="2351" y="306"/>
                    </a:lnTo>
                    <a:lnTo>
                      <a:pt x="2265" y="288"/>
                    </a:lnTo>
                    <a:lnTo>
                      <a:pt x="2096" y="255"/>
                    </a:lnTo>
                    <a:lnTo>
                      <a:pt x="2004" y="236"/>
                    </a:lnTo>
                    <a:lnTo>
                      <a:pt x="1920" y="219"/>
                    </a:lnTo>
                    <a:lnTo>
                      <a:pt x="1854" y="205"/>
                    </a:lnTo>
                    <a:lnTo>
                      <a:pt x="1830" y="199"/>
                    </a:lnTo>
                    <a:lnTo>
                      <a:pt x="1814" y="195"/>
                    </a:lnTo>
                    <a:lnTo>
                      <a:pt x="1814" y="195"/>
                    </a:lnTo>
                    <a:lnTo>
                      <a:pt x="1788" y="186"/>
                    </a:lnTo>
                    <a:lnTo>
                      <a:pt x="1754" y="178"/>
                    </a:lnTo>
                    <a:lnTo>
                      <a:pt x="1716" y="170"/>
                    </a:lnTo>
                    <a:lnTo>
                      <a:pt x="1676" y="161"/>
                    </a:lnTo>
                    <a:lnTo>
                      <a:pt x="1636" y="154"/>
                    </a:lnTo>
                    <a:lnTo>
                      <a:pt x="1600" y="148"/>
                    </a:lnTo>
                    <a:lnTo>
                      <a:pt x="1569" y="144"/>
                    </a:lnTo>
                    <a:lnTo>
                      <a:pt x="1545" y="143"/>
                    </a:lnTo>
                    <a:lnTo>
                      <a:pt x="1545" y="143"/>
                    </a:lnTo>
                    <a:lnTo>
                      <a:pt x="1487" y="142"/>
                    </a:lnTo>
                    <a:lnTo>
                      <a:pt x="1447" y="140"/>
                    </a:lnTo>
                    <a:lnTo>
                      <a:pt x="1403" y="138"/>
                    </a:lnTo>
                    <a:lnTo>
                      <a:pt x="1358" y="134"/>
                    </a:lnTo>
                    <a:lnTo>
                      <a:pt x="1317" y="129"/>
                    </a:lnTo>
                    <a:lnTo>
                      <a:pt x="1282" y="123"/>
                    </a:lnTo>
                    <a:lnTo>
                      <a:pt x="1267" y="120"/>
                    </a:lnTo>
                    <a:lnTo>
                      <a:pt x="1255" y="117"/>
                    </a:lnTo>
                    <a:lnTo>
                      <a:pt x="1255" y="117"/>
                    </a:lnTo>
                    <a:lnTo>
                      <a:pt x="1243" y="113"/>
                    </a:lnTo>
                    <a:lnTo>
                      <a:pt x="1226" y="108"/>
                    </a:lnTo>
                    <a:lnTo>
                      <a:pt x="1181" y="97"/>
                    </a:lnTo>
                    <a:lnTo>
                      <a:pt x="1126" y="86"/>
                    </a:lnTo>
                    <a:lnTo>
                      <a:pt x="1064" y="73"/>
                    </a:lnTo>
                    <a:lnTo>
                      <a:pt x="999" y="61"/>
                    </a:lnTo>
                    <a:lnTo>
                      <a:pt x="937" y="51"/>
                    </a:lnTo>
                    <a:lnTo>
                      <a:pt x="882" y="43"/>
                    </a:lnTo>
                    <a:lnTo>
                      <a:pt x="859" y="41"/>
                    </a:lnTo>
                    <a:lnTo>
                      <a:pt x="838" y="39"/>
                    </a:lnTo>
                    <a:lnTo>
                      <a:pt x="838" y="39"/>
                    </a:lnTo>
                    <a:lnTo>
                      <a:pt x="802" y="36"/>
                    </a:lnTo>
                    <a:lnTo>
                      <a:pt x="766" y="31"/>
                    </a:lnTo>
                    <a:lnTo>
                      <a:pt x="696" y="20"/>
                    </a:lnTo>
                    <a:lnTo>
                      <a:pt x="661" y="15"/>
                    </a:lnTo>
                    <a:lnTo>
                      <a:pt x="629" y="10"/>
                    </a:lnTo>
                    <a:lnTo>
                      <a:pt x="596" y="7"/>
                    </a:lnTo>
                    <a:lnTo>
                      <a:pt x="564" y="6"/>
                    </a:lnTo>
                    <a:lnTo>
                      <a:pt x="564" y="6"/>
                    </a:lnTo>
                    <a:lnTo>
                      <a:pt x="445" y="6"/>
                    </a:lnTo>
                    <a:lnTo>
                      <a:pt x="262" y="5"/>
                    </a:lnTo>
                    <a:lnTo>
                      <a:pt x="89" y="3"/>
                    </a:lnTo>
                    <a:lnTo>
                      <a:pt x="29" y="2"/>
                    </a:lnTo>
                    <a:lnTo>
                      <a:pt x="10" y="1"/>
                    </a:lnTo>
                    <a:lnTo>
                      <a:pt x="0" y="0"/>
                    </a:lnTo>
                    <a:lnTo>
                      <a:pt x="0" y="0"/>
                    </a:lnTo>
                    <a:close/>
                  </a:path>
                </a:pathLst>
              </a:custGeom>
              <a:gradFill flip="none" rotWithShape="1">
                <a:gsLst>
                  <a:gs pos="74000">
                    <a:srgbClr val="C5A87C"/>
                  </a:gs>
                  <a:gs pos="0">
                    <a:srgbClr val="998758"/>
                  </a:gs>
                </a:gsLst>
                <a:lin ang="10800000" scaled="0"/>
                <a:tileRect/>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grpSp>
            <p:nvGrpSpPr>
              <p:cNvPr id="161" name="Group 32"/>
              <p:cNvGrpSpPr/>
              <p:nvPr/>
            </p:nvGrpSpPr>
            <p:grpSpPr>
              <a:xfrm flipH="1">
                <a:off x="16281114" y="7247745"/>
                <a:ext cx="435507" cy="352437"/>
                <a:chOff x="2640013" y="3190875"/>
                <a:chExt cx="3863976" cy="3667126"/>
              </a:xfrm>
            </p:grpSpPr>
            <p:sp>
              <p:nvSpPr>
                <p:cNvPr id="378" name="Freeform 5"/>
                <p:cNvSpPr>
                  <a:spLocks/>
                </p:cNvSpPr>
                <p:nvPr/>
              </p:nvSpPr>
              <p:spPr bwMode="auto">
                <a:xfrm>
                  <a:off x="2640013" y="3190875"/>
                  <a:ext cx="3863975" cy="2732088"/>
                </a:xfrm>
                <a:custGeom>
                  <a:avLst/>
                  <a:gdLst/>
                  <a:ahLst/>
                  <a:cxnLst>
                    <a:cxn ang="0">
                      <a:pos x="0" y="865"/>
                    </a:cxn>
                    <a:cxn ang="0">
                      <a:pos x="1211" y="1721"/>
                    </a:cxn>
                    <a:cxn ang="0">
                      <a:pos x="2434" y="856"/>
                    </a:cxn>
                    <a:cxn ang="0">
                      <a:pos x="1225" y="0"/>
                    </a:cxn>
                    <a:cxn ang="0">
                      <a:pos x="0" y="865"/>
                    </a:cxn>
                  </a:cxnLst>
                  <a:rect l="0" t="0" r="r" b="b"/>
                  <a:pathLst>
                    <a:path w="2434" h="1721">
                      <a:moveTo>
                        <a:pt x="0" y="865"/>
                      </a:moveTo>
                      <a:lnTo>
                        <a:pt x="1211" y="1721"/>
                      </a:lnTo>
                      <a:lnTo>
                        <a:pt x="2434" y="856"/>
                      </a:lnTo>
                      <a:lnTo>
                        <a:pt x="1225" y="0"/>
                      </a:lnTo>
                      <a:lnTo>
                        <a:pt x="0" y="865"/>
                      </a:lnTo>
                      <a:close/>
                    </a:path>
                  </a:pathLst>
                </a:custGeom>
                <a:gradFill flip="none" rotWithShape="1">
                  <a:gsLst>
                    <a:gs pos="0">
                      <a:srgbClr val="7F7F7F"/>
                    </a:gs>
                    <a:gs pos="100000">
                      <a:srgbClr val="BFBFBF"/>
                    </a:gs>
                  </a:gsLst>
                  <a:lin ang="16200000" scaled="1"/>
                  <a:tileRect/>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79" name="Freeform 6"/>
                <p:cNvSpPr>
                  <a:spLocks/>
                </p:cNvSpPr>
                <p:nvPr/>
              </p:nvSpPr>
              <p:spPr bwMode="auto">
                <a:xfrm>
                  <a:off x="4562476" y="4549775"/>
                  <a:ext cx="1941513" cy="2308225"/>
                </a:xfrm>
                <a:custGeom>
                  <a:avLst/>
                  <a:gdLst/>
                  <a:ahLst/>
                  <a:cxnLst>
                    <a:cxn ang="0">
                      <a:pos x="0" y="865"/>
                    </a:cxn>
                    <a:cxn ang="0">
                      <a:pos x="0" y="1454"/>
                    </a:cxn>
                    <a:cxn ang="0">
                      <a:pos x="1223" y="589"/>
                    </a:cxn>
                    <a:cxn ang="0">
                      <a:pos x="1223" y="0"/>
                    </a:cxn>
                    <a:cxn ang="0">
                      <a:pos x="0" y="865"/>
                    </a:cxn>
                  </a:cxnLst>
                  <a:rect l="0" t="0" r="r" b="b"/>
                  <a:pathLst>
                    <a:path w="1223" h="1454">
                      <a:moveTo>
                        <a:pt x="0" y="865"/>
                      </a:moveTo>
                      <a:lnTo>
                        <a:pt x="0" y="1454"/>
                      </a:lnTo>
                      <a:lnTo>
                        <a:pt x="1223" y="589"/>
                      </a:lnTo>
                      <a:lnTo>
                        <a:pt x="1223" y="0"/>
                      </a:lnTo>
                      <a:lnTo>
                        <a:pt x="0" y="865"/>
                      </a:lnTo>
                      <a:close/>
                    </a:path>
                  </a:pathLst>
                </a:custGeom>
                <a:gradFill flip="none" rotWithShape="1">
                  <a:gsLst>
                    <a:gs pos="0">
                      <a:srgbClr val="BEBEBE"/>
                    </a:gs>
                    <a:gs pos="100000">
                      <a:srgbClr val="E0E0E0"/>
                    </a:gs>
                  </a:gsLst>
                  <a:lin ang="16200000" scaled="1"/>
                  <a:tileRect/>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80" name="Freeform 7"/>
                <p:cNvSpPr>
                  <a:spLocks/>
                </p:cNvSpPr>
                <p:nvPr/>
              </p:nvSpPr>
              <p:spPr bwMode="auto">
                <a:xfrm>
                  <a:off x="2640013" y="4564063"/>
                  <a:ext cx="1922463" cy="2293938"/>
                </a:xfrm>
                <a:custGeom>
                  <a:avLst/>
                  <a:gdLst/>
                  <a:ahLst/>
                  <a:cxnLst>
                    <a:cxn ang="0">
                      <a:pos x="1211" y="1445"/>
                    </a:cxn>
                    <a:cxn ang="0">
                      <a:pos x="0" y="589"/>
                    </a:cxn>
                    <a:cxn ang="0">
                      <a:pos x="0" y="589"/>
                    </a:cxn>
                    <a:cxn ang="0">
                      <a:pos x="0" y="0"/>
                    </a:cxn>
                    <a:cxn ang="0">
                      <a:pos x="0" y="0"/>
                    </a:cxn>
                    <a:cxn ang="0">
                      <a:pos x="1211" y="856"/>
                    </a:cxn>
                    <a:cxn ang="0">
                      <a:pos x="1211" y="856"/>
                    </a:cxn>
                    <a:cxn ang="0">
                      <a:pos x="1211" y="1445"/>
                    </a:cxn>
                  </a:cxnLst>
                  <a:rect l="0" t="0" r="r" b="b"/>
                  <a:pathLst>
                    <a:path w="1211" h="1445">
                      <a:moveTo>
                        <a:pt x="1211" y="1445"/>
                      </a:moveTo>
                      <a:lnTo>
                        <a:pt x="0" y="589"/>
                      </a:lnTo>
                      <a:lnTo>
                        <a:pt x="0" y="589"/>
                      </a:lnTo>
                      <a:lnTo>
                        <a:pt x="0" y="0"/>
                      </a:lnTo>
                      <a:lnTo>
                        <a:pt x="0" y="0"/>
                      </a:lnTo>
                      <a:lnTo>
                        <a:pt x="1211" y="856"/>
                      </a:lnTo>
                      <a:lnTo>
                        <a:pt x="1211" y="856"/>
                      </a:lnTo>
                      <a:lnTo>
                        <a:pt x="1211" y="1445"/>
                      </a:lnTo>
                      <a:close/>
                    </a:path>
                  </a:pathLst>
                </a:custGeom>
                <a:gradFill>
                  <a:gsLst>
                    <a:gs pos="0">
                      <a:srgbClr val="979797"/>
                    </a:gs>
                    <a:gs pos="100000">
                      <a:srgbClr val="B4B4B4"/>
                    </a:gs>
                  </a:gsLst>
                  <a:lin ang="16200000" scaled="1"/>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grpSp>
          <p:grpSp>
            <p:nvGrpSpPr>
              <p:cNvPr id="162" name="Group 33"/>
              <p:cNvGrpSpPr/>
              <p:nvPr/>
            </p:nvGrpSpPr>
            <p:grpSpPr>
              <a:xfrm flipH="1">
                <a:off x="16281114" y="7180309"/>
                <a:ext cx="435507" cy="326958"/>
                <a:chOff x="2640013" y="1609725"/>
                <a:chExt cx="3863976" cy="3402013"/>
              </a:xfrm>
            </p:grpSpPr>
            <p:sp>
              <p:nvSpPr>
                <p:cNvPr id="365" name="Freeform 10"/>
                <p:cNvSpPr>
                  <a:spLocks/>
                </p:cNvSpPr>
                <p:nvPr/>
              </p:nvSpPr>
              <p:spPr bwMode="auto">
                <a:xfrm>
                  <a:off x="2640013" y="1609725"/>
                  <a:ext cx="3863975" cy="2730500"/>
                </a:xfrm>
                <a:custGeom>
                  <a:avLst/>
                  <a:gdLst/>
                  <a:ahLst/>
                  <a:cxnLst>
                    <a:cxn ang="0">
                      <a:pos x="1225" y="1720"/>
                    </a:cxn>
                    <a:cxn ang="0">
                      <a:pos x="2434" y="864"/>
                    </a:cxn>
                    <a:cxn ang="0">
                      <a:pos x="1211" y="0"/>
                    </a:cxn>
                    <a:cxn ang="0">
                      <a:pos x="0" y="856"/>
                    </a:cxn>
                    <a:cxn ang="0">
                      <a:pos x="1225" y="1720"/>
                    </a:cxn>
                  </a:cxnLst>
                  <a:rect l="0" t="0" r="r" b="b"/>
                  <a:pathLst>
                    <a:path w="2434" h="1720">
                      <a:moveTo>
                        <a:pt x="1225" y="1720"/>
                      </a:moveTo>
                      <a:lnTo>
                        <a:pt x="2434" y="864"/>
                      </a:lnTo>
                      <a:lnTo>
                        <a:pt x="1211" y="0"/>
                      </a:lnTo>
                      <a:lnTo>
                        <a:pt x="0" y="856"/>
                      </a:lnTo>
                      <a:lnTo>
                        <a:pt x="1225" y="1720"/>
                      </a:lnTo>
                      <a:close/>
                    </a:path>
                  </a:pathLst>
                </a:custGeom>
                <a:gradFill flip="none" rotWithShape="1">
                  <a:gsLst>
                    <a:gs pos="0">
                      <a:srgbClr val="7F7F7F"/>
                    </a:gs>
                    <a:gs pos="100000">
                      <a:srgbClr val="BFBFBF"/>
                    </a:gs>
                  </a:gsLst>
                  <a:lin ang="16200000" scaled="1"/>
                  <a:tileRect/>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66" name="Freeform 11"/>
                <p:cNvSpPr>
                  <a:spLocks/>
                </p:cNvSpPr>
                <p:nvPr/>
              </p:nvSpPr>
              <p:spPr bwMode="auto">
                <a:xfrm>
                  <a:off x="2640013" y="2968625"/>
                  <a:ext cx="1944688" cy="2043113"/>
                </a:xfrm>
                <a:custGeom>
                  <a:avLst/>
                  <a:gdLst/>
                  <a:ahLst/>
                  <a:cxnLst>
                    <a:cxn ang="0">
                      <a:pos x="1225" y="1287"/>
                    </a:cxn>
                    <a:cxn ang="0">
                      <a:pos x="1225" y="864"/>
                    </a:cxn>
                    <a:cxn ang="0">
                      <a:pos x="0" y="0"/>
                    </a:cxn>
                    <a:cxn ang="0">
                      <a:pos x="0" y="423"/>
                    </a:cxn>
                    <a:cxn ang="0">
                      <a:pos x="1225" y="1287"/>
                    </a:cxn>
                  </a:cxnLst>
                  <a:rect l="0" t="0" r="r" b="b"/>
                  <a:pathLst>
                    <a:path w="1225" h="1287">
                      <a:moveTo>
                        <a:pt x="1225" y="1287"/>
                      </a:moveTo>
                      <a:lnTo>
                        <a:pt x="1225" y="864"/>
                      </a:lnTo>
                      <a:lnTo>
                        <a:pt x="0" y="0"/>
                      </a:lnTo>
                      <a:lnTo>
                        <a:pt x="0" y="423"/>
                      </a:lnTo>
                      <a:lnTo>
                        <a:pt x="1225" y="1287"/>
                      </a:lnTo>
                      <a:close/>
                    </a:path>
                  </a:pathLst>
                </a:custGeom>
                <a:gradFill>
                  <a:gsLst>
                    <a:gs pos="0">
                      <a:srgbClr val="979797"/>
                    </a:gs>
                    <a:gs pos="100000">
                      <a:srgbClr val="B4B4B4"/>
                    </a:gs>
                  </a:gsLst>
                  <a:lin ang="16200000" scaled="1"/>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67" name="Freeform 12"/>
                <p:cNvSpPr>
                  <a:spLocks/>
                </p:cNvSpPr>
                <p:nvPr/>
              </p:nvSpPr>
              <p:spPr bwMode="auto">
                <a:xfrm>
                  <a:off x="2640013" y="3094038"/>
                  <a:ext cx="1944688" cy="1792288"/>
                </a:xfrm>
                <a:custGeom>
                  <a:avLst/>
                  <a:gdLst/>
                  <a:ahLst/>
                  <a:cxnLst>
                    <a:cxn ang="0">
                      <a:pos x="1225" y="1129"/>
                    </a:cxn>
                    <a:cxn ang="0">
                      <a:pos x="1225" y="865"/>
                    </a:cxn>
                    <a:cxn ang="0">
                      <a:pos x="0" y="0"/>
                    </a:cxn>
                    <a:cxn ang="0">
                      <a:pos x="0" y="264"/>
                    </a:cxn>
                    <a:cxn ang="0">
                      <a:pos x="1225" y="1129"/>
                    </a:cxn>
                  </a:cxnLst>
                  <a:rect l="0" t="0" r="r" b="b"/>
                  <a:pathLst>
                    <a:path w="1225" h="1129">
                      <a:moveTo>
                        <a:pt x="1225" y="1129"/>
                      </a:moveTo>
                      <a:lnTo>
                        <a:pt x="1225" y="865"/>
                      </a:lnTo>
                      <a:lnTo>
                        <a:pt x="0" y="0"/>
                      </a:lnTo>
                      <a:lnTo>
                        <a:pt x="0" y="264"/>
                      </a:lnTo>
                      <a:lnTo>
                        <a:pt x="1225" y="1129"/>
                      </a:lnTo>
                      <a:close/>
                    </a:path>
                  </a:pathLst>
                </a:custGeom>
                <a:solidFill>
                  <a:srgbClr val="7F7F7F"/>
                </a:soli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68" name="Freeform 13"/>
                <p:cNvSpPr>
                  <a:spLocks/>
                </p:cNvSpPr>
                <p:nvPr/>
              </p:nvSpPr>
              <p:spPr bwMode="auto">
                <a:xfrm>
                  <a:off x="4584701" y="2981325"/>
                  <a:ext cx="1919288" cy="2030413"/>
                </a:xfrm>
                <a:custGeom>
                  <a:avLst/>
                  <a:gdLst/>
                  <a:ahLst/>
                  <a:cxnLst>
                    <a:cxn ang="0">
                      <a:pos x="1209" y="425"/>
                    </a:cxn>
                    <a:cxn ang="0">
                      <a:pos x="0" y="1279"/>
                    </a:cxn>
                    <a:cxn ang="0">
                      <a:pos x="0" y="1279"/>
                    </a:cxn>
                    <a:cxn ang="0">
                      <a:pos x="0" y="856"/>
                    </a:cxn>
                    <a:cxn ang="0">
                      <a:pos x="0" y="856"/>
                    </a:cxn>
                    <a:cxn ang="0">
                      <a:pos x="1209" y="0"/>
                    </a:cxn>
                    <a:cxn ang="0">
                      <a:pos x="1209" y="0"/>
                    </a:cxn>
                    <a:cxn ang="0">
                      <a:pos x="1209" y="425"/>
                    </a:cxn>
                  </a:cxnLst>
                  <a:rect l="0" t="0" r="r" b="b"/>
                  <a:pathLst>
                    <a:path w="1209" h="1279">
                      <a:moveTo>
                        <a:pt x="1209" y="425"/>
                      </a:moveTo>
                      <a:lnTo>
                        <a:pt x="0" y="1279"/>
                      </a:lnTo>
                      <a:lnTo>
                        <a:pt x="0" y="1279"/>
                      </a:lnTo>
                      <a:lnTo>
                        <a:pt x="0" y="856"/>
                      </a:lnTo>
                      <a:lnTo>
                        <a:pt x="0" y="856"/>
                      </a:lnTo>
                      <a:lnTo>
                        <a:pt x="1209" y="0"/>
                      </a:lnTo>
                      <a:lnTo>
                        <a:pt x="1209" y="0"/>
                      </a:lnTo>
                      <a:lnTo>
                        <a:pt x="1209" y="425"/>
                      </a:lnTo>
                      <a:close/>
                    </a:path>
                  </a:pathLst>
                </a:custGeom>
                <a:gradFill flip="none" rotWithShape="1">
                  <a:gsLst>
                    <a:gs pos="0">
                      <a:srgbClr val="BEBEBE"/>
                    </a:gs>
                    <a:gs pos="100000">
                      <a:srgbClr val="E0E0E0"/>
                    </a:gs>
                  </a:gsLst>
                  <a:lin ang="16200000" scaled="1"/>
                  <a:tileRect/>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69" name="Freeform 14"/>
                <p:cNvSpPr>
                  <a:spLocks/>
                </p:cNvSpPr>
                <p:nvPr/>
              </p:nvSpPr>
              <p:spPr bwMode="auto">
                <a:xfrm>
                  <a:off x="4584701" y="3108325"/>
                  <a:ext cx="1919288" cy="1778000"/>
                </a:xfrm>
                <a:custGeom>
                  <a:avLst/>
                  <a:gdLst/>
                  <a:ahLst/>
                  <a:cxnLst>
                    <a:cxn ang="0">
                      <a:pos x="1209" y="265"/>
                    </a:cxn>
                    <a:cxn ang="0">
                      <a:pos x="0" y="1120"/>
                    </a:cxn>
                    <a:cxn ang="0">
                      <a:pos x="0" y="1120"/>
                    </a:cxn>
                    <a:cxn ang="0">
                      <a:pos x="0" y="856"/>
                    </a:cxn>
                    <a:cxn ang="0">
                      <a:pos x="0" y="856"/>
                    </a:cxn>
                    <a:cxn ang="0">
                      <a:pos x="1209" y="0"/>
                    </a:cxn>
                    <a:cxn ang="0">
                      <a:pos x="1209" y="0"/>
                    </a:cxn>
                    <a:cxn ang="0">
                      <a:pos x="1209" y="265"/>
                    </a:cxn>
                  </a:cxnLst>
                  <a:rect l="0" t="0" r="r" b="b"/>
                  <a:pathLst>
                    <a:path w="1209" h="1120">
                      <a:moveTo>
                        <a:pt x="1209" y="265"/>
                      </a:moveTo>
                      <a:lnTo>
                        <a:pt x="0" y="1120"/>
                      </a:lnTo>
                      <a:lnTo>
                        <a:pt x="0" y="1120"/>
                      </a:lnTo>
                      <a:lnTo>
                        <a:pt x="0" y="856"/>
                      </a:lnTo>
                      <a:lnTo>
                        <a:pt x="0" y="856"/>
                      </a:lnTo>
                      <a:lnTo>
                        <a:pt x="1209" y="0"/>
                      </a:lnTo>
                      <a:lnTo>
                        <a:pt x="1209" y="0"/>
                      </a:lnTo>
                      <a:lnTo>
                        <a:pt x="1209" y="265"/>
                      </a:lnTo>
                      <a:close/>
                    </a:path>
                  </a:pathLst>
                </a:custGeom>
                <a:solidFill>
                  <a:srgbClr val="A6A6A6"/>
                </a:soli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70" name="Freeform 15"/>
                <p:cNvSpPr>
                  <a:spLocks/>
                </p:cNvSpPr>
                <p:nvPr/>
              </p:nvSpPr>
              <p:spPr bwMode="auto">
                <a:xfrm>
                  <a:off x="4818063" y="4117975"/>
                  <a:ext cx="261938" cy="603250"/>
                </a:xfrm>
                <a:custGeom>
                  <a:avLst/>
                  <a:gdLst/>
                  <a:ahLst/>
                  <a:cxnLst>
                    <a:cxn ang="0">
                      <a:pos x="165" y="263"/>
                    </a:cxn>
                    <a:cxn ang="0">
                      <a:pos x="0" y="380"/>
                    </a:cxn>
                    <a:cxn ang="0">
                      <a:pos x="0" y="380"/>
                    </a:cxn>
                    <a:cxn ang="0">
                      <a:pos x="0" y="116"/>
                    </a:cxn>
                    <a:cxn ang="0">
                      <a:pos x="0" y="116"/>
                    </a:cxn>
                    <a:cxn ang="0">
                      <a:pos x="165" y="0"/>
                    </a:cxn>
                    <a:cxn ang="0">
                      <a:pos x="165" y="0"/>
                    </a:cxn>
                    <a:cxn ang="0">
                      <a:pos x="165" y="263"/>
                    </a:cxn>
                  </a:cxnLst>
                  <a:rect l="0" t="0" r="r" b="b"/>
                  <a:pathLst>
                    <a:path w="165" h="380">
                      <a:moveTo>
                        <a:pt x="165" y="263"/>
                      </a:moveTo>
                      <a:lnTo>
                        <a:pt x="0" y="380"/>
                      </a:lnTo>
                      <a:lnTo>
                        <a:pt x="0" y="380"/>
                      </a:lnTo>
                      <a:lnTo>
                        <a:pt x="0" y="116"/>
                      </a:lnTo>
                      <a:lnTo>
                        <a:pt x="0" y="116"/>
                      </a:lnTo>
                      <a:lnTo>
                        <a:pt x="165" y="0"/>
                      </a:lnTo>
                      <a:lnTo>
                        <a:pt x="165" y="0"/>
                      </a:lnTo>
                      <a:lnTo>
                        <a:pt x="165" y="263"/>
                      </a:lnTo>
                      <a:close/>
                    </a:path>
                  </a:pathLst>
                </a:custGeom>
                <a:gradFill>
                  <a:gsLst>
                    <a:gs pos="0">
                      <a:srgbClr val="3F79BF"/>
                    </a:gs>
                    <a:gs pos="100000">
                      <a:srgbClr val="A7C2E3"/>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71" name="Freeform 16"/>
                <p:cNvSpPr>
                  <a:spLocks/>
                </p:cNvSpPr>
                <p:nvPr/>
              </p:nvSpPr>
              <p:spPr bwMode="auto">
                <a:xfrm>
                  <a:off x="5205413" y="3843338"/>
                  <a:ext cx="258763" cy="604838"/>
                </a:xfrm>
                <a:custGeom>
                  <a:avLst/>
                  <a:gdLst/>
                  <a:ahLst/>
                  <a:cxnLst>
                    <a:cxn ang="0">
                      <a:pos x="163" y="265"/>
                    </a:cxn>
                    <a:cxn ang="0">
                      <a:pos x="0" y="381"/>
                    </a:cxn>
                    <a:cxn ang="0">
                      <a:pos x="0" y="381"/>
                    </a:cxn>
                    <a:cxn ang="0">
                      <a:pos x="0" y="116"/>
                    </a:cxn>
                    <a:cxn ang="0">
                      <a:pos x="0" y="116"/>
                    </a:cxn>
                    <a:cxn ang="0">
                      <a:pos x="163" y="0"/>
                    </a:cxn>
                    <a:cxn ang="0">
                      <a:pos x="163" y="0"/>
                    </a:cxn>
                    <a:cxn ang="0">
                      <a:pos x="163" y="265"/>
                    </a:cxn>
                  </a:cxnLst>
                  <a:rect l="0" t="0" r="r" b="b"/>
                  <a:pathLst>
                    <a:path w="163" h="381">
                      <a:moveTo>
                        <a:pt x="163" y="265"/>
                      </a:moveTo>
                      <a:lnTo>
                        <a:pt x="0" y="381"/>
                      </a:lnTo>
                      <a:lnTo>
                        <a:pt x="0" y="381"/>
                      </a:lnTo>
                      <a:lnTo>
                        <a:pt x="0" y="116"/>
                      </a:lnTo>
                      <a:lnTo>
                        <a:pt x="0" y="116"/>
                      </a:lnTo>
                      <a:lnTo>
                        <a:pt x="163" y="0"/>
                      </a:lnTo>
                      <a:lnTo>
                        <a:pt x="163" y="0"/>
                      </a:lnTo>
                      <a:lnTo>
                        <a:pt x="163" y="265"/>
                      </a:lnTo>
                      <a:close/>
                    </a:path>
                  </a:pathLst>
                </a:custGeom>
                <a:gradFill>
                  <a:gsLst>
                    <a:gs pos="0">
                      <a:srgbClr val="3F79BF"/>
                    </a:gs>
                    <a:gs pos="100000">
                      <a:srgbClr val="A7C2E3"/>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72" name="Freeform 17"/>
                <p:cNvSpPr>
                  <a:spLocks/>
                </p:cNvSpPr>
                <p:nvPr/>
              </p:nvSpPr>
              <p:spPr bwMode="auto">
                <a:xfrm>
                  <a:off x="5594351" y="3570288"/>
                  <a:ext cx="257175" cy="603250"/>
                </a:xfrm>
                <a:custGeom>
                  <a:avLst/>
                  <a:gdLst/>
                  <a:ahLst/>
                  <a:cxnLst>
                    <a:cxn ang="0">
                      <a:pos x="162" y="264"/>
                    </a:cxn>
                    <a:cxn ang="0">
                      <a:pos x="0" y="380"/>
                    </a:cxn>
                    <a:cxn ang="0">
                      <a:pos x="0" y="380"/>
                    </a:cxn>
                    <a:cxn ang="0">
                      <a:pos x="0" y="115"/>
                    </a:cxn>
                    <a:cxn ang="0">
                      <a:pos x="0" y="115"/>
                    </a:cxn>
                    <a:cxn ang="0">
                      <a:pos x="162" y="0"/>
                    </a:cxn>
                    <a:cxn ang="0">
                      <a:pos x="162" y="0"/>
                    </a:cxn>
                    <a:cxn ang="0">
                      <a:pos x="162" y="264"/>
                    </a:cxn>
                  </a:cxnLst>
                  <a:rect l="0" t="0" r="r" b="b"/>
                  <a:pathLst>
                    <a:path w="162" h="380">
                      <a:moveTo>
                        <a:pt x="162" y="264"/>
                      </a:moveTo>
                      <a:lnTo>
                        <a:pt x="0" y="380"/>
                      </a:lnTo>
                      <a:lnTo>
                        <a:pt x="0" y="380"/>
                      </a:lnTo>
                      <a:lnTo>
                        <a:pt x="0" y="115"/>
                      </a:lnTo>
                      <a:lnTo>
                        <a:pt x="0" y="115"/>
                      </a:lnTo>
                      <a:lnTo>
                        <a:pt x="162" y="0"/>
                      </a:lnTo>
                      <a:lnTo>
                        <a:pt x="162" y="0"/>
                      </a:lnTo>
                      <a:lnTo>
                        <a:pt x="162" y="264"/>
                      </a:lnTo>
                      <a:close/>
                    </a:path>
                  </a:pathLst>
                </a:custGeom>
                <a:gradFill>
                  <a:gsLst>
                    <a:gs pos="0">
                      <a:srgbClr val="3F79BF"/>
                    </a:gs>
                    <a:gs pos="100000">
                      <a:srgbClr val="A7C2E3"/>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73" name="Freeform 18"/>
                <p:cNvSpPr>
                  <a:spLocks/>
                </p:cNvSpPr>
                <p:nvPr/>
              </p:nvSpPr>
              <p:spPr bwMode="auto">
                <a:xfrm>
                  <a:off x="5981701" y="3295650"/>
                  <a:ext cx="258763" cy="601663"/>
                </a:xfrm>
                <a:custGeom>
                  <a:avLst/>
                  <a:gdLst/>
                  <a:ahLst/>
                  <a:cxnLst>
                    <a:cxn ang="0">
                      <a:pos x="163" y="265"/>
                    </a:cxn>
                    <a:cxn ang="0">
                      <a:pos x="0" y="379"/>
                    </a:cxn>
                    <a:cxn ang="0">
                      <a:pos x="0" y="379"/>
                    </a:cxn>
                    <a:cxn ang="0">
                      <a:pos x="0" y="116"/>
                    </a:cxn>
                    <a:cxn ang="0">
                      <a:pos x="0" y="116"/>
                    </a:cxn>
                    <a:cxn ang="0">
                      <a:pos x="163" y="0"/>
                    </a:cxn>
                    <a:cxn ang="0">
                      <a:pos x="163" y="0"/>
                    </a:cxn>
                    <a:cxn ang="0">
                      <a:pos x="163" y="265"/>
                    </a:cxn>
                  </a:cxnLst>
                  <a:rect l="0" t="0" r="r" b="b"/>
                  <a:pathLst>
                    <a:path w="163" h="379">
                      <a:moveTo>
                        <a:pt x="163" y="265"/>
                      </a:moveTo>
                      <a:lnTo>
                        <a:pt x="0" y="379"/>
                      </a:lnTo>
                      <a:lnTo>
                        <a:pt x="0" y="379"/>
                      </a:lnTo>
                      <a:lnTo>
                        <a:pt x="0" y="116"/>
                      </a:lnTo>
                      <a:lnTo>
                        <a:pt x="0" y="116"/>
                      </a:lnTo>
                      <a:lnTo>
                        <a:pt x="163" y="0"/>
                      </a:lnTo>
                      <a:lnTo>
                        <a:pt x="163" y="0"/>
                      </a:lnTo>
                      <a:lnTo>
                        <a:pt x="163" y="265"/>
                      </a:lnTo>
                      <a:close/>
                    </a:path>
                  </a:pathLst>
                </a:custGeom>
                <a:gradFill>
                  <a:gsLst>
                    <a:gs pos="0">
                      <a:srgbClr val="3F79BF"/>
                    </a:gs>
                    <a:gs pos="100000">
                      <a:srgbClr val="A7C2E3"/>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74" name="Freeform 19"/>
                <p:cNvSpPr>
                  <a:spLocks/>
                </p:cNvSpPr>
                <p:nvPr/>
              </p:nvSpPr>
              <p:spPr bwMode="auto">
                <a:xfrm>
                  <a:off x="2873376" y="3259138"/>
                  <a:ext cx="261938" cy="603250"/>
                </a:xfrm>
                <a:custGeom>
                  <a:avLst/>
                  <a:gdLst/>
                  <a:ahLst/>
                  <a:cxnLst>
                    <a:cxn ang="0">
                      <a:pos x="165" y="380"/>
                    </a:cxn>
                    <a:cxn ang="0">
                      <a:pos x="0" y="266"/>
                    </a:cxn>
                    <a:cxn ang="0">
                      <a:pos x="0" y="266"/>
                    </a:cxn>
                    <a:cxn ang="0">
                      <a:pos x="0" y="0"/>
                    </a:cxn>
                    <a:cxn ang="0">
                      <a:pos x="0" y="0"/>
                    </a:cxn>
                    <a:cxn ang="0">
                      <a:pos x="165" y="117"/>
                    </a:cxn>
                    <a:cxn ang="0">
                      <a:pos x="165" y="117"/>
                    </a:cxn>
                    <a:cxn ang="0">
                      <a:pos x="165" y="380"/>
                    </a:cxn>
                  </a:cxnLst>
                  <a:rect l="0" t="0" r="r" b="b"/>
                  <a:pathLst>
                    <a:path w="165" h="380">
                      <a:moveTo>
                        <a:pt x="165" y="380"/>
                      </a:moveTo>
                      <a:lnTo>
                        <a:pt x="0" y="266"/>
                      </a:lnTo>
                      <a:lnTo>
                        <a:pt x="0" y="266"/>
                      </a:lnTo>
                      <a:lnTo>
                        <a:pt x="0" y="0"/>
                      </a:lnTo>
                      <a:lnTo>
                        <a:pt x="0" y="0"/>
                      </a:lnTo>
                      <a:lnTo>
                        <a:pt x="165" y="117"/>
                      </a:lnTo>
                      <a:lnTo>
                        <a:pt x="165" y="117"/>
                      </a:lnTo>
                      <a:lnTo>
                        <a:pt x="165" y="380"/>
                      </a:lnTo>
                      <a:close/>
                    </a:path>
                  </a:pathLst>
                </a:custGeom>
                <a:gradFill>
                  <a:gsLst>
                    <a:gs pos="0">
                      <a:srgbClr val="315F97"/>
                    </a:gs>
                    <a:gs pos="100000">
                      <a:srgbClr val="84AAD8"/>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75" name="Freeform 20"/>
                <p:cNvSpPr>
                  <a:spLocks/>
                </p:cNvSpPr>
                <p:nvPr/>
              </p:nvSpPr>
              <p:spPr bwMode="auto">
                <a:xfrm>
                  <a:off x="3262313" y="3535363"/>
                  <a:ext cx="257175" cy="601663"/>
                </a:xfrm>
                <a:custGeom>
                  <a:avLst/>
                  <a:gdLst/>
                  <a:ahLst/>
                  <a:cxnLst>
                    <a:cxn ang="0">
                      <a:pos x="162" y="379"/>
                    </a:cxn>
                    <a:cxn ang="0">
                      <a:pos x="0" y="263"/>
                    </a:cxn>
                    <a:cxn ang="0">
                      <a:pos x="0" y="263"/>
                    </a:cxn>
                    <a:cxn ang="0">
                      <a:pos x="0" y="0"/>
                    </a:cxn>
                    <a:cxn ang="0">
                      <a:pos x="0" y="0"/>
                    </a:cxn>
                    <a:cxn ang="0">
                      <a:pos x="162" y="114"/>
                    </a:cxn>
                    <a:cxn ang="0">
                      <a:pos x="162" y="114"/>
                    </a:cxn>
                    <a:cxn ang="0">
                      <a:pos x="162" y="379"/>
                    </a:cxn>
                  </a:cxnLst>
                  <a:rect l="0" t="0" r="r" b="b"/>
                  <a:pathLst>
                    <a:path w="162" h="379">
                      <a:moveTo>
                        <a:pt x="162" y="379"/>
                      </a:moveTo>
                      <a:lnTo>
                        <a:pt x="0" y="263"/>
                      </a:lnTo>
                      <a:lnTo>
                        <a:pt x="0" y="263"/>
                      </a:lnTo>
                      <a:lnTo>
                        <a:pt x="0" y="0"/>
                      </a:lnTo>
                      <a:lnTo>
                        <a:pt x="0" y="0"/>
                      </a:lnTo>
                      <a:lnTo>
                        <a:pt x="162" y="114"/>
                      </a:lnTo>
                      <a:lnTo>
                        <a:pt x="162" y="114"/>
                      </a:lnTo>
                      <a:lnTo>
                        <a:pt x="162" y="379"/>
                      </a:lnTo>
                      <a:close/>
                    </a:path>
                  </a:pathLst>
                </a:custGeom>
                <a:gradFill>
                  <a:gsLst>
                    <a:gs pos="0">
                      <a:srgbClr val="315F97"/>
                    </a:gs>
                    <a:gs pos="100000">
                      <a:srgbClr val="84AAD8"/>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76" name="Freeform 21"/>
                <p:cNvSpPr>
                  <a:spLocks/>
                </p:cNvSpPr>
                <p:nvPr/>
              </p:nvSpPr>
              <p:spPr bwMode="auto">
                <a:xfrm>
                  <a:off x="3649663" y="3806825"/>
                  <a:ext cx="258763" cy="603250"/>
                </a:xfrm>
                <a:custGeom>
                  <a:avLst/>
                  <a:gdLst/>
                  <a:ahLst/>
                  <a:cxnLst>
                    <a:cxn ang="0">
                      <a:pos x="163" y="380"/>
                    </a:cxn>
                    <a:cxn ang="0">
                      <a:pos x="0" y="265"/>
                    </a:cxn>
                    <a:cxn ang="0">
                      <a:pos x="0" y="265"/>
                    </a:cxn>
                    <a:cxn ang="0">
                      <a:pos x="0" y="0"/>
                    </a:cxn>
                    <a:cxn ang="0">
                      <a:pos x="0" y="0"/>
                    </a:cxn>
                    <a:cxn ang="0">
                      <a:pos x="163" y="116"/>
                    </a:cxn>
                    <a:cxn ang="0">
                      <a:pos x="163" y="116"/>
                    </a:cxn>
                    <a:cxn ang="0">
                      <a:pos x="163" y="380"/>
                    </a:cxn>
                  </a:cxnLst>
                  <a:rect l="0" t="0" r="r" b="b"/>
                  <a:pathLst>
                    <a:path w="163" h="380">
                      <a:moveTo>
                        <a:pt x="163" y="380"/>
                      </a:moveTo>
                      <a:lnTo>
                        <a:pt x="0" y="265"/>
                      </a:lnTo>
                      <a:lnTo>
                        <a:pt x="0" y="265"/>
                      </a:lnTo>
                      <a:lnTo>
                        <a:pt x="0" y="0"/>
                      </a:lnTo>
                      <a:lnTo>
                        <a:pt x="0" y="0"/>
                      </a:lnTo>
                      <a:lnTo>
                        <a:pt x="163" y="116"/>
                      </a:lnTo>
                      <a:lnTo>
                        <a:pt x="163" y="116"/>
                      </a:lnTo>
                      <a:lnTo>
                        <a:pt x="163" y="380"/>
                      </a:lnTo>
                      <a:close/>
                    </a:path>
                  </a:pathLst>
                </a:custGeom>
                <a:gradFill>
                  <a:gsLst>
                    <a:gs pos="0">
                      <a:srgbClr val="315F97"/>
                    </a:gs>
                    <a:gs pos="100000">
                      <a:srgbClr val="84AAD8"/>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77" name="Freeform 22"/>
                <p:cNvSpPr>
                  <a:spLocks/>
                </p:cNvSpPr>
                <p:nvPr/>
              </p:nvSpPr>
              <p:spPr bwMode="auto">
                <a:xfrm>
                  <a:off x="4037013" y="4083050"/>
                  <a:ext cx="258763" cy="601663"/>
                </a:xfrm>
                <a:custGeom>
                  <a:avLst/>
                  <a:gdLst/>
                  <a:ahLst/>
                  <a:cxnLst>
                    <a:cxn ang="0">
                      <a:pos x="163" y="379"/>
                    </a:cxn>
                    <a:cxn ang="0">
                      <a:pos x="0" y="263"/>
                    </a:cxn>
                    <a:cxn ang="0">
                      <a:pos x="0" y="263"/>
                    </a:cxn>
                    <a:cxn ang="0">
                      <a:pos x="0" y="0"/>
                    </a:cxn>
                    <a:cxn ang="0">
                      <a:pos x="0" y="0"/>
                    </a:cxn>
                    <a:cxn ang="0">
                      <a:pos x="163" y="114"/>
                    </a:cxn>
                    <a:cxn ang="0">
                      <a:pos x="163" y="114"/>
                    </a:cxn>
                    <a:cxn ang="0">
                      <a:pos x="163" y="379"/>
                    </a:cxn>
                  </a:cxnLst>
                  <a:rect l="0" t="0" r="r" b="b"/>
                  <a:pathLst>
                    <a:path w="163" h="379">
                      <a:moveTo>
                        <a:pt x="163" y="379"/>
                      </a:moveTo>
                      <a:lnTo>
                        <a:pt x="0" y="263"/>
                      </a:lnTo>
                      <a:lnTo>
                        <a:pt x="0" y="263"/>
                      </a:lnTo>
                      <a:lnTo>
                        <a:pt x="0" y="0"/>
                      </a:lnTo>
                      <a:lnTo>
                        <a:pt x="0" y="0"/>
                      </a:lnTo>
                      <a:lnTo>
                        <a:pt x="163" y="114"/>
                      </a:lnTo>
                      <a:lnTo>
                        <a:pt x="163" y="114"/>
                      </a:lnTo>
                      <a:lnTo>
                        <a:pt x="163" y="379"/>
                      </a:lnTo>
                      <a:close/>
                    </a:path>
                  </a:pathLst>
                </a:custGeom>
                <a:gradFill>
                  <a:gsLst>
                    <a:gs pos="0">
                      <a:srgbClr val="315F97"/>
                    </a:gs>
                    <a:gs pos="100000">
                      <a:srgbClr val="84AAD8"/>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grpSp>
          <p:grpSp>
            <p:nvGrpSpPr>
              <p:cNvPr id="163" name="Group 57"/>
              <p:cNvGrpSpPr/>
              <p:nvPr/>
            </p:nvGrpSpPr>
            <p:grpSpPr>
              <a:xfrm flipH="1">
                <a:off x="16281114" y="7113482"/>
                <a:ext cx="435507" cy="326958"/>
                <a:chOff x="2640013" y="1609725"/>
                <a:chExt cx="3863976" cy="3402013"/>
              </a:xfrm>
            </p:grpSpPr>
            <p:sp>
              <p:nvSpPr>
                <p:cNvPr id="352" name="Freeform 10"/>
                <p:cNvSpPr>
                  <a:spLocks/>
                </p:cNvSpPr>
                <p:nvPr/>
              </p:nvSpPr>
              <p:spPr bwMode="auto">
                <a:xfrm>
                  <a:off x="2640013" y="1609725"/>
                  <a:ext cx="3863975" cy="2730500"/>
                </a:xfrm>
                <a:custGeom>
                  <a:avLst/>
                  <a:gdLst/>
                  <a:ahLst/>
                  <a:cxnLst>
                    <a:cxn ang="0">
                      <a:pos x="1225" y="1720"/>
                    </a:cxn>
                    <a:cxn ang="0">
                      <a:pos x="2434" y="864"/>
                    </a:cxn>
                    <a:cxn ang="0">
                      <a:pos x="1211" y="0"/>
                    </a:cxn>
                    <a:cxn ang="0">
                      <a:pos x="0" y="856"/>
                    </a:cxn>
                    <a:cxn ang="0">
                      <a:pos x="1225" y="1720"/>
                    </a:cxn>
                  </a:cxnLst>
                  <a:rect l="0" t="0" r="r" b="b"/>
                  <a:pathLst>
                    <a:path w="2434" h="1720">
                      <a:moveTo>
                        <a:pt x="1225" y="1720"/>
                      </a:moveTo>
                      <a:lnTo>
                        <a:pt x="2434" y="864"/>
                      </a:lnTo>
                      <a:lnTo>
                        <a:pt x="1211" y="0"/>
                      </a:lnTo>
                      <a:lnTo>
                        <a:pt x="0" y="856"/>
                      </a:lnTo>
                      <a:lnTo>
                        <a:pt x="1225" y="1720"/>
                      </a:lnTo>
                      <a:close/>
                    </a:path>
                  </a:pathLst>
                </a:custGeom>
                <a:gradFill flip="none" rotWithShape="1">
                  <a:gsLst>
                    <a:gs pos="0">
                      <a:srgbClr val="7F7F7F"/>
                    </a:gs>
                    <a:gs pos="100000">
                      <a:srgbClr val="BFBFBF"/>
                    </a:gs>
                  </a:gsLst>
                  <a:lin ang="16200000" scaled="1"/>
                  <a:tileRect/>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53" name="Freeform 11"/>
                <p:cNvSpPr>
                  <a:spLocks/>
                </p:cNvSpPr>
                <p:nvPr/>
              </p:nvSpPr>
              <p:spPr bwMode="auto">
                <a:xfrm>
                  <a:off x="2640013" y="2968625"/>
                  <a:ext cx="1944688" cy="2043113"/>
                </a:xfrm>
                <a:custGeom>
                  <a:avLst/>
                  <a:gdLst/>
                  <a:ahLst/>
                  <a:cxnLst>
                    <a:cxn ang="0">
                      <a:pos x="1225" y="1287"/>
                    </a:cxn>
                    <a:cxn ang="0">
                      <a:pos x="1225" y="864"/>
                    </a:cxn>
                    <a:cxn ang="0">
                      <a:pos x="0" y="0"/>
                    </a:cxn>
                    <a:cxn ang="0">
                      <a:pos x="0" y="423"/>
                    </a:cxn>
                    <a:cxn ang="0">
                      <a:pos x="1225" y="1287"/>
                    </a:cxn>
                  </a:cxnLst>
                  <a:rect l="0" t="0" r="r" b="b"/>
                  <a:pathLst>
                    <a:path w="1225" h="1287">
                      <a:moveTo>
                        <a:pt x="1225" y="1287"/>
                      </a:moveTo>
                      <a:lnTo>
                        <a:pt x="1225" y="864"/>
                      </a:lnTo>
                      <a:lnTo>
                        <a:pt x="0" y="0"/>
                      </a:lnTo>
                      <a:lnTo>
                        <a:pt x="0" y="423"/>
                      </a:lnTo>
                      <a:lnTo>
                        <a:pt x="1225" y="1287"/>
                      </a:lnTo>
                      <a:close/>
                    </a:path>
                  </a:pathLst>
                </a:custGeom>
                <a:gradFill>
                  <a:gsLst>
                    <a:gs pos="0">
                      <a:srgbClr val="979797"/>
                    </a:gs>
                    <a:gs pos="100000">
                      <a:srgbClr val="B4B4B4"/>
                    </a:gs>
                  </a:gsLst>
                  <a:lin ang="16200000" scaled="1"/>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54" name="Freeform 12"/>
                <p:cNvSpPr>
                  <a:spLocks/>
                </p:cNvSpPr>
                <p:nvPr/>
              </p:nvSpPr>
              <p:spPr bwMode="auto">
                <a:xfrm>
                  <a:off x="2640013" y="3094038"/>
                  <a:ext cx="1944688" cy="1792288"/>
                </a:xfrm>
                <a:custGeom>
                  <a:avLst/>
                  <a:gdLst/>
                  <a:ahLst/>
                  <a:cxnLst>
                    <a:cxn ang="0">
                      <a:pos x="1225" y="1129"/>
                    </a:cxn>
                    <a:cxn ang="0">
                      <a:pos x="1225" y="865"/>
                    </a:cxn>
                    <a:cxn ang="0">
                      <a:pos x="0" y="0"/>
                    </a:cxn>
                    <a:cxn ang="0">
                      <a:pos x="0" y="264"/>
                    </a:cxn>
                    <a:cxn ang="0">
                      <a:pos x="1225" y="1129"/>
                    </a:cxn>
                  </a:cxnLst>
                  <a:rect l="0" t="0" r="r" b="b"/>
                  <a:pathLst>
                    <a:path w="1225" h="1129">
                      <a:moveTo>
                        <a:pt x="1225" y="1129"/>
                      </a:moveTo>
                      <a:lnTo>
                        <a:pt x="1225" y="865"/>
                      </a:lnTo>
                      <a:lnTo>
                        <a:pt x="0" y="0"/>
                      </a:lnTo>
                      <a:lnTo>
                        <a:pt x="0" y="264"/>
                      </a:lnTo>
                      <a:lnTo>
                        <a:pt x="1225" y="1129"/>
                      </a:lnTo>
                      <a:close/>
                    </a:path>
                  </a:pathLst>
                </a:custGeom>
                <a:solidFill>
                  <a:srgbClr val="7F7F7F"/>
                </a:soli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55" name="Freeform 13"/>
                <p:cNvSpPr>
                  <a:spLocks/>
                </p:cNvSpPr>
                <p:nvPr/>
              </p:nvSpPr>
              <p:spPr bwMode="auto">
                <a:xfrm>
                  <a:off x="4584701" y="2981325"/>
                  <a:ext cx="1919288" cy="2030413"/>
                </a:xfrm>
                <a:custGeom>
                  <a:avLst/>
                  <a:gdLst/>
                  <a:ahLst/>
                  <a:cxnLst>
                    <a:cxn ang="0">
                      <a:pos x="1209" y="425"/>
                    </a:cxn>
                    <a:cxn ang="0">
                      <a:pos x="0" y="1279"/>
                    </a:cxn>
                    <a:cxn ang="0">
                      <a:pos x="0" y="1279"/>
                    </a:cxn>
                    <a:cxn ang="0">
                      <a:pos x="0" y="856"/>
                    </a:cxn>
                    <a:cxn ang="0">
                      <a:pos x="0" y="856"/>
                    </a:cxn>
                    <a:cxn ang="0">
                      <a:pos x="1209" y="0"/>
                    </a:cxn>
                    <a:cxn ang="0">
                      <a:pos x="1209" y="0"/>
                    </a:cxn>
                    <a:cxn ang="0">
                      <a:pos x="1209" y="425"/>
                    </a:cxn>
                  </a:cxnLst>
                  <a:rect l="0" t="0" r="r" b="b"/>
                  <a:pathLst>
                    <a:path w="1209" h="1279">
                      <a:moveTo>
                        <a:pt x="1209" y="425"/>
                      </a:moveTo>
                      <a:lnTo>
                        <a:pt x="0" y="1279"/>
                      </a:lnTo>
                      <a:lnTo>
                        <a:pt x="0" y="1279"/>
                      </a:lnTo>
                      <a:lnTo>
                        <a:pt x="0" y="856"/>
                      </a:lnTo>
                      <a:lnTo>
                        <a:pt x="0" y="856"/>
                      </a:lnTo>
                      <a:lnTo>
                        <a:pt x="1209" y="0"/>
                      </a:lnTo>
                      <a:lnTo>
                        <a:pt x="1209" y="0"/>
                      </a:lnTo>
                      <a:lnTo>
                        <a:pt x="1209" y="425"/>
                      </a:lnTo>
                      <a:close/>
                    </a:path>
                  </a:pathLst>
                </a:custGeom>
                <a:gradFill flip="none" rotWithShape="1">
                  <a:gsLst>
                    <a:gs pos="0">
                      <a:srgbClr val="BEBEBE"/>
                    </a:gs>
                    <a:gs pos="100000">
                      <a:srgbClr val="E0E0E0"/>
                    </a:gs>
                  </a:gsLst>
                  <a:lin ang="16200000" scaled="1"/>
                  <a:tileRect/>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56" name="Freeform 14"/>
                <p:cNvSpPr>
                  <a:spLocks/>
                </p:cNvSpPr>
                <p:nvPr/>
              </p:nvSpPr>
              <p:spPr bwMode="auto">
                <a:xfrm>
                  <a:off x="4584701" y="3108325"/>
                  <a:ext cx="1919288" cy="1778000"/>
                </a:xfrm>
                <a:custGeom>
                  <a:avLst/>
                  <a:gdLst/>
                  <a:ahLst/>
                  <a:cxnLst>
                    <a:cxn ang="0">
                      <a:pos x="1209" y="265"/>
                    </a:cxn>
                    <a:cxn ang="0">
                      <a:pos x="0" y="1120"/>
                    </a:cxn>
                    <a:cxn ang="0">
                      <a:pos x="0" y="1120"/>
                    </a:cxn>
                    <a:cxn ang="0">
                      <a:pos x="0" y="856"/>
                    </a:cxn>
                    <a:cxn ang="0">
                      <a:pos x="0" y="856"/>
                    </a:cxn>
                    <a:cxn ang="0">
                      <a:pos x="1209" y="0"/>
                    </a:cxn>
                    <a:cxn ang="0">
                      <a:pos x="1209" y="0"/>
                    </a:cxn>
                    <a:cxn ang="0">
                      <a:pos x="1209" y="265"/>
                    </a:cxn>
                  </a:cxnLst>
                  <a:rect l="0" t="0" r="r" b="b"/>
                  <a:pathLst>
                    <a:path w="1209" h="1120">
                      <a:moveTo>
                        <a:pt x="1209" y="265"/>
                      </a:moveTo>
                      <a:lnTo>
                        <a:pt x="0" y="1120"/>
                      </a:lnTo>
                      <a:lnTo>
                        <a:pt x="0" y="1120"/>
                      </a:lnTo>
                      <a:lnTo>
                        <a:pt x="0" y="856"/>
                      </a:lnTo>
                      <a:lnTo>
                        <a:pt x="0" y="856"/>
                      </a:lnTo>
                      <a:lnTo>
                        <a:pt x="1209" y="0"/>
                      </a:lnTo>
                      <a:lnTo>
                        <a:pt x="1209" y="0"/>
                      </a:lnTo>
                      <a:lnTo>
                        <a:pt x="1209" y="265"/>
                      </a:lnTo>
                      <a:close/>
                    </a:path>
                  </a:pathLst>
                </a:custGeom>
                <a:solidFill>
                  <a:srgbClr val="A6A6A6"/>
                </a:soli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57" name="Freeform 15"/>
                <p:cNvSpPr>
                  <a:spLocks/>
                </p:cNvSpPr>
                <p:nvPr/>
              </p:nvSpPr>
              <p:spPr bwMode="auto">
                <a:xfrm>
                  <a:off x="4818063" y="4117975"/>
                  <a:ext cx="261938" cy="603250"/>
                </a:xfrm>
                <a:custGeom>
                  <a:avLst/>
                  <a:gdLst/>
                  <a:ahLst/>
                  <a:cxnLst>
                    <a:cxn ang="0">
                      <a:pos x="165" y="263"/>
                    </a:cxn>
                    <a:cxn ang="0">
                      <a:pos x="0" y="380"/>
                    </a:cxn>
                    <a:cxn ang="0">
                      <a:pos x="0" y="380"/>
                    </a:cxn>
                    <a:cxn ang="0">
                      <a:pos x="0" y="116"/>
                    </a:cxn>
                    <a:cxn ang="0">
                      <a:pos x="0" y="116"/>
                    </a:cxn>
                    <a:cxn ang="0">
                      <a:pos x="165" y="0"/>
                    </a:cxn>
                    <a:cxn ang="0">
                      <a:pos x="165" y="0"/>
                    </a:cxn>
                    <a:cxn ang="0">
                      <a:pos x="165" y="263"/>
                    </a:cxn>
                  </a:cxnLst>
                  <a:rect l="0" t="0" r="r" b="b"/>
                  <a:pathLst>
                    <a:path w="165" h="380">
                      <a:moveTo>
                        <a:pt x="165" y="263"/>
                      </a:moveTo>
                      <a:lnTo>
                        <a:pt x="0" y="380"/>
                      </a:lnTo>
                      <a:lnTo>
                        <a:pt x="0" y="380"/>
                      </a:lnTo>
                      <a:lnTo>
                        <a:pt x="0" y="116"/>
                      </a:lnTo>
                      <a:lnTo>
                        <a:pt x="0" y="116"/>
                      </a:lnTo>
                      <a:lnTo>
                        <a:pt x="165" y="0"/>
                      </a:lnTo>
                      <a:lnTo>
                        <a:pt x="165" y="0"/>
                      </a:lnTo>
                      <a:lnTo>
                        <a:pt x="165" y="263"/>
                      </a:lnTo>
                      <a:close/>
                    </a:path>
                  </a:pathLst>
                </a:custGeom>
                <a:gradFill>
                  <a:gsLst>
                    <a:gs pos="0">
                      <a:srgbClr val="3F79BF"/>
                    </a:gs>
                    <a:gs pos="100000">
                      <a:srgbClr val="A7C2E3"/>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58" name="Freeform 16"/>
                <p:cNvSpPr>
                  <a:spLocks/>
                </p:cNvSpPr>
                <p:nvPr/>
              </p:nvSpPr>
              <p:spPr bwMode="auto">
                <a:xfrm>
                  <a:off x="5205413" y="3843338"/>
                  <a:ext cx="258763" cy="604838"/>
                </a:xfrm>
                <a:custGeom>
                  <a:avLst/>
                  <a:gdLst/>
                  <a:ahLst/>
                  <a:cxnLst>
                    <a:cxn ang="0">
                      <a:pos x="163" y="265"/>
                    </a:cxn>
                    <a:cxn ang="0">
                      <a:pos x="0" y="381"/>
                    </a:cxn>
                    <a:cxn ang="0">
                      <a:pos x="0" y="381"/>
                    </a:cxn>
                    <a:cxn ang="0">
                      <a:pos x="0" y="116"/>
                    </a:cxn>
                    <a:cxn ang="0">
                      <a:pos x="0" y="116"/>
                    </a:cxn>
                    <a:cxn ang="0">
                      <a:pos x="163" y="0"/>
                    </a:cxn>
                    <a:cxn ang="0">
                      <a:pos x="163" y="0"/>
                    </a:cxn>
                    <a:cxn ang="0">
                      <a:pos x="163" y="265"/>
                    </a:cxn>
                  </a:cxnLst>
                  <a:rect l="0" t="0" r="r" b="b"/>
                  <a:pathLst>
                    <a:path w="163" h="381">
                      <a:moveTo>
                        <a:pt x="163" y="265"/>
                      </a:moveTo>
                      <a:lnTo>
                        <a:pt x="0" y="381"/>
                      </a:lnTo>
                      <a:lnTo>
                        <a:pt x="0" y="381"/>
                      </a:lnTo>
                      <a:lnTo>
                        <a:pt x="0" y="116"/>
                      </a:lnTo>
                      <a:lnTo>
                        <a:pt x="0" y="116"/>
                      </a:lnTo>
                      <a:lnTo>
                        <a:pt x="163" y="0"/>
                      </a:lnTo>
                      <a:lnTo>
                        <a:pt x="163" y="0"/>
                      </a:lnTo>
                      <a:lnTo>
                        <a:pt x="163" y="265"/>
                      </a:lnTo>
                      <a:close/>
                    </a:path>
                  </a:pathLst>
                </a:custGeom>
                <a:gradFill>
                  <a:gsLst>
                    <a:gs pos="0">
                      <a:srgbClr val="3F79BF"/>
                    </a:gs>
                    <a:gs pos="100000">
                      <a:srgbClr val="A7C2E3"/>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59" name="Freeform 17"/>
                <p:cNvSpPr>
                  <a:spLocks/>
                </p:cNvSpPr>
                <p:nvPr/>
              </p:nvSpPr>
              <p:spPr bwMode="auto">
                <a:xfrm>
                  <a:off x="5594351" y="3570288"/>
                  <a:ext cx="257175" cy="603250"/>
                </a:xfrm>
                <a:custGeom>
                  <a:avLst/>
                  <a:gdLst/>
                  <a:ahLst/>
                  <a:cxnLst>
                    <a:cxn ang="0">
                      <a:pos x="162" y="264"/>
                    </a:cxn>
                    <a:cxn ang="0">
                      <a:pos x="0" y="380"/>
                    </a:cxn>
                    <a:cxn ang="0">
                      <a:pos x="0" y="380"/>
                    </a:cxn>
                    <a:cxn ang="0">
                      <a:pos x="0" y="115"/>
                    </a:cxn>
                    <a:cxn ang="0">
                      <a:pos x="0" y="115"/>
                    </a:cxn>
                    <a:cxn ang="0">
                      <a:pos x="162" y="0"/>
                    </a:cxn>
                    <a:cxn ang="0">
                      <a:pos x="162" y="0"/>
                    </a:cxn>
                    <a:cxn ang="0">
                      <a:pos x="162" y="264"/>
                    </a:cxn>
                  </a:cxnLst>
                  <a:rect l="0" t="0" r="r" b="b"/>
                  <a:pathLst>
                    <a:path w="162" h="380">
                      <a:moveTo>
                        <a:pt x="162" y="264"/>
                      </a:moveTo>
                      <a:lnTo>
                        <a:pt x="0" y="380"/>
                      </a:lnTo>
                      <a:lnTo>
                        <a:pt x="0" y="380"/>
                      </a:lnTo>
                      <a:lnTo>
                        <a:pt x="0" y="115"/>
                      </a:lnTo>
                      <a:lnTo>
                        <a:pt x="0" y="115"/>
                      </a:lnTo>
                      <a:lnTo>
                        <a:pt x="162" y="0"/>
                      </a:lnTo>
                      <a:lnTo>
                        <a:pt x="162" y="0"/>
                      </a:lnTo>
                      <a:lnTo>
                        <a:pt x="162" y="264"/>
                      </a:lnTo>
                      <a:close/>
                    </a:path>
                  </a:pathLst>
                </a:custGeom>
                <a:gradFill>
                  <a:gsLst>
                    <a:gs pos="0">
                      <a:srgbClr val="3F79BF"/>
                    </a:gs>
                    <a:gs pos="100000">
                      <a:srgbClr val="A7C2E3"/>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60" name="Freeform 18"/>
                <p:cNvSpPr>
                  <a:spLocks/>
                </p:cNvSpPr>
                <p:nvPr/>
              </p:nvSpPr>
              <p:spPr bwMode="auto">
                <a:xfrm>
                  <a:off x="5981701" y="3295650"/>
                  <a:ext cx="258763" cy="601663"/>
                </a:xfrm>
                <a:custGeom>
                  <a:avLst/>
                  <a:gdLst/>
                  <a:ahLst/>
                  <a:cxnLst>
                    <a:cxn ang="0">
                      <a:pos x="163" y="265"/>
                    </a:cxn>
                    <a:cxn ang="0">
                      <a:pos x="0" y="379"/>
                    </a:cxn>
                    <a:cxn ang="0">
                      <a:pos x="0" y="379"/>
                    </a:cxn>
                    <a:cxn ang="0">
                      <a:pos x="0" y="116"/>
                    </a:cxn>
                    <a:cxn ang="0">
                      <a:pos x="0" y="116"/>
                    </a:cxn>
                    <a:cxn ang="0">
                      <a:pos x="163" y="0"/>
                    </a:cxn>
                    <a:cxn ang="0">
                      <a:pos x="163" y="0"/>
                    </a:cxn>
                    <a:cxn ang="0">
                      <a:pos x="163" y="265"/>
                    </a:cxn>
                  </a:cxnLst>
                  <a:rect l="0" t="0" r="r" b="b"/>
                  <a:pathLst>
                    <a:path w="163" h="379">
                      <a:moveTo>
                        <a:pt x="163" y="265"/>
                      </a:moveTo>
                      <a:lnTo>
                        <a:pt x="0" y="379"/>
                      </a:lnTo>
                      <a:lnTo>
                        <a:pt x="0" y="379"/>
                      </a:lnTo>
                      <a:lnTo>
                        <a:pt x="0" y="116"/>
                      </a:lnTo>
                      <a:lnTo>
                        <a:pt x="0" y="116"/>
                      </a:lnTo>
                      <a:lnTo>
                        <a:pt x="163" y="0"/>
                      </a:lnTo>
                      <a:lnTo>
                        <a:pt x="163" y="0"/>
                      </a:lnTo>
                      <a:lnTo>
                        <a:pt x="163" y="265"/>
                      </a:lnTo>
                      <a:close/>
                    </a:path>
                  </a:pathLst>
                </a:custGeom>
                <a:gradFill>
                  <a:gsLst>
                    <a:gs pos="0">
                      <a:srgbClr val="3F79BF"/>
                    </a:gs>
                    <a:gs pos="100000">
                      <a:srgbClr val="A7C2E3"/>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61" name="Freeform 19"/>
                <p:cNvSpPr>
                  <a:spLocks/>
                </p:cNvSpPr>
                <p:nvPr/>
              </p:nvSpPr>
              <p:spPr bwMode="auto">
                <a:xfrm>
                  <a:off x="2873376" y="3259138"/>
                  <a:ext cx="261938" cy="603250"/>
                </a:xfrm>
                <a:custGeom>
                  <a:avLst/>
                  <a:gdLst/>
                  <a:ahLst/>
                  <a:cxnLst>
                    <a:cxn ang="0">
                      <a:pos x="165" y="380"/>
                    </a:cxn>
                    <a:cxn ang="0">
                      <a:pos x="0" y="266"/>
                    </a:cxn>
                    <a:cxn ang="0">
                      <a:pos x="0" y="266"/>
                    </a:cxn>
                    <a:cxn ang="0">
                      <a:pos x="0" y="0"/>
                    </a:cxn>
                    <a:cxn ang="0">
                      <a:pos x="0" y="0"/>
                    </a:cxn>
                    <a:cxn ang="0">
                      <a:pos x="165" y="117"/>
                    </a:cxn>
                    <a:cxn ang="0">
                      <a:pos x="165" y="117"/>
                    </a:cxn>
                    <a:cxn ang="0">
                      <a:pos x="165" y="380"/>
                    </a:cxn>
                  </a:cxnLst>
                  <a:rect l="0" t="0" r="r" b="b"/>
                  <a:pathLst>
                    <a:path w="165" h="380">
                      <a:moveTo>
                        <a:pt x="165" y="380"/>
                      </a:moveTo>
                      <a:lnTo>
                        <a:pt x="0" y="266"/>
                      </a:lnTo>
                      <a:lnTo>
                        <a:pt x="0" y="266"/>
                      </a:lnTo>
                      <a:lnTo>
                        <a:pt x="0" y="0"/>
                      </a:lnTo>
                      <a:lnTo>
                        <a:pt x="0" y="0"/>
                      </a:lnTo>
                      <a:lnTo>
                        <a:pt x="165" y="117"/>
                      </a:lnTo>
                      <a:lnTo>
                        <a:pt x="165" y="117"/>
                      </a:lnTo>
                      <a:lnTo>
                        <a:pt x="165" y="380"/>
                      </a:lnTo>
                      <a:close/>
                    </a:path>
                  </a:pathLst>
                </a:custGeom>
                <a:gradFill>
                  <a:gsLst>
                    <a:gs pos="0">
                      <a:srgbClr val="315F97"/>
                    </a:gs>
                    <a:gs pos="100000">
                      <a:srgbClr val="84AAD8"/>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62" name="Freeform 20"/>
                <p:cNvSpPr>
                  <a:spLocks/>
                </p:cNvSpPr>
                <p:nvPr/>
              </p:nvSpPr>
              <p:spPr bwMode="auto">
                <a:xfrm>
                  <a:off x="3262313" y="3535363"/>
                  <a:ext cx="257175" cy="601663"/>
                </a:xfrm>
                <a:custGeom>
                  <a:avLst/>
                  <a:gdLst/>
                  <a:ahLst/>
                  <a:cxnLst>
                    <a:cxn ang="0">
                      <a:pos x="162" y="379"/>
                    </a:cxn>
                    <a:cxn ang="0">
                      <a:pos x="0" y="263"/>
                    </a:cxn>
                    <a:cxn ang="0">
                      <a:pos x="0" y="263"/>
                    </a:cxn>
                    <a:cxn ang="0">
                      <a:pos x="0" y="0"/>
                    </a:cxn>
                    <a:cxn ang="0">
                      <a:pos x="0" y="0"/>
                    </a:cxn>
                    <a:cxn ang="0">
                      <a:pos x="162" y="114"/>
                    </a:cxn>
                    <a:cxn ang="0">
                      <a:pos x="162" y="114"/>
                    </a:cxn>
                    <a:cxn ang="0">
                      <a:pos x="162" y="379"/>
                    </a:cxn>
                  </a:cxnLst>
                  <a:rect l="0" t="0" r="r" b="b"/>
                  <a:pathLst>
                    <a:path w="162" h="379">
                      <a:moveTo>
                        <a:pt x="162" y="379"/>
                      </a:moveTo>
                      <a:lnTo>
                        <a:pt x="0" y="263"/>
                      </a:lnTo>
                      <a:lnTo>
                        <a:pt x="0" y="263"/>
                      </a:lnTo>
                      <a:lnTo>
                        <a:pt x="0" y="0"/>
                      </a:lnTo>
                      <a:lnTo>
                        <a:pt x="0" y="0"/>
                      </a:lnTo>
                      <a:lnTo>
                        <a:pt x="162" y="114"/>
                      </a:lnTo>
                      <a:lnTo>
                        <a:pt x="162" y="114"/>
                      </a:lnTo>
                      <a:lnTo>
                        <a:pt x="162" y="379"/>
                      </a:lnTo>
                      <a:close/>
                    </a:path>
                  </a:pathLst>
                </a:custGeom>
                <a:gradFill>
                  <a:gsLst>
                    <a:gs pos="0">
                      <a:srgbClr val="315F97"/>
                    </a:gs>
                    <a:gs pos="100000">
                      <a:srgbClr val="84AAD8"/>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63" name="Freeform 21"/>
                <p:cNvSpPr>
                  <a:spLocks/>
                </p:cNvSpPr>
                <p:nvPr/>
              </p:nvSpPr>
              <p:spPr bwMode="auto">
                <a:xfrm>
                  <a:off x="3649663" y="3806825"/>
                  <a:ext cx="258763" cy="603250"/>
                </a:xfrm>
                <a:custGeom>
                  <a:avLst/>
                  <a:gdLst/>
                  <a:ahLst/>
                  <a:cxnLst>
                    <a:cxn ang="0">
                      <a:pos x="163" y="380"/>
                    </a:cxn>
                    <a:cxn ang="0">
                      <a:pos x="0" y="265"/>
                    </a:cxn>
                    <a:cxn ang="0">
                      <a:pos x="0" y="265"/>
                    </a:cxn>
                    <a:cxn ang="0">
                      <a:pos x="0" y="0"/>
                    </a:cxn>
                    <a:cxn ang="0">
                      <a:pos x="0" y="0"/>
                    </a:cxn>
                    <a:cxn ang="0">
                      <a:pos x="163" y="116"/>
                    </a:cxn>
                    <a:cxn ang="0">
                      <a:pos x="163" y="116"/>
                    </a:cxn>
                    <a:cxn ang="0">
                      <a:pos x="163" y="380"/>
                    </a:cxn>
                  </a:cxnLst>
                  <a:rect l="0" t="0" r="r" b="b"/>
                  <a:pathLst>
                    <a:path w="163" h="380">
                      <a:moveTo>
                        <a:pt x="163" y="380"/>
                      </a:moveTo>
                      <a:lnTo>
                        <a:pt x="0" y="265"/>
                      </a:lnTo>
                      <a:lnTo>
                        <a:pt x="0" y="265"/>
                      </a:lnTo>
                      <a:lnTo>
                        <a:pt x="0" y="0"/>
                      </a:lnTo>
                      <a:lnTo>
                        <a:pt x="0" y="0"/>
                      </a:lnTo>
                      <a:lnTo>
                        <a:pt x="163" y="116"/>
                      </a:lnTo>
                      <a:lnTo>
                        <a:pt x="163" y="116"/>
                      </a:lnTo>
                      <a:lnTo>
                        <a:pt x="163" y="380"/>
                      </a:lnTo>
                      <a:close/>
                    </a:path>
                  </a:pathLst>
                </a:custGeom>
                <a:gradFill>
                  <a:gsLst>
                    <a:gs pos="0">
                      <a:srgbClr val="315F97"/>
                    </a:gs>
                    <a:gs pos="100000">
                      <a:srgbClr val="84AAD8"/>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64" name="Freeform 22"/>
                <p:cNvSpPr>
                  <a:spLocks/>
                </p:cNvSpPr>
                <p:nvPr/>
              </p:nvSpPr>
              <p:spPr bwMode="auto">
                <a:xfrm>
                  <a:off x="4037013" y="4083050"/>
                  <a:ext cx="258763" cy="601663"/>
                </a:xfrm>
                <a:custGeom>
                  <a:avLst/>
                  <a:gdLst/>
                  <a:ahLst/>
                  <a:cxnLst>
                    <a:cxn ang="0">
                      <a:pos x="163" y="379"/>
                    </a:cxn>
                    <a:cxn ang="0">
                      <a:pos x="0" y="263"/>
                    </a:cxn>
                    <a:cxn ang="0">
                      <a:pos x="0" y="263"/>
                    </a:cxn>
                    <a:cxn ang="0">
                      <a:pos x="0" y="0"/>
                    </a:cxn>
                    <a:cxn ang="0">
                      <a:pos x="0" y="0"/>
                    </a:cxn>
                    <a:cxn ang="0">
                      <a:pos x="163" y="114"/>
                    </a:cxn>
                    <a:cxn ang="0">
                      <a:pos x="163" y="114"/>
                    </a:cxn>
                    <a:cxn ang="0">
                      <a:pos x="163" y="379"/>
                    </a:cxn>
                  </a:cxnLst>
                  <a:rect l="0" t="0" r="r" b="b"/>
                  <a:pathLst>
                    <a:path w="163" h="379">
                      <a:moveTo>
                        <a:pt x="163" y="379"/>
                      </a:moveTo>
                      <a:lnTo>
                        <a:pt x="0" y="263"/>
                      </a:lnTo>
                      <a:lnTo>
                        <a:pt x="0" y="263"/>
                      </a:lnTo>
                      <a:lnTo>
                        <a:pt x="0" y="0"/>
                      </a:lnTo>
                      <a:lnTo>
                        <a:pt x="0" y="0"/>
                      </a:lnTo>
                      <a:lnTo>
                        <a:pt x="163" y="114"/>
                      </a:lnTo>
                      <a:lnTo>
                        <a:pt x="163" y="114"/>
                      </a:lnTo>
                      <a:lnTo>
                        <a:pt x="163" y="379"/>
                      </a:lnTo>
                      <a:close/>
                    </a:path>
                  </a:pathLst>
                </a:custGeom>
                <a:gradFill>
                  <a:gsLst>
                    <a:gs pos="0">
                      <a:srgbClr val="315F97"/>
                    </a:gs>
                    <a:gs pos="100000">
                      <a:srgbClr val="84AAD8"/>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grpSp>
          <p:grpSp>
            <p:nvGrpSpPr>
              <p:cNvPr id="164" name="Group 71"/>
              <p:cNvGrpSpPr/>
              <p:nvPr/>
            </p:nvGrpSpPr>
            <p:grpSpPr>
              <a:xfrm flipH="1">
                <a:off x="16281114" y="7046447"/>
                <a:ext cx="435507" cy="326958"/>
                <a:chOff x="2640013" y="1609725"/>
                <a:chExt cx="3863976" cy="3402013"/>
              </a:xfrm>
            </p:grpSpPr>
            <p:sp>
              <p:nvSpPr>
                <p:cNvPr id="339" name="Freeform 10"/>
                <p:cNvSpPr>
                  <a:spLocks/>
                </p:cNvSpPr>
                <p:nvPr/>
              </p:nvSpPr>
              <p:spPr bwMode="auto">
                <a:xfrm>
                  <a:off x="2640013" y="1609725"/>
                  <a:ext cx="3863975" cy="2730500"/>
                </a:xfrm>
                <a:custGeom>
                  <a:avLst/>
                  <a:gdLst/>
                  <a:ahLst/>
                  <a:cxnLst>
                    <a:cxn ang="0">
                      <a:pos x="1225" y="1720"/>
                    </a:cxn>
                    <a:cxn ang="0">
                      <a:pos x="2434" y="864"/>
                    </a:cxn>
                    <a:cxn ang="0">
                      <a:pos x="1211" y="0"/>
                    </a:cxn>
                    <a:cxn ang="0">
                      <a:pos x="0" y="856"/>
                    </a:cxn>
                    <a:cxn ang="0">
                      <a:pos x="1225" y="1720"/>
                    </a:cxn>
                  </a:cxnLst>
                  <a:rect l="0" t="0" r="r" b="b"/>
                  <a:pathLst>
                    <a:path w="2434" h="1720">
                      <a:moveTo>
                        <a:pt x="1225" y="1720"/>
                      </a:moveTo>
                      <a:lnTo>
                        <a:pt x="2434" y="864"/>
                      </a:lnTo>
                      <a:lnTo>
                        <a:pt x="1211" y="0"/>
                      </a:lnTo>
                      <a:lnTo>
                        <a:pt x="0" y="856"/>
                      </a:lnTo>
                      <a:lnTo>
                        <a:pt x="1225" y="1720"/>
                      </a:lnTo>
                      <a:close/>
                    </a:path>
                  </a:pathLst>
                </a:custGeom>
                <a:gradFill flip="none" rotWithShape="1">
                  <a:gsLst>
                    <a:gs pos="0">
                      <a:srgbClr val="7F7F7F"/>
                    </a:gs>
                    <a:gs pos="100000">
                      <a:srgbClr val="BFBFBF"/>
                    </a:gs>
                  </a:gsLst>
                  <a:lin ang="16200000" scaled="1"/>
                  <a:tileRect/>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40" name="Freeform 11"/>
                <p:cNvSpPr>
                  <a:spLocks/>
                </p:cNvSpPr>
                <p:nvPr/>
              </p:nvSpPr>
              <p:spPr bwMode="auto">
                <a:xfrm>
                  <a:off x="2640013" y="2968625"/>
                  <a:ext cx="1944688" cy="2043113"/>
                </a:xfrm>
                <a:custGeom>
                  <a:avLst/>
                  <a:gdLst/>
                  <a:ahLst/>
                  <a:cxnLst>
                    <a:cxn ang="0">
                      <a:pos x="1225" y="1287"/>
                    </a:cxn>
                    <a:cxn ang="0">
                      <a:pos x="1225" y="864"/>
                    </a:cxn>
                    <a:cxn ang="0">
                      <a:pos x="0" y="0"/>
                    </a:cxn>
                    <a:cxn ang="0">
                      <a:pos x="0" y="423"/>
                    </a:cxn>
                    <a:cxn ang="0">
                      <a:pos x="1225" y="1287"/>
                    </a:cxn>
                  </a:cxnLst>
                  <a:rect l="0" t="0" r="r" b="b"/>
                  <a:pathLst>
                    <a:path w="1225" h="1287">
                      <a:moveTo>
                        <a:pt x="1225" y="1287"/>
                      </a:moveTo>
                      <a:lnTo>
                        <a:pt x="1225" y="864"/>
                      </a:lnTo>
                      <a:lnTo>
                        <a:pt x="0" y="0"/>
                      </a:lnTo>
                      <a:lnTo>
                        <a:pt x="0" y="423"/>
                      </a:lnTo>
                      <a:lnTo>
                        <a:pt x="1225" y="1287"/>
                      </a:lnTo>
                      <a:close/>
                    </a:path>
                  </a:pathLst>
                </a:custGeom>
                <a:gradFill>
                  <a:gsLst>
                    <a:gs pos="0">
                      <a:srgbClr val="979797"/>
                    </a:gs>
                    <a:gs pos="100000">
                      <a:srgbClr val="B4B4B4"/>
                    </a:gs>
                  </a:gsLst>
                  <a:lin ang="16200000" scaled="1"/>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41" name="Freeform 12"/>
                <p:cNvSpPr>
                  <a:spLocks/>
                </p:cNvSpPr>
                <p:nvPr/>
              </p:nvSpPr>
              <p:spPr bwMode="auto">
                <a:xfrm>
                  <a:off x="2640013" y="3094038"/>
                  <a:ext cx="1944688" cy="1792288"/>
                </a:xfrm>
                <a:custGeom>
                  <a:avLst/>
                  <a:gdLst/>
                  <a:ahLst/>
                  <a:cxnLst>
                    <a:cxn ang="0">
                      <a:pos x="1225" y="1129"/>
                    </a:cxn>
                    <a:cxn ang="0">
                      <a:pos x="1225" y="865"/>
                    </a:cxn>
                    <a:cxn ang="0">
                      <a:pos x="0" y="0"/>
                    </a:cxn>
                    <a:cxn ang="0">
                      <a:pos x="0" y="264"/>
                    </a:cxn>
                    <a:cxn ang="0">
                      <a:pos x="1225" y="1129"/>
                    </a:cxn>
                  </a:cxnLst>
                  <a:rect l="0" t="0" r="r" b="b"/>
                  <a:pathLst>
                    <a:path w="1225" h="1129">
                      <a:moveTo>
                        <a:pt x="1225" y="1129"/>
                      </a:moveTo>
                      <a:lnTo>
                        <a:pt x="1225" y="865"/>
                      </a:lnTo>
                      <a:lnTo>
                        <a:pt x="0" y="0"/>
                      </a:lnTo>
                      <a:lnTo>
                        <a:pt x="0" y="264"/>
                      </a:lnTo>
                      <a:lnTo>
                        <a:pt x="1225" y="1129"/>
                      </a:lnTo>
                      <a:close/>
                    </a:path>
                  </a:pathLst>
                </a:custGeom>
                <a:solidFill>
                  <a:srgbClr val="7F7F7F"/>
                </a:soli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42" name="Freeform 13"/>
                <p:cNvSpPr>
                  <a:spLocks/>
                </p:cNvSpPr>
                <p:nvPr/>
              </p:nvSpPr>
              <p:spPr bwMode="auto">
                <a:xfrm>
                  <a:off x="4584701" y="2981325"/>
                  <a:ext cx="1919288" cy="2030413"/>
                </a:xfrm>
                <a:custGeom>
                  <a:avLst/>
                  <a:gdLst/>
                  <a:ahLst/>
                  <a:cxnLst>
                    <a:cxn ang="0">
                      <a:pos x="1209" y="425"/>
                    </a:cxn>
                    <a:cxn ang="0">
                      <a:pos x="0" y="1279"/>
                    </a:cxn>
                    <a:cxn ang="0">
                      <a:pos x="0" y="1279"/>
                    </a:cxn>
                    <a:cxn ang="0">
                      <a:pos x="0" y="856"/>
                    </a:cxn>
                    <a:cxn ang="0">
                      <a:pos x="0" y="856"/>
                    </a:cxn>
                    <a:cxn ang="0">
                      <a:pos x="1209" y="0"/>
                    </a:cxn>
                    <a:cxn ang="0">
                      <a:pos x="1209" y="0"/>
                    </a:cxn>
                    <a:cxn ang="0">
                      <a:pos x="1209" y="425"/>
                    </a:cxn>
                  </a:cxnLst>
                  <a:rect l="0" t="0" r="r" b="b"/>
                  <a:pathLst>
                    <a:path w="1209" h="1279">
                      <a:moveTo>
                        <a:pt x="1209" y="425"/>
                      </a:moveTo>
                      <a:lnTo>
                        <a:pt x="0" y="1279"/>
                      </a:lnTo>
                      <a:lnTo>
                        <a:pt x="0" y="1279"/>
                      </a:lnTo>
                      <a:lnTo>
                        <a:pt x="0" y="856"/>
                      </a:lnTo>
                      <a:lnTo>
                        <a:pt x="0" y="856"/>
                      </a:lnTo>
                      <a:lnTo>
                        <a:pt x="1209" y="0"/>
                      </a:lnTo>
                      <a:lnTo>
                        <a:pt x="1209" y="0"/>
                      </a:lnTo>
                      <a:lnTo>
                        <a:pt x="1209" y="425"/>
                      </a:lnTo>
                      <a:close/>
                    </a:path>
                  </a:pathLst>
                </a:custGeom>
                <a:gradFill flip="none" rotWithShape="1">
                  <a:gsLst>
                    <a:gs pos="0">
                      <a:srgbClr val="BEBEBE"/>
                    </a:gs>
                    <a:gs pos="100000">
                      <a:srgbClr val="E0E0E0"/>
                    </a:gs>
                  </a:gsLst>
                  <a:lin ang="16200000" scaled="1"/>
                  <a:tileRect/>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43" name="Freeform 14"/>
                <p:cNvSpPr>
                  <a:spLocks/>
                </p:cNvSpPr>
                <p:nvPr/>
              </p:nvSpPr>
              <p:spPr bwMode="auto">
                <a:xfrm>
                  <a:off x="4584701" y="3108325"/>
                  <a:ext cx="1919288" cy="1778000"/>
                </a:xfrm>
                <a:custGeom>
                  <a:avLst/>
                  <a:gdLst/>
                  <a:ahLst/>
                  <a:cxnLst>
                    <a:cxn ang="0">
                      <a:pos x="1209" y="265"/>
                    </a:cxn>
                    <a:cxn ang="0">
                      <a:pos x="0" y="1120"/>
                    </a:cxn>
                    <a:cxn ang="0">
                      <a:pos x="0" y="1120"/>
                    </a:cxn>
                    <a:cxn ang="0">
                      <a:pos x="0" y="856"/>
                    </a:cxn>
                    <a:cxn ang="0">
                      <a:pos x="0" y="856"/>
                    </a:cxn>
                    <a:cxn ang="0">
                      <a:pos x="1209" y="0"/>
                    </a:cxn>
                    <a:cxn ang="0">
                      <a:pos x="1209" y="0"/>
                    </a:cxn>
                    <a:cxn ang="0">
                      <a:pos x="1209" y="265"/>
                    </a:cxn>
                  </a:cxnLst>
                  <a:rect l="0" t="0" r="r" b="b"/>
                  <a:pathLst>
                    <a:path w="1209" h="1120">
                      <a:moveTo>
                        <a:pt x="1209" y="265"/>
                      </a:moveTo>
                      <a:lnTo>
                        <a:pt x="0" y="1120"/>
                      </a:lnTo>
                      <a:lnTo>
                        <a:pt x="0" y="1120"/>
                      </a:lnTo>
                      <a:lnTo>
                        <a:pt x="0" y="856"/>
                      </a:lnTo>
                      <a:lnTo>
                        <a:pt x="0" y="856"/>
                      </a:lnTo>
                      <a:lnTo>
                        <a:pt x="1209" y="0"/>
                      </a:lnTo>
                      <a:lnTo>
                        <a:pt x="1209" y="0"/>
                      </a:lnTo>
                      <a:lnTo>
                        <a:pt x="1209" y="265"/>
                      </a:lnTo>
                      <a:close/>
                    </a:path>
                  </a:pathLst>
                </a:custGeom>
                <a:solidFill>
                  <a:srgbClr val="A6A6A6"/>
                </a:soli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44" name="Freeform 15"/>
                <p:cNvSpPr>
                  <a:spLocks/>
                </p:cNvSpPr>
                <p:nvPr/>
              </p:nvSpPr>
              <p:spPr bwMode="auto">
                <a:xfrm>
                  <a:off x="4818063" y="4117975"/>
                  <a:ext cx="261938" cy="603250"/>
                </a:xfrm>
                <a:custGeom>
                  <a:avLst/>
                  <a:gdLst/>
                  <a:ahLst/>
                  <a:cxnLst>
                    <a:cxn ang="0">
                      <a:pos x="165" y="263"/>
                    </a:cxn>
                    <a:cxn ang="0">
                      <a:pos x="0" y="380"/>
                    </a:cxn>
                    <a:cxn ang="0">
                      <a:pos x="0" y="380"/>
                    </a:cxn>
                    <a:cxn ang="0">
                      <a:pos x="0" y="116"/>
                    </a:cxn>
                    <a:cxn ang="0">
                      <a:pos x="0" y="116"/>
                    </a:cxn>
                    <a:cxn ang="0">
                      <a:pos x="165" y="0"/>
                    </a:cxn>
                    <a:cxn ang="0">
                      <a:pos x="165" y="0"/>
                    </a:cxn>
                    <a:cxn ang="0">
                      <a:pos x="165" y="263"/>
                    </a:cxn>
                  </a:cxnLst>
                  <a:rect l="0" t="0" r="r" b="b"/>
                  <a:pathLst>
                    <a:path w="165" h="380">
                      <a:moveTo>
                        <a:pt x="165" y="263"/>
                      </a:moveTo>
                      <a:lnTo>
                        <a:pt x="0" y="380"/>
                      </a:lnTo>
                      <a:lnTo>
                        <a:pt x="0" y="380"/>
                      </a:lnTo>
                      <a:lnTo>
                        <a:pt x="0" y="116"/>
                      </a:lnTo>
                      <a:lnTo>
                        <a:pt x="0" y="116"/>
                      </a:lnTo>
                      <a:lnTo>
                        <a:pt x="165" y="0"/>
                      </a:lnTo>
                      <a:lnTo>
                        <a:pt x="165" y="0"/>
                      </a:lnTo>
                      <a:lnTo>
                        <a:pt x="165" y="263"/>
                      </a:lnTo>
                      <a:close/>
                    </a:path>
                  </a:pathLst>
                </a:custGeom>
                <a:gradFill>
                  <a:gsLst>
                    <a:gs pos="0">
                      <a:srgbClr val="3F79BF"/>
                    </a:gs>
                    <a:gs pos="100000">
                      <a:srgbClr val="A7C2E3"/>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45" name="Freeform 16"/>
                <p:cNvSpPr>
                  <a:spLocks/>
                </p:cNvSpPr>
                <p:nvPr/>
              </p:nvSpPr>
              <p:spPr bwMode="auto">
                <a:xfrm>
                  <a:off x="5205413" y="3843338"/>
                  <a:ext cx="258763" cy="604838"/>
                </a:xfrm>
                <a:custGeom>
                  <a:avLst/>
                  <a:gdLst/>
                  <a:ahLst/>
                  <a:cxnLst>
                    <a:cxn ang="0">
                      <a:pos x="163" y="265"/>
                    </a:cxn>
                    <a:cxn ang="0">
                      <a:pos x="0" y="381"/>
                    </a:cxn>
                    <a:cxn ang="0">
                      <a:pos x="0" y="381"/>
                    </a:cxn>
                    <a:cxn ang="0">
                      <a:pos x="0" y="116"/>
                    </a:cxn>
                    <a:cxn ang="0">
                      <a:pos x="0" y="116"/>
                    </a:cxn>
                    <a:cxn ang="0">
                      <a:pos x="163" y="0"/>
                    </a:cxn>
                    <a:cxn ang="0">
                      <a:pos x="163" y="0"/>
                    </a:cxn>
                    <a:cxn ang="0">
                      <a:pos x="163" y="265"/>
                    </a:cxn>
                  </a:cxnLst>
                  <a:rect l="0" t="0" r="r" b="b"/>
                  <a:pathLst>
                    <a:path w="163" h="381">
                      <a:moveTo>
                        <a:pt x="163" y="265"/>
                      </a:moveTo>
                      <a:lnTo>
                        <a:pt x="0" y="381"/>
                      </a:lnTo>
                      <a:lnTo>
                        <a:pt x="0" y="381"/>
                      </a:lnTo>
                      <a:lnTo>
                        <a:pt x="0" y="116"/>
                      </a:lnTo>
                      <a:lnTo>
                        <a:pt x="0" y="116"/>
                      </a:lnTo>
                      <a:lnTo>
                        <a:pt x="163" y="0"/>
                      </a:lnTo>
                      <a:lnTo>
                        <a:pt x="163" y="0"/>
                      </a:lnTo>
                      <a:lnTo>
                        <a:pt x="163" y="265"/>
                      </a:lnTo>
                      <a:close/>
                    </a:path>
                  </a:pathLst>
                </a:custGeom>
                <a:gradFill>
                  <a:gsLst>
                    <a:gs pos="0">
                      <a:srgbClr val="3F79BF"/>
                    </a:gs>
                    <a:gs pos="100000">
                      <a:srgbClr val="A7C2E3"/>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46" name="Freeform 17"/>
                <p:cNvSpPr>
                  <a:spLocks/>
                </p:cNvSpPr>
                <p:nvPr/>
              </p:nvSpPr>
              <p:spPr bwMode="auto">
                <a:xfrm>
                  <a:off x="5594351" y="3570288"/>
                  <a:ext cx="257175" cy="603250"/>
                </a:xfrm>
                <a:custGeom>
                  <a:avLst/>
                  <a:gdLst/>
                  <a:ahLst/>
                  <a:cxnLst>
                    <a:cxn ang="0">
                      <a:pos x="162" y="264"/>
                    </a:cxn>
                    <a:cxn ang="0">
                      <a:pos x="0" y="380"/>
                    </a:cxn>
                    <a:cxn ang="0">
                      <a:pos x="0" y="380"/>
                    </a:cxn>
                    <a:cxn ang="0">
                      <a:pos x="0" y="115"/>
                    </a:cxn>
                    <a:cxn ang="0">
                      <a:pos x="0" y="115"/>
                    </a:cxn>
                    <a:cxn ang="0">
                      <a:pos x="162" y="0"/>
                    </a:cxn>
                    <a:cxn ang="0">
                      <a:pos x="162" y="0"/>
                    </a:cxn>
                    <a:cxn ang="0">
                      <a:pos x="162" y="264"/>
                    </a:cxn>
                  </a:cxnLst>
                  <a:rect l="0" t="0" r="r" b="b"/>
                  <a:pathLst>
                    <a:path w="162" h="380">
                      <a:moveTo>
                        <a:pt x="162" y="264"/>
                      </a:moveTo>
                      <a:lnTo>
                        <a:pt x="0" y="380"/>
                      </a:lnTo>
                      <a:lnTo>
                        <a:pt x="0" y="380"/>
                      </a:lnTo>
                      <a:lnTo>
                        <a:pt x="0" y="115"/>
                      </a:lnTo>
                      <a:lnTo>
                        <a:pt x="0" y="115"/>
                      </a:lnTo>
                      <a:lnTo>
                        <a:pt x="162" y="0"/>
                      </a:lnTo>
                      <a:lnTo>
                        <a:pt x="162" y="0"/>
                      </a:lnTo>
                      <a:lnTo>
                        <a:pt x="162" y="264"/>
                      </a:lnTo>
                      <a:close/>
                    </a:path>
                  </a:pathLst>
                </a:custGeom>
                <a:gradFill>
                  <a:gsLst>
                    <a:gs pos="0">
                      <a:srgbClr val="3F79BF"/>
                    </a:gs>
                    <a:gs pos="100000">
                      <a:srgbClr val="A7C2E3"/>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47" name="Freeform 18"/>
                <p:cNvSpPr>
                  <a:spLocks/>
                </p:cNvSpPr>
                <p:nvPr/>
              </p:nvSpPr>
              <p:spPr bwMode="auto">
                <a:xfrm>
                  <a:off x="5981701" y="3295650"/>
                  <a:ext cx="258763" cy="601663"/>
                </a:xfrm>
                <a:custGeom>
                  <a:avLst/>
                  <a:gdLst/>
                  <a:ahLst/>
                  <a:cxnLst>
                    <a:cxn ang="0">
                      <a:pos x="163" y="265"/>
                    </a:cxn>
                    <a:cxn ang="0">
                      <a:pos x="0" y="379"/>
                    </a:cxn>
                    <a:cxn ang="0">
                      <a:pos x="0" y="379"/>
                    </a:cxn>
                    <a:cxn ang="0">
                      <a:pos x="0" y="116"/>
                    </a:cxn>
                    <a:cxn ang="0">
                      <a:pos x="0" y="116"/>
                    </a:cxn>
                    <a:cxn ang="0">
                      <a:pos x="163" y="0"/>
                    </a:cxn>
                    <a:cxn ang="0">
                      <a:pos x="163" y="0"/>
                    </a:cxn>
                    <a:cxn ang="0">
                      <a:pos x="163" y="265"/>
                    </a:cxn>
                  </a:cxnLst>
                  <a:rect l="0" t="0" r="r" b="b"/>
                  <a:pathLst>
                    <a:path w="163" h="379">
                      <a:moveTo>
                        <a:pt x="163" y="265"/>
                      </a:moveTo>
                      <a:lnTo>
                        <a:pt x="0" y="379"/>
                      </a:lnTo>
                      <a:lnTo>
                        <a:pt x="0" y="379"/>
                      </a:lnTo>
                      <a:lnTo>
                        <a:pt x="0" y="116"/>
                      </a:lnTo>
                      <a:lnTo>
                        <a:pt x="0" y="116"/>
                      </a:lnTo>
                      <a:lnTo>
                        <a:pt x="163" y="0"/>
                      </a:lnTo>
                      <a:lnTo>
                        <a:pt x="163" y="0"/>
                      </a:lnTo>
                      <a:lnTo>
                        <a:pt x="163" y="265"/>
                      </a:lnTo>
                      <a:close/>
                    </a:path>
                  </a:pathLst>
                </a:custGeom>
                <a:gradFill>
                  <a:gsLst>
                    <a:gs pos="0">
                      <a:srgbClr val="3F79BF"/>
                    </a:gs>
                    <a:gs pos="100000">
                      <a:srgbClr val="A7C2E3"/>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48" name="Freeform 19"/>
                <p:cNvSpPr>
                  <a:spLocks/>
                </p:cNvSpPr>
                <p:nvPr/>
              </p:nvSpPr>
              <p:spPr bwMode="auto">
                <a:xfrm>
                  <a:off x="2873376" y="3259138"/>
                  <a:ext cx="261938" cy="603250"/>
                </a:xfrm>
                <a:custGeom>
                  <a:avLst/>
                  <a:gdLst/>
                  <a:ahLst/>
                  <a:cxnLst>
                    <a:cxn ang="0">
                      <a:pos x="165" y="380"/>
                    </a:cxn>
                    <a:cxn ang="0">
                      <a:pos x="0" y="266"/>
                    </a:cxn>
                    <a:cxn ang="0">
                      <a:pos x="0" y="266"/>
                    </a:cxn>
                    <a:cxn ang="0">
                      <a:pos x="0" y="0"/>
                    </a:cxn>
                    <a:cxn ang="0">
                      <a:pos x="0" y="0"/>
                    </a:cxn>
                    <a:cxn ang="0">
                      <a:pos x="165" y="117"/>
                    </a:cxn>
                    <a:cxn ang="0">
                      <a:pos x="165" y="117"/>
                    </a:cxn>
                    <a:cxn ang="0">
                      <a:pos x="165" y="380"/>
                    </a:cxn>
                  </a:cxnLst>
                  <a:rect l="0" t="0" r="r" b="b"/>
                  <a:pathLst>
                    <a:path w="165" h="380">
                      <a:moveTo>
                        <a:pt x="165" y="380"/>
                      </a:moveTo>
                      <a:lnTo>
                        <a:pt x="0" y="266"/>
                      </a:lnTo>
                      <a:lnTo>
                        <a:pt x="0" y="266"/>
                      </a:lnTo>
                      <a:lnTo>
                        <a:pt x="0" y="0"/>
                      </a:lnTo>
                      <a:lnTo>
                        <a:pt x="0" y="0"/>
                      </a:lnTo>
                      <a:lnTo>
                        <a:pt x="165" y="117"/>
                      </a:lnTo>
                      <a:lnTo>
                        <a:pt x="165" y="117"/>
                      </a:lnTo>
                      <a:lnTo>
                        <a:pt x="165" y="380"/>
                      </a:lnTo>
                      <a:close/>
                    </a:path>
                  </a:pathLst>
                </a:custGeom>
                <a:gradFill>
                  <a:gsLst>
                    <a:gs pos="0">
                      <a:srgbClr val="315F97"/>
                    </a:gs>
                    <a:gs pos="100000">
                      <a:srgbClr val="84AAD8"/>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49" name="Freeform 20"/>
                <p:cNvSpPr>
                  <a:spLocks/>
                </p:cNvSpPr>
                <p:nvPr/>
              </p:nvSpPr>
              <p:spPr bwMode="auto">
                <a:xfrm>
                  <a:off x="3262313" y="3535363"/>
                  <a:ext cx="257175" cy="601663"/>
                </a:xfrm>
                <a:custGeom>
                  <a:avLst/>
                  <a:gdLst/>
                  <a:ahLst/>
                  <a:cxnLst>
                    <a:cxn ang="0">
                      <a:pos x="162" y="379"/>
                    </a:cxn>
                    <a:cxn ang="0">
                      <a:pos x="0" y="263"/>
                    </a:cxn>
                    <a:cxn ang="0">
                      <a:pos x="0" y="263"/>
                    </a:cxn>
                    <a:cxn ang="0">
                      <a:pos x="0" y="0"/>
                    </a:cxn>
                    <a:cxn ang="0">
                      <a:pos x="0" y="0"/>
                    </a:cxn>
                    <a:cxn ang="0">
                      <a:pos x="162" y="114"/>
                    </a:cxn>
                    <a:cxn ang="0">
                      <a:pos x="162" y="114"/>
                    </a:cxn>
                    <a:cxn ang="0">
                      <a:pos x="162" y="379"/>
                    </a:cxn>
                  </a:cxnLst>
                  <a:rect l="0" t="0" r="r" b="b"/>
                  <a:pathLst>
                    <a:path w="162" h="379">
                      <a:moveTo>
                        <a:pt x="162" y="379"/>
                      </a:moveTo>
                      <a:lnTo>
                        <a:pt x="0" y="263"/>
                      </a:lnTo>
                      <a:lnTo>
                        <a:pt x="0" y="263"/>
                      </a:lnTo>
                      <a:lnTo>
                        <a:pt x="0" y="0"/>
                      </a:lnTo>
                      <a:lnTo>
                        <a:pt x="0" y="0"/>
                      </a:lnTo>
                      <a:lnTo>
                        <a:pt x="162" y="114"/>
                      </a:lnTo>
                      <a:lnTo>
                        <a:pt x="162" y="114"/>
                      </a:lnTo>
                      <a:lnTo>
                        <a:pt x="162" y="379"/>
                      </a:lnTo>
                      <a:close/>
                    </a:path>
                  </a:pathLst>
                </a:custGeom>
                <a:gradFill>
                  <a:gsLst>
                    <a:gs pos="0">
                      <a:srgbClr val="315F97"/>
                    </a:gs>
                    <a:gs pos="100000">
                      <a:srgbClr val="84AAD8"/>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50" name="Freeform 21"/>
                <p:cNvSpPr>
                  <a:spLocks/>
                </p:cNvSpPr>
                <p:nvPr/>
              </p:nvSpPr>
              <p:spPr bwMode="auto">
                <a:xfrm>
                  <a:off x="3649663" y="3806825"/>
                  <a:ext cx="258763" cy="603250"/>
                </a:xfrm>
                <a:custGeom>
                  <a:avLst/>
                  <a:gdLst/>
                  <a:ahLst/>
                  <a:cxnLst>
                    <a:cxn ang="0">
                      <a:pos x="163" y="380"/>
                    </a:cxn>
                    <a:cxn ang="0">
                      <a:pos x="0" y="265"/>
                    </a:cxn>
                    <a:cxn ang="0">
                      <a:pos x="0" y="265"/>
                    </a:cxn>
                    <a:cxn ang="0">
                      <a:pos x="0" y="0"/>
                    </a:cxn>
                    <a:cxn ang="0">
                      <a:pos x="0" y="0"/>
                    </a:cxn>
                    <a:cxn ang="0">
                      <a:pos x="163" y="116"/>
                    </a:cxn>
                    <a:cxn ang="0">
                      <a:pos x="163" y="116"/>
                    </a:cxn>
                    <a:cxn ang="0">
                      <a:pos x="163" y="380"/>
                    </a:cxn>
                  </a:cxnLst>
                  <a:rect l="0" t="0" r="r" b="b"/>
                  <a:pathLst>
                    <a:path w="163" h="380">
                      <a:moveTo>
                        <a:pt x="163" y="380"/>
                      </a:moveTo>
                      <a:lnTo>
                        <a:pt x="0" y="265"/>
                      </a:lnTo>
                      <a:lnTo>
                        <a:pt x="0" y="265"/>
                      </a:lnTo>
                      <a:lnTo>
                        <a:pt x="0" y="0"/>
                      </a:lnTo>
                      <a:lnTo>
                        <a:pt x="0" y="0"/>
                      </a:lnTo>
                      <a:lnTo>
                        <a:pt x="163" y="116"/>
                      </a:lnTo>
                      <a:lnTo>
                        <a:pt x="163" y="116"/>
                      </a:lnTo>
                      <a:lnTo>
                        <a:pt x="163" y="380"/>
                      </a:lnTo>
                      <a:close/>
                    </a:path>
                  </a:pathLst>
                </a:custGeom>
                <a:gradFill>
                  <a:gsLst>
                    <a:gs pos="0">
                      <a:srgbClr val="315F97"/>
                    </a:gs>
                    <a:gs pos="100000">
                      <a:srgbClr val="84AAD8"/>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51" name="Freeform 22"/>
                <p:cNvSpPr>
                  <a:spLocks/>
                </p:cNvSpPr>
                <p:nvPr/>
              </p:nvSpPr>
              <p:spPr bwMode="auto">
                <a:xfrm>
                  <a:off x="4037013" y="4083050"/>
                  <a:ext cx="258763" cy="601663"/>
                </a:xfrm>
                <a:custGeom>
                  <a:avLst/>
                  <a:gdLst/>
                  <a:ahLst/>
                  <a:cxnLst>
                    <a:cxn ang="0">
                      <a:pos x="163" y="379"/>
                    </a:cxn>
                    <a:cxn ang="0">
                      <a:pos x="0" y="263"/>
                    </a:cxn>
                    <a:cxn ang="0">
                      <a:pos x="0" y="263"/>
                    </a:cxn>
                    <a:cxn ang="0">
                      <a:pos x="0" y="0"/>
                    </a:cxn>
                    <a:cxn ang="0">
                      <a:pos x="0" y="0"/>
                    </a:cxn>
                    <a:cxn ang="0">
                      <a:pos x="163" y="114"/>
                    </a:cxn>
                    <a:cxn ang="0">
                      <a:pos x="163" y="114"/>
                    </a:cxn>
                    <a:cxn ang="0">
                      <a:pos x="163" y="379"/>
                    </a:cxn>
                  </a:cxnLst>
                  <a:rect l="0" t="0" r="r" b="b"/>
                  <a:pathLst>
                    <a:path w="163" h="379">
                      <a:moveTo>
                        <a:pt x="163" y="379"/>
                      </a:moveTo>
                      <a:lnTo>
                        <a:pt x="0" y="263"/>
                      </a:lnTo>
                      <a:lnTo>
                        <a:pt x="0" y="263"/>
                      </a:lnTo>
                      <a:lnTo>
                        <a:pt x="0" y="0"/>
                      </a:lnTo>
                      <a:lnTo>
                        <a:pt x="0" y="0"/>
                      </a:lnTo>
                      <a:lnTo>
                        <a:pt x="163" y="114"/>
                      </a:lnTo>
                      <a:lnTo>
                        <a:pt x="163" y="114"/>
                      </a:lnTo>
                      <a:lnTo>
                        <a:pt x="163" y="379"/>
                      </a:lnTo>
                      <a:close/>
                    </a:path>
                  </a:pathLst>
                </a:custGeom>
                <a:gradFill>
                  <a:gsLst>
                    <a:gs pos="0">
                      <a:srgbClr val="315F97"/>
                    </a:gs>
                    <a:gs pos="100000">
                      <a:srgbClr val="84AAD8"/>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grpSp>
          <p:grpSp>
            <p:nvGrpSpPr>
              <p:cNvPr id="165" name="Group 34"/>
              <p:cNvGrpSpPr/>
              <p:nvPr/>
            </p:nvGrpSpPr>
            <p:grpSpPr>
              <a:xfrm flipH="1">
                <a:off x="16281114" y="6978715"/>
                <a:ext cx="435507" cy="327263"/>
                <a:chOff x="2640013" y="0"/>
                <a:chExt cx="3863976" cy="3405188"/>
              </a:xfrm>
            </p:grpSpPr>
            <p:sp>
              <p:nvSpPr>
                <p:cNvPr id="334" name="Freeform 23"/>
                <p:cNvSpPr>
                  <a:spLocks/>
                </p:cNvSpPr>
                <p:nvPr/>
              </p:nvSpPr>
              <p:spPr bwMode="auto">
                <a:xfrm>
                  <a:off x="2640013" y="0"/>
                  <a:ext cx="3863975" cy="2732088"/>
                </a:xfrm>
                <a:custGeom>
                  <a:avLst/>
                  <a:gdLst/>
                  <a:ahLst/>
                  <a:cxnLst>
                    <a:cxn ang="0">
                      <a:pos x="1225" y="1721"/>
                    </a:cxn>
                    <a:cxn ang="0">
                      <a:pos x="2434" y="866"/>
                    </a:cxn>
                    <a:cxn ang="0">
                      <a:pos x="1211" y="0"/>
                    </a:cxn>
                    <a:cxn ang="0">
                      <a:pos x="0" y="856"/>
                    </a:cxn>
                    <a:cxn ang="0">
                      <a:pos x="1225" y="1721"/>
                    </a:cxn>
                  </a:cxnLst>
                  <a:rect l="0" t="0" r="r" b="b"/>
                  <a:pathLst>
                    <a:path w="2434" h="1721">
                      <a:moveTo>
                        <a:pt x="1225" y="1721"/>
                      </a:moveTo>
                      <a:lnTo>
                        <a:pt x="2434" y="866"/>
                      </a:lnTo>
                      <a:lnTo>
                        <a:pt x="1211" y="0"/>
                      </a:lnTo>
                      <a:lnTo>
                        <a:pt x="0" y="856"/>
                      </a:lnTo>
                      <a:lnTo>
                        <a:pt x="1225" y="1721"/>
                      </a:lnTo>
                      <a:close/>
                    </a:path>
                  </a:pathLst>
                </a:custGeom>
                <a:gradFill flip="none" rotWithShape="1">
                  <a:gsLst>
                    <a:gs pos="0">
                      <a:srgbClr val="7F7F7F"/>
                    </a:gs>
                    <a:gs pos="100000">
                      <a:srgbClr val="BFBFBF"/>
                    </a:gs>
                  </a:gsLst>
                  <a:lin ang="16200000" scaled="1"/>
                  <a:tileRect/>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35" name="Freeform 24"/>
                <p:cNvSpPr>
                  <a:spLocks/>
                </p:cNvSpPr>
                <p:nvPr/>
              </p:nvSpPr>
              <p:spPr bwMode="auto">
                <a:xfrm>
                  <a:off x="2640013" y="1358900"/>
                  <a:ext cx="1944688" cy="2046288"/>
                </a:xfrm>
                <a:custGeom>
                  <a:avLst/>
                  <a:gdLst/>
                  <a:ahLst/>
                  <a:cxnLst>
                    <a:cxn ang="0">
                      <a:pos x="1225" y="1289"/>
                    </a:cxn>
                    <a:cxn ang="0">
                      <a:pos x="1225" y="865"/>
                    </a:cxn>
                    <a:cxn ang="0">
                      <a:pos x="0" y="0"/>
                    </a:cxn>
                    <a:cxn ang="0">
                      <a:pos x="0" y="423"/>
                    </a:cxn>
                    <a:cxn ang="0">
                      <a:pos x="1225" y="1289"/>
                    </a:cxn>
                  </a:cxnLst>
                  <a:rect l="0" t="0" r="r" b="b"/>
                  <a:pathLst>
                    <a:path w="1225" h="1289">
                      <a:moveTo>
                        <a:pt x="1225" y="1289"/>
                      </a:moveTo>
                      <a:lnTo>
                        <a:pt x="1225" y="865"/>
                      </a:lnTo>
                      <a:lnTo>
                        <a:pt x="0" y="0"/>
                      </a:lnTo>
                      <a:lnTo>
                        <a:pt x="0" y="423"/>
                      </a:lnTo>
                      <a:lnTo>
                        <a:pt x="1225" y="1289"/>
                      </a:lnTo>
                      <a:close/>
                    </a:path>
                  </a:pathLst>
                </a:custGeom>
                <a:gradFill>
                  <a:gsLst>
                    <a:gs pos="0">
                      <a:srgbClr val="979797"/>
                    </a:gs>
                    <a:gs pos="100000">
                      <a:srgbClr val="B4B4B4"/>
                    </a:gs>
                  </a:gsLst>
                  <a:lin ang="16200000" scaled="1"/>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36" name="Freeform 25"/>
                <p:cNvSpPr>
                  <a:spLocks/>
                </p:cNvSpPr>
                <p:nvPr/>
              </p:nvSpPr>
              <p:spPr bwMode="auto">
                <a:xfrm>
                  <a:off x="2640013" y="1485900"/>
                  <a:ext cx="1944688" cy="1793875"/>
                </a:xfrm>
                <a:custGeom>
                  <a:avLst/>
                  <a:gdLst/>
                  <a:ahLst/>
                  <a:cxnLst>
                    <a:cxn ang="0">
                      <a:pos x="1225" y="1130"/>
                    </a:cxn>
                    <a:cxn ang="0">
                      <a:pos x="1225" y="864"/>
                    </a:cxn>
                    <a:cxn ang="0">
                      <a:pos x="0" y="0"/>
                    </a:cxn>
                    <a:cxn ang="0">
                      <a:pos x="0" y="263"/>
                    </a:cxn>
                    <a:cxn ang="0">
                      <a:pos x="1225" y="1130"/>
                    </a:cxn>
                  </a:cxnLst>
                  <a:rect l="0" t="0" r="r" b="b"/>
                  <a:pathLst>
                    <a:path w="1225" h="1130">
                      <a:moveTo>
                        <a:pt x="1225" y="1130"/>
                      </a:moveTo>
                      <a:lnTo>
                        <a:pt x="1225" y="864"/>
                      </a:lnTo>
                      <a:lnTo>
                        <a:pt x="0" y="0"/>
                      </a:lnTo>
                      <a:lnTo>
                        <a:pt x="0" y="263"/>
                      </a:lnTo>
                      <a:lnTo>
                        <a:pt x="1225" y="1130"/>
                      </a:lnTo>
                      <a:close/>
                    </a:path>
                  </a:pathLst>
                </a:custGeom>
                <a:solidFill>
                  <a:srgbClr val="7F7F7F"/>
                </a:soli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37" name="Freeform 26"/>
                <p:cNvSpPr>
                  <a:spLocks/>
                </p:cNvSpPr>
                <p:nvPr/>
              </p:nvSpPr>
              <p:spPr bwMode="auto">
                <a:xfrm>
                  <a:off x="4584701" y="1374775"/>
                  <a:ext cx="1919288" cy="2030413"/>
                </a:xfrm>
                <a:custGeom>
                  <a:avLst/>
                  <a:gdLst/>
                  <a:ahLst/>
                  <a:cxnLst>
                    <a:cxn ang="0">
                      <a:pos x="1209" y="423"/>
                    </a:cxn>
                    <a:cxn ang="0">
                      <a:pos x="0" y="1279"/>
                    </a:cxn>
                    <a:cxn ang="0">
                      <a:pos x="0" y="1279"/>
                    </a:cxn>
                    <a:cxn ang="0">
                      <a:pos x="0" y="855"/>
                    </a:cxn>
                    <a:cxn ang="0">
                      <a:pos x="0" y="855"/>
                    </a:cxn>
                    <a:cxn ang="0">
                      <a:pos x="1209" y="0"/>
                    </a:cxn>
                    <a:cxn ang="0">
                      <a:pos x="1209" y="0"/>
                    </a:cxn>
                    <a:cxn ang="0">
                      <a:pos x="1209" y="423"/>
                    </a:cxn>
                  </a:cxnLst>
                  <a:rect l="0" t="0" r="r" b="b"/>
                  <a:pathLst>
                    <a:path w="1209" h="1279">
                      <a:moveTo>
                        <a:pt x="1209" y="423"/>
                      </a:moveTo>
                      <a:lnTo>
                        <a:pt x="0" y="1279"/>
                      </a:lnTo>
                      <a:lnTo>
                        <a:pt x="0" y="1279"/>
                      </a:lnTo>
                      <a:lnTo>
                        <a:pt x="0" y="855"/>
                      </a:lnTo>
                      <a:lnTo>
                        <a:pt x="0" y="855"/>
                      </a:lnTo>
                      <a:lnTo>
                        <a:pt x="1209" y="0"/>
                      </a:lnTo>
                      <a:lnTo>
                        <a:pt x="1209" y="0"/>
                      </a:lnTo>
                      <a:lnTo>
                        <a:pt x="1209" y="423"/>
                      </a:lnTo>
                      <a:close/>
                    </a:path>
                  </a:pathLst>
                </a:custGeom>
                <a:gradFill flip="none" rotWithShape="1">
                  <a:gsLst>
                    <a:gs pos="0">
                      <a:srgbClr val="BEBEBE"/>
                    </a:gs>
                    <a:gs pos="100000">
                      <a:srgbClr val="E0E0E0"/>
                    </a:gs>
                  </a:gsLst>
                  <a:lin ang="16200000" scaled="1"/>
                  <a:tileRect/>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38" name="Freeform 27"/>
                <p:cNvSpPr>
                  <a:spLocks/>
                </p:cNvSpPr>
                <p:nvPr/>
              </p:nvSpPr>
              <p:spPr bwMode="auto">
                <a:xfrm>
                  <a:off x="4584701" y="1501775"/>
                  <a:ext cx="1919288" cy="1778000"/>
                </a:xfrm>
                <a:custGeom>
                  <a:avLst/>
                  <a:gdLst/>
                  <a:ahLst/>
                  <a:cxnLst>
                    <a:cxn ang="0">
                      <a:pos x="1209" y="264"/>
                    </a:cxn>
                    <a:cxn ang="0">
                      <a:pos x="0" y="1120"/>
                    </a:cxn>
                    <a:cxn ang="0">
                      <a:pos x="0" y="1120"/>
                    </a:cxn>
                    <a:cxn ang="0">
                      <a:pos x="0" y="854"/>
                    </a:cxn>
                    <a:cxn ang="0">
                      <a:pos x="0" y="854"/>
                    </a:cxn>
                    <a:cxn ang="0">
                      <a:pos x="1209" y="0"/>
                    </a:cxn>
                    <a:cxn ang="0">
                      <a:pos x="1209" y="0"/>
                    </a:cxn>
                    <a:cxn ang="0">
                      <a:pos x="1209" y="264"/>
                    </a:cxn>
                  </a:cxnLst>
                  <a:rect l="0" t="0" r="r" b="b"/>
                  <a:pathLst>
                    <a:path w="1209" h="1120">
                      <a:moveTo>
                        <a:pt x="1209" y="264"/>
                      </a:moveTo>
                      <a:lnTo>
                        <a:pt x="0" y="1120"/>
                      </a:lnTo>
                      <a:lnTo>
                        <a:pt x="0" y="1120"/>
                      </a:lnTo>
                      <a:lnTo>
                        <a:pt x="0" y="854"/>
                      </a:lnTo>
                      <a:lnTo>
                        <a:pt x="0" y="854"/>
                      </a:lnTo>
                      <a:lnTo>
                        <a:pt x="1209" y="0"/>
                      </a:lnTo>
                      <a:lnTo>
                        <a:pt x="1209" y="0"/>
                      </a:lnTo>
                      <a:lnTo>
                        <a:pt x="1209" y="264"/>
                      </a:lnTo>
                      <a:close/>
                    </a:path>
                  </a:pathLst>
                </a:custGeom>
                <a:solidFill>
                  <a:srgbClr val="A6A6A6"/>
                </a:soli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grpSp>
          <p:grpSp>
            <p:nvGrpSpPr>
              <p:cNvPr id="166" name="Group 27"/>
              <p:cNvGrpSpPr/>
              <p:nvPr/>
            </p:nvGrpSpPr>
            <p:grpSpPr>
              <a:xfrm flipH="1">
                <a:off x="16253379" y="7759097"/>
                <a:ext cx="435507" cy="352437"/>
                <a:chOff x="2640013" y="3190875"/>
                <a:chExt cx="3863976" cy="3667126"/>
              </a:xfrm>
            </p:grpSpPr>
            <p:sp>
              <p:nvSpPr>
                <p:cNvPr id="331" name="Freeform 5"/>
                <p:cNvSpPr>
                  <a:spLocks/>
                </p:cNvSpPr>
                <p:nvPr/>
              </p:nvSpPr>
              <p:spPr bwMode="auto">
                <a:xfrm>
                  <a:off x="2640013" y="3190875"/>
                  <a:ext cx="3863975" cy="2732088"/>
                </a:xfrm>
                <a:custGeom>
                  <a:avLst/>
                  <a:gdLst/>
                  <a:ahLst/>
                  <a:cxnLst>
                    <a:cxn ang="0">
                      <a:pos x="0" y="865"/>
                    </a:cxn>
                    <a:cxn ang="0">
                      <a:pos x="1211" y="1721"/>
                    </a:cxn>
                    <a:cxn ang="0">
                      <a:pos x="2434" y="856"/>
                    </a:cxn>
                    <a:cxn ang="0">
                      <a:pos x="1225" y="0"/>
                    </a:cxn>
                    <a:cxn ang="0">
                      <a:pos x="0" y="865"/>
                    </a:cxn>
                  </a:cxnLst>
                  <a:rect l="0" t="0" r="r" b="b"/>
                  <a:pathLst>
                    <a:path w="2434" h="1721">
                      <a:moveTo>
                        <a:pt x="0" y="865"/>
                      </a:moveTo>
                      <a:lnTo>
                        <a:pt x="1211" y="1721"/>
                      </a:lnTo>
                      <a:lnTo>
                        <a:pt x="2434" y="856"/>
                      </a:lnTo>
                      <a:lnTo>
                        <a:pt x="1225" y="0"/>
                      </a:lnTo>
                      <a:lnTo>
                        <a:pt x="0" y="865"/>
                      </a:lnTo>
                      <a:close/>
                    </a:path>
                  </a:pathLst>
                </a:custGeom>
                <a:gradFill flip="none" rotWithShape="1">
                  <a:gsLst>
                    <a:gs pos="0">
                      <a:srgbClr val="7F7F7F"/>
                    </a:gs>
                    <a:gs pos="100000">
                      <a:srgbClr val="BFBFBF"/>
                    </a:gs>
                  </a:gsLst>
                  <a:lin ang="16200000" scaled="1"/>
                  <a:tileRect/>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32" name="Freeform 6"/>
                <p:cNvSpPr>
                  <a:spLocks/>
                </p:cNvSpPr>
                <p:nvPr/>
              </p:nvSpPr>
              <p:spPr bwMode="auto">
                <a:xfrm>
                  <a:off x="4562476" y="4549775"/>
                  <a:ext cx="1941513" cy="2308225"/>
                </a:xfrm>
                <a:custGeom>
                  <a:avLst/>
                  <a:gdLst/>
                  <a:ahLst/>
                  <a:cxnLst>
                    <a:cxn ang="0">
                      <a:pos x="0" y="865"/>
                    </a:cxn>
                    <a:cxn ang="0">
                      <a:pos x="0" y="1454"/>
                    </a:cxn>
                    <a:cxn ang="0">
                      <a:pos x="1223" y="589"/>
                    </a:cxn>
                    <a:cxn ang="0">
                      <a:pos x="1223" y="0"/>
                    </a:cxn>
                    <a:cxn ang="0">
                      <a:pos x="0" y="865"/>
                    </a:cxn>
                  </a:cxnLst>
                  <a:rect l="0" t="0" r="r" b="b"/>
                  <a:pathLst>
                    <a:path w="1223" h="1454">
                      <a:moveTo>
                        <a:pt x="0" y="865"/>
                      </a:moveTo>
                      <a:lnTo>
                        <a:pt x="0" y="1454"/>
                      </a:lnTo>
                      <a:lnTo>
                        <a:pt x="1223" y="589"/>
                      </a:lnTo>
                      <a:lnTo>
                        <a:pt x="1223" y="0"/>
                      </a:lnTo>
                      <a:lnTo>
                        <a:pt x="0" y="865"/>
                      </a:lnTo>
                      <a:close/>
                    </a:path>
                  </a:pathLst>
                </a:custGeom>
                <a:gradFill flip="none" rotWithShape="1">
                  <a:gsLst>
                    <a:gs pos="0">
                      <a:srgbClr val="BEBEBE"/>
                    </a:gs>
                    <a:gs pos="100000">
                      <a:srgbClr val="E0E0E0"/>
                    </a:gs>
                  </a:gsLst>
                  <a:lin ang="16200000" scaled="1"/>
                  <a:tileRect/>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33" name="Freeform 7"/>
                <p:cNvSpPr>
                  <a:spLocks/>
                </p:cNvSpPr>
                <p:nvPr/>
              </p:nvSpPr>
              <p:spPr bwMode="auto">
                <a:xfrm>
                  <a:off x="2640013" y="4564063"/>
                  <a:ext cx="1922463" cy="2293938"/>
                </a:xfrm>
                <a:custGeom>
                  <a:avLst/>
                  <a:gdLst/>
                  <a:ahLst/>
                  <a:cxnLst>
                    <a:cxn ang="0">
                      <a:pos x="1211" y="1445"/>
                    </a:cxn>
                    <a:cxn ang="0">
                      <a:pos x="0" y="589"/>
                    </a:cxn>
                    <a:cxn ang="0">
                      <a:pos x="0" y="589"/>
                    </a:cxn>
                    <a:cxn ang="0">
                      <a:pos x="0" y="0"/>
                    </a:cxn>
                    <a:cxn ang="0">
                      <a:pos x="0" y="0"/>
                    </a:cxn>
                    <a:cxn ang="0">
                      <a:pos x="1211" y="856"/>
                    </a:cxn>
                    <a:cxn ang="0">
                      <a:pos x="1211" y="856"/>
                    </a:cxn>
                    <a:cxn ang="0">
                      <a:pos x="1211" y="1445"/>
                    </a:cxn>
                  </a:cxnLst>
                  <a:rect l="0" t="0" r="r" b="b"/>
                  <a:pathLst>
                    <a:path w="1211" h="1445">
                      <a:moveTo>
                        <a:pt x="1211" y="1445"/>
                      </a:moveTo>
                      <a:lnTo>
                        <a:pt x="0" y="589"/>
                      </a:lnTo>
                      <a:lnTo>
                        <a:pt x="0" y="589"/>
                      </a:lnTo>
                      <a:lnTo>
                        <a:pt x="0" y="0"/>
                      </a:lnTo>
                      <a:lnTo>
                        <a:pt x="0" y="0"/>
                      </a:lnTo>
                      <a:lnTo>
                        <a:pt x="1211" y="856"/>
                      </a:lnTo>
                      <a:lnTo>
                        <a:pt x="1211" y="856"/>
                      </a:lnTo>
                      <a:lnTo>
                        <a:pt x="1211" y="1445"/>
                      </a:lnTo>
                      <a:close/>
                    </a:path>
                  </a:pathLst>
                </a:custGeom>
                <a:gradFill>
                  <a:gsLst>
                    <a:gs pos="0">
                      <a:srgbClr val="979797"/>
                    </a:gs>
                    <a:gs pos="100000">
                      <a:srgbClr val="B4B4B4"/>
                    </a:gs>
                  </a:gsLst>
                  <a:lin ang="16200000" scaled="1"/>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grpSp>
          <p:grpSp>
            <p:nvGrpSpPr>
              <p:cNvPr id="167" name="Group 29"/>
              <p:cNvGrpSpPr/>
              <p:nvPr/>
            </p:nvGrpSpPr>
            <p:grpSpPr>
              <a:xfrm flipH="1">
                <a:off x="16253379" y="7691657"/>
                <a:ext cx="435507" cy="326958"/>
                <a:chOff x="2640013" y="1609725"/>
                <a:chExt cx="3863976" cy="3402013"/>
              </a:xfrm>
            </p:grpSpPr>
            <p:sp>
              <p:nvSpPr>
                <p:cNvPr id="318" name="Freeform 317"/>
                <p:cNvSpPr>
                  <a:spLocks/>
                </p:cNvSpPr>
                <p:nvPr/>
              </p:nvSpPr>
              <p:spPr bwMode="auto">
                <a:xfrm>
                  <a:off x="2640013" y="1609725"/>
                  <a:ext cx="3863975" cy="2730500"/>
                </a:xfrm>
                <a:custGeom>
                  <a:avLst/>
                  <a:gdLst/>
                  <a:ahLst/>
                  <a:cxnLst>
                    <a:cxn ang="0">
                      <a:pos x="1225" y="1720"/>
                    </a:cxn>
                    <a:cxn ang="0">
                      <a:pos x="2434" y="864"/>
                    </a:cxn>
                    <a:cxn ang="0">
                      <a:pos x="1211" y="0"/>
                    </a:cxn>
                    <a:cxn ang="0">
                      <a:pos x="0" y="856"/>
                    </a:cxn>
                    <a:cxn ang="0">
                      <a:pos x="1225" y="1720"/>
                    </a:cxn>
                  </a:cxnLst>
                  <a:rect l="0" t="0" r="r" b="b"/>
                  <a:pathLst>
                    <a:path w="2434" h="1720">
                      <a:moveTo>
                        <a:pt x="1225" y="1720"/>
                      </a:moveTo>
                      <a:lnTo>
                        <a:pt x="2434" y="864"/>
                      </a:lnTo>
                      <a:lnTo>
                        <a:pt x="1211" y="0"/>
                      </a:lnTo>
                      <a:lnTo>
                        <a:pt x="0" y="856"/>
                      </a:lnTo>
                      <a:lnTo>
                        <a:pt x="1225" y="1720"/>
                      </a:lnTo>
                      <a:close/>
                    </a:path>
                  </a:pathLst>
                </a:custGeom>
                <a:gradFill flip="none" rotWithShape="1">
                  <a:gsLst>
                    <a:gs pos="0">
                      <a:srgbClr val="7F7F7F"/>
                    </a:gs>
                    <a:gs pos="100000">
                      <a:srgbClr val="BFBFBF"/>
                    </a:gs>
                  </a:gsLst>
                  <a:lin ang="16200000" scaled="1"/>
                  <a:tileRect/>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19" name="Freeform 318"/>
                <p:cNvSpPr>
                  <a:spLocks/>
                </p:cNvSpPr>
                <p:nvPr/>
              </p:nvSpPr>
              <p:spPr bwMode="auto">
                <a:xfrm>
                  <a:off x="2640013" y="2968625"/>
                  <a:ext cx="1944688" cy="2043113"/>
                </a:xfrm>
                <a:custGeom>
                  <a:avLst/>
                  <a:gdLst/>
                  <a:ahLst/>
                  <a:cxnLst>
                    <a:cxn ang="0">
                      <a:pos x="1225" y="1287"/>
                    </a:cxn>
                    <a:cxn ang="0">
                      <a:pos x="1225" y="864"/>
                    </a:cxn>
                    <a:cxn ang="0">
                      <a:pos x="0" y="0"/>
                    </a:cxn>
                    <a:cxn ang="0">
                      <a:pos x="0" y="423"/>
                    </a:cxn>
                    <a:cxn ang="0">
                      <a:pos x="1225" y="1287"/>
                    </a:cxn>
                  </a:cxnLst>
                  <a:rect l="0" t="0" r="r" b="b"/>
                  <a:pathLst>
                    <a:path w="1225" h="1287">
                      <a:moveTo>
                        <a:pt x="1225" y="1287"/>
                      </a:moveTo>
                      <a:lnTo>
                        <a:pt x="1225" y="864"/>
                      </a:lnTo>
                      <a:lnTo>
                        <a:pt x="0" y="0"/>
                      </a:lnTo>
                      <a:lnTo>
                        <a:pt x="0" y="423"/>
                      </a:lnTo>
                      <a:lnTo>
                        <a:pt x="1225" y="1287"/>
                      </a:lnTo>
                      <a:close/>
                    </a:path>
                  </a:pathLst>
                </a:custGeom>
                <a:gradFill>
                  <a:gsLst>
                    <a:gs pos="0">
                      <a:srgbClr val="979797"/>
                    </a:gs>
                    <a:gs pos="100000">
                      <a:srgbClr val="B4B4B4"/>
                    </a:gs>
                  </a:gsLst>
                  <a:lin ang="16200000" scaled="1"/>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20" name="Freeform 319"/>
                <p:cNvSpPr>
                  <a:spLocks/>
                </p:cNvSpPr>
                <p:nvPr/>
              </p:nvSpPr>
              <p:spPr bwMode="auto">
                <a:xfrm>
                  <a:off x="2640013" y="3094038"/>
                  <a:ext cx="1944688" cy="1792288"/>
                </a:xfrm>
                <a:custGeom>
                  <a:avLst/>
                  <a:gdLst/>
                  <a:ahLst/>
                  <a:cxnLst>
                    <a:cxn ang="0">
                      <a:pos x="1225" y="1129"/>
                    </a:cxn>
                    <a:cxn ang="0">
                      <a:pos x="1225" y="865"/>
                    </a:cxn>
                    <a:cxn ang="0">
                      <a:pos x="0" y="0"/>
                    </a:cxn>
                    <a:cxn ang="0">
                      <a:pos x="0" y="264"/>
                    </a:cxn>
                    <a:cxn ang="0">
                      <a:pos x="1225" y="1129"/>
                    </a:cxn>
                  </a:cxnLst>
                  <a:rect l="0" t="0" r="r" b="b"/>
                  <a:pathLst>
                    <a:path w="1225" h="1129">
                      <a:moveTo>
                        <a:pt x="1225" y="1129"/>
                      </a:moveTo>
                      <a:lnTo>
                        <a:pt x="1225" y="865"/>
                      </a:lnTo>
                      <a:lnTo>
                        <a:pt x="0" y="0"/>
                      </a:lnTo>
                      <a:lnTo>
                        <a:pt x="0" y="264"/>
                      </a:lnTo>
                      <a:lnTo>
                        <a:pt x="1225" y="1129"/>
                      </a:lnTo>
                      <a:close/>
                    </a:path>
                  </a:pathLst>
                </a:custGeom>
                <a:solidFill>
                  <a:srgbClr val="7F7F7F"/>
                </a:soli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21" name="Freeform 320"/>
                <p:cNvSpPr>
                  <a:spLocks/>
                </p:cNvSpPr>
                <p:nvPr/>
              </p:nvSpPr>
              <p:spPr bwMode="auto">
                <a:xfrm>
                  <a:off x="4584701" y="2981325"/>
                  <a:ext cx="1919288" cy="2030413"/>
                </a:xfrm>
                <a:custGeom>
                  <a:avLst/>
                  <a:gdLst/>
                  <a:ahLst/>
                  <a:cxnLst>
                    <a:cxn ang="0">
                      <a:pos x="1209" y="425"/>
                    </a:cxn>
                    <a:cxn ang="0">
                      <a:pos x="0" y="1279"/>
                    </a:cxn>
                    <a:cxn ang="0">
                      <a:pos x="0" y="1279"/>
                    </a:cxn>
                    <a:cxn ang="0">
                      <a:pos x="0" y="856"/>
                    </a:cxn>
                    <a:cxn ang="0">
                      <a:pos x="0" y="856"/>
                    </a:cxn>
                    <a:cxn ang="0">
                      <a:pos x="1209" y="0"/>
                    </a:cxn>
                    <a:cxn ang="0">
                      <a:pos x="1209" y="0"/>
                    </a:cxn>
                    <a:cxn ang="0">
                      <a:pos x="1209" y="425"/>
                    </a:cxn>
                  </a:cxnLst>
                  <a:rect l="0" t="0" r="r" b="b"/>
                  <a:pathLst>
                    <a:path w="1209" h="1279">
                      <a:moveTo>
                        <a:pt x="1209" y="425"/>
                      </a:moveTo>
                      <a:lnTo>
                        <a:pt x="0" y="1279"/>
                      </a:lnTo>
                      <a:lnTo>
                        <a:pt x="0" y="1279"/>
                      </a:lnTo>
                      <a:lnTo>
                        <a:pt x="0" y="856"/>
                      </a:lnTo>
                      <a:lnTo>
                        <a:pt x="0" y="856"/>
                      </a:lnTo>
                      <a:lnTo>
                        <a:pt x="1209" y="0"/>
                      </a:lnTo>
                      <a:lnTo>
                        <a:pt x="1209" y="0"/>
                      </a:lnTo>
                      <a:lnTo>
                        <a:pt x="1209" y="425"/>
                      </a:lnTo>
                      <a:close/>
                    </a:path>
                  </a:pathLst>
                </a:custGeom>
                <a:gradFill flip="none" rotWithShape="1">
                  <a:gsLst>
                    <a:gs pos="0">
                      <a:srgbClr val="BEBEBE"/>
                    </a:gs>
                    <a:gs pos="100000">
                      <a:srgbClr val="E0E0E0"/>
                    </a:gs>
                  </a:gsLst>
                  <a:lin ang="16200000" scaled="1"/>
                  <a:tileRect/>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22" name="Freeform 321"/>
                <p:cNvSpPr>
                  <a:spLocks/>
                </p:cNvSpPr>
                <p:nvPr/>
              </p:nvSpPr>
              <p:spPr bwMode="auto">
                <a:xfrm>
                  <a:off x="4584701" y="3108325"/>
                  <a:ext cx="1919288" cy="1778000"/>
                </a:xfrm>
                <a:custGeom>
                  <a:avLst/>
                  <a:gdLst/>
                  <a:ahLst/>
                  <a:cxnLst>
                    <a:cxn ang="0">
                      <a:pos x="1209" y="265"/>
                    </a:cxn>
                    <a:cxn ang="0">
                      <a:pos x="0" y="1120"/>
                    </a:cxn>
                    <a:cxn ang="0">
                      <a:pos x="0" y="1120"/>
                    </a:cxn>
                    <a:cxn ang="0">
                      <a:pos x="0" y="856"/>
                    </a:cxn>
                    <a:cxn ang="0">
                      <a:pos x="0" y="856"/>
                    </a:cxn>
                    <a:cxn ang="0">
                      <a:pos x="1209" y="0"/>
                    </a:cxn>
                    <a:cxn ang="0">
                      <a:pos x="1209" y="0"/>
                    </a:cxn>
                    <a:cxn ang="0">
                      <a:pos x="1209" y="265"/>
                    </a:cxn>
                  </a:cxnLst>
                  <a:rect l="0" t="0" r="r" b="b"/>
                  <a:pathLst>
                    <a:path w="1209" h="1120">
                      <a:moveTo>
                        <a:pt x="1209" y="265"/>
                      </a:moveTo>
                      <a:lnTo>
                        <a:pt x="0" y="1120"/>
                      </a:lnTo>
                      <a:lnTo>
                        <a:pt x="0" y="1120"/>
                      </a:lnTo>
                      <a:lnTo>
                        <a:pt x="0" y="856"/>
                      </a:lnTo>
                      <a:lnTo>
                        <a:pt x="0" y="856"/>
                      </a:lnTo>
                      <a:lnTo>
                        <a:pt x="1209" y="0"/>
                      </a:lnTo>
                      <a:lnTo>
                        <a:pt x="1209" y="0"/>
                      </a:lnTo>
                      <a:lnTo>
                        <a:pt x="1209" y="265"/>
                      </a:lnTo>
                      <a:close/>
                    </a:path>
                  </a:pathLst>
                </a:custGeom>
                <a:solidFill>
                  <a:srgbClr val="A6A6A6"/>
                </a:soli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23" name="Freeform 322"/>
                <p:cNvSpPr>
                  <a:spLocks/>
                </p:cNvSpPr>
                <p:nvPr/>
              </p:nvSpPr>
              <p:spPr bwMode="auto">
                <a:xfrm>
                  <a:off x="4818063" y="4117975"/>
                  <a:ext cx="261938" cy="603250"/>
                </a:xfrm>
                <a:custGeom>
                  <a:avLst/>
                  <a:gdLst/>
                  <a:ahLst/>
                  <a:cxnLst>
                    <a:cxn ang="0">
                      <a:pos x="165" y="263"/>
                    </a:cxn>
                    <a:cxn ang="0">
                      <a:pos x="0" y="380"/>
                    </a:cxn>
                    <a:cxn ang="0">
                      <a:pos x="0" y="380"/>
                    </a:cxn>
                    <a:cxn ang="0">
                      <a:pos x="0" y="116"/>
                    </a:cxn>
                    <a:cxn ang="0">
                      <a:pos x="0" y="116"/>
                    </a:cxn>
                    <a:cxn ang="0">
                      <a:pos x="165" y="0"/>
                    </a:cxn>
                    <a:cxn ang="0">
                      <a:pos x="165" y="0"/>
                    </a:cxn>
                    <a:cxn ang="0">
                      <a:pos x="165" y="263"/>
                    </a:cxn>
                  </a:cxnLst>
                  <a:rect l="0" t="0" r="r" b="b"/>
                  <a:pathLst>
                    <a:path w="165" h="380">
                      <a:moveTo>
                        <a:pt x="165" y="263"/>
                      </a:moveTo>
                      <a:lnTo>
                        <a:pt x="0" y="380"/>
                      </a:lnTo>
                      <a:lnTo>
                        <a:pt x="0" y="380"/>
                      </a:lnTo>
                      <a:lnTo>
                        <a:pt x="0" y="116"/>
                      </a:lnTo>
                      <a:lnTo>
                        <a:pt x="0" y="116"/>
                      </a:lnTo>
                      <a:lnTo>
                        <a:pt x="165" y="0"/>
                      </a:lnTo>
                      <a:lnTo>
                        <a:pt x="165" y="0"/>
                      </a:lnTo>
                      <a:lnTo>
                        <a:pt x="165" y="263"/>
                      </a:lnTo>
                      <a:close/>
                    </a:path>
                  </a:pathLst>
                </a:custGeom>
                <a:gradFill>
                  <a:gsLst>
                    <a:gs pos="0">
                      <a:srgbClr val="3F79BF"/>
                    </a:gs>
                    <a:gs pos="100000">
                      <a:srgbClr val="A7C2E3"/>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24" name="Freeform 323"/>
                <p:cNvSpPr>
                  <a:spLocks/>
                </p:cNvSpPr>
                <p:nvPr/>
              </p:nvSpPr>
              <p:spPr bwMode="auto">
                <a:xfrm>
                  <a:off x="5205413" y="3843338"/>
                  <a:ext cx="258763" cy="604838"/>
                </a:xfrm>
                <a:custGeom>
                  <a:avLst/>
                  <a:gdLst/>
                  <a:ahLst/>
                  <a:cxnLst>
                    <a:cxn ang="0">
                      <a:pos x="163" y="265"/>
                    </a:cxn>
                    <a:cxn ang="0">
                      <a:pos x="0" y="381"/>
                    </a:cxn>
                    <a:cxn ang="0">
                      <a:pos x="0" y="381"/>
                    </a:cxn>
                    <a:cxn ang="0">
                      <a:pos x="0" y="116"/>
                    </a:cxn>
                    <a:cxn ang="0">
                      <a:pos x="0" y="116"/>
                    </a:cxn>
                    <a:cxn ang="0">
                      <a:pos x="163" y="0"/>
                    </a:cxn>
                    <a:cxn ang="0">
                      <a:pos x="163" y="0"/>
                    </a:cxn>
                    <a:cxn ang="0">
                      <a:pos x="163" y="265"/>
                    </a:cxn>
                  </a:cxnLst>
                  <a:rect l="0" t="0" r="r" b="b"/>
                  <a:pathLst>
                    <a:path w="163" h="381">
                      <a:moveTo>
                        <a:pt x="163" y="265"/>
                      </a:moveTo>
                      <a:lnTo>
                        <a:pt x="0" y="381"/>
                      </a:lnTo>
                      <a:lnTo>
                        <a:pt x="0" y="381"/>
                      </a:lnTo>
                      <a:lnTo>
                        <a:pt x="0" y="116"/>
                      </a:lnTo>
                      <a:lnTo>
                        <a:pt x="0" y="116"/>
                      </a:lnTo>
                      <a:lnTo>
                        <a:pt x="163" y="0"/>
                      </a:lnTo>
                      <a:lnTo>
                        <a:pt x="163" y="0"/>
                      </a:lnTo>
                      <a:lnTo>
                        <a:pt x="163" y="265"/>
                      </a:lnTo>
                      <a:close/>
                    </a:path>
                  </a:pathLst>
                </a:custGeom>
                <a:gradFill>
                  <a:gsLst>
                    <a:gs pos="0">
                      <a:srgbClr val="3F79BF"/>
                    </a:gs>
                    <a:gs pos="100000">
                      <a:srgbClr val="A7C2E3"/>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25" name="Freeform 324"/>
                <p:cNvSpPr>
                  <a:spLocks/>
                </p:cNvSpPr>
                <p:nvPr/>
              </p:nvSpPr>
              <p:spPr bwMode="auto">
                <a:xfrm>
                  <a:off x="5594351" y="3570288"/>
                  <a:ext cx="257175" cy="603250"/>
                </a:xfrm>
                <a:custGeom>
                  <a:avLst/>
                  <a:gdLst/>
                  <a:ahLst/>
                  <a:cxnLst>
                    <a:cxn ang="0">
                      <a:pos x="162" y="264"/>
                    </a:cxn>
                    <a:cxn ang="0">
                      <a:pos x="0" y="380"/>
                    </a:cxn>
                    <a:cxn ang="0">
                      <a:pos x="0" y="380"/>
                    </a:cxn>
                    <a:cxn ang="0">
                      <a:pos x="0" y="115"/>
                    </a:cxn>
                    <a:cxn ang="0">
                      <a:pos x="0" y="115"/>
                    </a:cxn>
                    <a:cxn ang="0">
                      <a:pos x="162" y="0"/>
                    </a:cxn>
                    <a:cxn ang="0">
                      <a:pos x="162" y="0"/>
                    </a:cxn>
                    <a:cxn ang="0">
                      <a:pos x="162" y="264"/>
                    </a:cxn>
                  </a:cxnLst>
                  <a:rect l="0" t="0" r="r" b="b"/>
                  <a:pathLst>
                    <a:path w="162" h="380">
                      <a:moveTo>
                        <a:pt x="162" y="264"/>
                      </a:moveTo>
                      <a:lnTo>
                        <a:pt x="0" y="380"/>
                      </a:lnTo>
                      <a:lnTo>
                        <a:pt x="0" y="380"/>
                      </a:lnTo>
                      <a:lnTo>
                        <a:pt x="0" y="115"/>
                      </a:lnTo>
                      <a:lnTo>
                        <a:pt x="0" y="115"/>
                      </a:lnTo>
                      <a:lnTo>
                        <a:pt x="162" y="0"/>
                      </a:lnTo>
                      <a:lnTo>
                        <a:pt x="162" y="0"/>
                      </a:lnTo>
                      <a:lnTo>
                        <a:pt x="162" y="264"/>
                      </a:lnTo>
                      <a:close/>
                    </a:path>
                  </a:pathLst>
                </a:custGeom>
                <a:gradFill>
                  <a:gsLst>
                    <a:gs pos="0">
                      <a:srgbClr val="3F79BF"/>
                    </a:gs>
                    <a:gs pos="100000">
                      <a:srgbClr val="A7C2E3"/>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26" name="Freeform 325"/>
                <p:cNvSpPr>
                  <a:spLocks/>
                </p:cNvSpPr>
                <p:nvPr/>
              </p:nvSpPr>
              <p:spPr bwMode="auto">
                <a:xfrm>
                  <a:off x="5981701" y="3295650"/>
                  <a:ext cx="258763" cy="601663"/>
                </a:xfrm>
                <a:custGeom>
                  <a:avLst/>
                  <a:gdLst/>
                  <a:ahLst/>
                  <a:cxnLst>
                    <a:cxn ang="0">
                      <a:pos x="163" y="265"/>
                    </a:cxn>
                    <a:cxn ang="0">
                      <a:pos x="0" y="379"/>
                    </a:cxn>
                    <a:cxn ang="0">
                      <a:pos x="0" y="379"/>
                    </a:cxn>
                    <a:cxn ang="0">
                      <a:pos x="0" y="116"/>
                    </a:cxn>
                    <a:cxn ang="0">
                      <a:pos x="0" y="116"/>
                    </a:cxn>
                    <a:cxn ang="0">
                      <a:pos x="163" y="0"/>
                    </a:cxn>
                    <a:cxn ang="0">
                      <a:pos x="163" y="0"/>
                    </a:cxn>
                    <a:cxn ang="0">
                      <a:pos x="163" y="265"/>
                    </a:cxn>
                  </a:cxnLst>
                  <a:rect l="0" t="0" r="r" b="b"/>
                  <a:pathLst>
                    <a:path w="163" h="379">
                      <a:moveTo>
                        <a:pt x="163" y="265"/>
                      </a:moveTo>
                      <a:lnTo>
                        <a:pt x="0" y="379"/>
                      </a:lnTo>
                      <a:lnTo>
                        <a:pt x="0" y="379"/>
                      </a:lnTo>
                      <a:lnTo>
                        <a:pt x="0" y="116"/>
                      </a:lnTo>
                      <a:lnTo>
                        <a:pt x="0" y="116"/>
                      </a:lnTo>
                      <a:lnTo>
                        <a:pt x="163" y="0"/>
                      </a:lnTo>
                      <a:lnTo>
                        <a:pt x="163" y="0"/>
                      </a:lnTo>
                      <a:lnTo>
                        <a:pt x="163" y="265"/>
                      </a:lnTo>
                      <a:close/>
                    </a:path>
                  </a:pathLst>
                </a:custGeom>
                <a:gradFill>
                  <a:gsLst>
                    <a:gs pos="0">
                      <a:srgbClr val="3F79BF"/>
                    </a:gs>
                    <a:gs pos="100000">
                      <a:srgbClr val="A7C2E3"/>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27" name="Freeform 326"/>
                <p:cNvSpPr>
                  <a:spLocks/>
                </p:cNvSpPr>
                <p:nvPr/>
              </p:nvSpPr>
              <p:spPr bwMode="auto">
                <a:xfrm>
                  <a:off x="2873376" y="3259138"/>
                  <a:ext cx="261938" cy="603250"/>
                </a:xfrm>
                <a:custGeom>
                  <a:avLst/>
                  <a:gdLst/>
                  <a:ahLst/>
                  <a:cxnLst>
                    <a:cxn ang="0">
                      <a:pos x="165" y="380"/>
                    </a:cxn>
                    <a:cxn ang="0">
                      <a:pos x="0" y="266"/>
                    </a:cxn>
                    <a:cxn ang="0">
                      <a:pos x="0" y="266"/>
                    </a:cxn>
                    <a:cxn ang="0">
                      <a:pos x="0" y="0"/>
                    </a:cxn>
                    <a:cxn ang="0">
                      <a:pos x="0" y="0"/>
                    </a:cxn>
                    <a:cxn ang="0">
                      <a:pos x="165" y="117"/>
                    </a:cxn>
                    <a:cxn ang="0">
                      <a:pos x="165" y="117"/>
                    </a:cxn>
                    <a:cxn ang="0">
                      <a:pos x="165" y="380"/>
                    </a:cxn>
                  </a:cxnLst>
                  <a:rect l="0" t="0" r="r" b="b"/>
                  <a:pathLst>
                    <a:path w="165" h="380">
                      <a:moveTo>
                        <a:pt x="165" y="380"/>
                      </a:moveTo>
                      <a:lnTo>
                        <a:pt x="0" y="266"/>
                      </a:lnTo>
                      <a:lnTo>
                        <a:pt x="0" y="266"/>
                      </a:lnTo>
                      <a:lnTo>
                        <a:pt x="0" y="0"/>
                      </a:lnTo>
                      <a:lnTo>
                        <a:pt x="0" y="0"/>
                      </a:lnTo>
                      <a:lnTo>
                        <a:pt x="165" y="117"/>
                      </a:lnTo>
                      <a:lnTo>
                        <a:pt x="165" y="117"/>
                      </a:lnTo>
                      <a:lnTo>
                        <a:pt x="165" y="380"/>
                      </a:lnTo>
                      <a:close/>
                    </a:path>
                  </a:pathLst>
                </a:custGeom>
                <a:gradFill>
                  <a:gsLst>
                    <a:gs pos="0">
                      <a:srgbClr val="315F97"/>
                    </a:gs>
                    <a:gs pos="100000">
                      <a:srgbClr val="84AAD8"/>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28" name="Freeform 327"/>
                <p:cNvSpPr>
                  <a:spLocks/>
                </p:cNvSpPr>
                <p:nvPr/>
              </p:nvSpPr>
              <p:spPr bwMode="auto">
                <a:xfrm>
                  <a:off x="3262313" y="3535363"/>
                  <a:ext cx="257175" cy="601663"/>
                </a:xfrm>
                <a:custGeom>
                  <a:avLst/>
                  <a:gdLst/>
                  <a:ahLst/>
                  <a:cxnLst>
                    <a:cxn ang="0">
                      <a:pos x="162" y="379"/>
                    </a:cxn>
                    <a:cxn ang="0">
                      <a:pos x="0" y="263"/>
                    </a:cxn>
                    <a:cxn ang="0">
                      <a:pos x="0" y="263"/>
                    </a:cxn>
                    <a:cxn ang="0">
                      <a:pos x="0" y="0"/>
                    </a:cxn>
                    <a:cxn ang="0">
                      <a:pos x="0" y="0"/>
                    </a:cxn>
                    <a:cxn ang="0">
                      <a:pos x="162" y="114"/>
                    </a:cxn>
                    <a:cxn ang="0">
                      <a:pos x="162" y="114"/>
                    </a:cxn>
                    <a:cxn ang="0">
                      <a:pos x="162" y="379"/>
                    </a:cxn>
                  </a:cxnLst>
                  <a:rect l="0" t="0" r="r" b="b"/>
                  <a:pathLst>
                    <a:path w="162" h="379">
                      <a:moveTo>
                        <a:pt x="162" y="379"/>
                      </a:moveTo>
                      <a:lnTo>
                        <a:pt x="0" y="263"/>
                      </a:lnTo>
                      <a:lnTo>
                        <a:pt x="0" y="263"/>
                      </a:lnTo>
                      <a:lnTo>
                        <a:pt x="0" y="0"/>
                      </a:lnTo>
                      <a:lnTo>
                        <a:pt x="0" y="0"/>
                      </a:lnTo>
                      <a:lnTo>
                        <a:pt x="162" y="114"/>
                      </a:lnTo>
                      <a:lnTo>
                        <a:pt x="162" y="114"/>
                      </a:lnTo>
                      <a:lnTo>
                        <a:pt x="162" y="379"/>
                      </a:lnTo>
                      <a:close/>
                    </a:path>
                  </a:pathLst>
                </a:custGeom>
                <a:gradFill>
                  <a:gsLst>
                    <a:gs pos="0">
                      <a:srgbClr val="315F97"/>
                    </a:gs>
                    <a:gs pos="100000">
                      <a:srgbClr val="84AAD8"/>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29" name="Freeform 328"/>
                <p:cNvSpPr>
                  <a:spLocks/>
                </p:cNvSpPr>
                <p:nvPr/>
              </p:nvSpPr>
              <p:spPr bwMode="auto">
                <a:xfrm>
                  <a:off x="3649663" y="3806825"/>
                  <a:ext cx="258763" cy="603250"/>
                </a:xfrm>
                <a:custGeom>
                  <a:avLst/>
                  <a:gdLst/>
                  <a:ahLst/>
                  <a:cxnLst>
                    <a:cxn ang="0">
                      <a:pos x="163" y="380"/>
                    </a:cxn>
                    <a:cxn ang="0">
                      <a:pos x="0" y="265"/>
                    </a:cxn>
                    <a:cxn ang="0">
                      <a:pos x="0" y="265"/>
                    </a:cxn>
                    <a:cxn ang="0">
                      <a:pos x="0" y="0"/>
                    </a:cxn>
                    <a:cxn ang="0">
                      <a:pos x="0" y="0"/>
                    </a:cxn>
                    <a:cxn ang="0">
                      <a:pos x="163" y="116"/>
                    </a:cxn>
                    <a:cxn ang="0">
                      <a:pos x="163" y="116"/>
                    </a:cxn>
                    <a:cxn ang="0">
                      <a:pos x="163" y="380"/>
                    </a:cxn>
                  </a:cxnLst>
                  <a:rect l="0" t="0" r="r" b="b"/>
                  <a:pathLst>
                    <a:path w="163" h="380">
                      <a:moveTo>
                        <a:pt x="163" y="380"/>
                      </a:moveTo>
                      <a:lnTo>
                        <a:pt x="0" y="265"/>
                      </a:lnTo>
                      <a:lnTo>
                        <a:pt x="0" y="265"/>
                      </a:lnTo>
                      <a:lnTo>
                        <a:pt x="0" y="0"/>
                      </a:lnTo>
                      <a:lnTo>
                        <a:pt x="0" y="0"/>
                      </a:lnTo>
                      <a:lnTo>
                        <a:pt x="163" y="116"/>
                      </a:lnTo>
                      <a:lnTo>
                        <a:pt x="163" y="116"/>
                      </a:lnTo>
                      <a:lnTo>
                        <a:pt x="163" y="380"/>
                      </a:lnTo>
                      <a:close/>
                    </a:path>
                  </a:pathLst>
                </a:custGeom>
                <a:gradFill>
                  <a:gsLst>
                    <a:gs pos="0">
                      <a:srgbClr val="315F97"/>
                    </a:gs>
                    <a:gs pos="100000">
                      <a:srgbClr val="84AAD8"/>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30" name="Freeform 329"/>
                <p:cNvSpPr>
                  <a:spLocks/>
                </p:cNvSpPr>
                <p:nvPr/>
              </p:nvSpPr>
              <p:spPr bwMode="auto">
                <a:xfrm>
                  <a:off x="4037013" y="4083050"/>
                  <a:ext cx="258763" cy="601663"/>
                </a:xfrm>
                <a:custGeom>
                  <a:avLst/>
                  <a:gdLst/>
                  <a:ahLst/>
                  <a:cxnLst>
                    <a:cxn ang="0">
                      <a:pos x="163" y="379"/>
                    </a:cxn>
                    <a:cxn ang="0">
                      <a:pos x="0" y="263"/>
                    </a:cxn>
                    <a:cxn ang="0">
                      <a:pos x="0" y="263"/>
                    </a:cxn>
                    <a:cxn ang="0">
                      <a:pos x="0" y="0"/>
                    </a:cxn>
                    <a:cxn ang="0">
                      <a:pos x="0" y="0"/>
                    </a:cxn>
                    <a:cxn ang="0">
                      <a:pos x="163" y="114"/>
                    </a:cxn>
                    <a:cxn ang="0">
                      <a:pos x="163" y="114"/>
                    </a:cxn>
                    <a:cxn ang="0">
                      <a:pos x="163" y="379"/>
                    </a:cxn>
                  </a:cxnLst>
                  <a:rect l="0" t="0" r="r" b="b"/>
                  <a:pathLst>
                    <a:path w="163" h="379">
                      <a:moveTo>
                        <a:pt x="163" y="379"/>
                      </a:moveTo>
                      <a:lnTo>
                        <a:pt x="0" y="263"/>
                      </a:lnTo>
                      <a:lnTo>
                        <a:pt x="0" y="263"/>
                      </a:lnTo>
                      <a:lnTo>
                        <a:pt x="0" y="0"/>
                      </a:lnTo>
                      <a:lnTo>
                        <a:pt x="0" y="0"/>
                      </a:lnTo>
                      <a:lnTo>
                        <a:pt x="163" y="114"/>
                      </a:lnTo>
                      <a:lnTo>
                        <a:pt x="163" y="114"/>
                      </a:lnTo>
                      <a:lnTo>
                        <a:pt x="163" y="379"/>
                      </a:lnTo>
                      <a:close/>
                    </a:path>
                  </a:pathLst>
                </a:custGeom>
                <a:gradFill>
                  <a:gsLst>
                    <a:gs pos="0">
                      <a:srgbClr val="315F97"/>
                    </a:gs>
                    <a:gs pos="100000">
                      <a:srgbClr val="84AAD8"/>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grpSp>
          <p:grpSp>
            <p:nvGrpSpPr>
              <p:cNvPr id="168" name="Group 28"/>
              <p:cNvGrpSpPr/>
              <p:nvPr/>
            </p:nvGrpSpPr>
            <p:grpSpPr>
              <a:xfrm flipH="1">
                <a:off x="16253379" y="7624832"/>
                <a:ext cx="435507" cy="327263"/>
                <a:chOff x="2640013" y="0"/>
                <a:chExt cx="3863976" cy="3405188"/>
              </a:xfrm>
            </p:grpSpPr>
            <p:sp>
              <p:nvSpPr>
                <p:cNvPr id="313" name="Freeform 23"/>
                <p:cNvSpPr>
                  <a:spLocks/>
                </p:cNvSpPr>
                <p:nvPr/>
              </p:nvSpPr>
              <p:spPr bwMode="auto">
                <a:xfrm>
                  <a:off x="2640013" y="0"/>
                  <a:ext cx="3863975" cy="2732088"/>
                </a:xfrm>
                <a:custGeom>
                  <a:avLst/>
                  <a:gdLst/>
                  <a:ahLst/>
                  <a:cxnLst>
                    <a:cxn ang="0">
                      <a:pos x="1225" y="1721"/>
                    </a:cxn>
                    <a:cxn ang="0">
                      <a:pos x="2434" y="866"/>
                    </a:cxn>
                    <a:cxn ang="0">
                      <a:pos x="1211" y="0"/>
                    </a:cxn>
                    <a:cxn ang="0">
                      <a:pos x="0" y="856"/>
                    </a:cxn>
                    <a:cxn ang="0">
                      <a:pos x="1225" y="1721"/>
                    </a:cxn>
                  </a:cxnLst>
                  <a:rect l="0" t="0" r="r" b="b"/>
                  <a:pathLst>
                    <a:path w="2434" h="1721">
                      <a:moveTo>
                        <a:pt x="1225" y="1721"/>
                      </a:moveTo>
                      <a:lnTo>
                        <a:pt x="2434" y="866"/>
                      </a:lnTo>
                      <a:lnTo>
                        <a:pt x="1211" y="0"/>
                      </a:lnTo>
                      <a:lnTo>
                        <a:pt x="0" y="856"/>
                      </a:lnTo>
                      <a:lnTo>
                        <a:pt x="1225" y="1721"/>
                      </a:lnTo>
                      <a:close/>
                    </a:path>
                  </a:pathLst>
                </a:custGeom>
                <a:gradFill flip="none" rotWithShape="1">
                  <a:gsLst>
                    <a:gs pos="0">
                      <a:srgbClr val="7F7F7F"/>
                    </a:gs>
                    <a:gs pos="100000">
                      <a:srgbClr val="BFBFBF"/>
                    </a:gs>
                  </a:gsLst>
                  <a:lin ang="16200000" scaled="1"/>
                  <a:tileRect/>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14" name="Freeform 24"/>
                <p:cNvSpPr>
                  <a:spLocks/>
                </p:cNvSpPr>
                <p:nvPr/>
              </p:nvSpPr>
              <p:spPr bwMode="auto">
                <a:xfrm>
                  <a:off x="2640013" y="1358900"/>
                  <a:ext cx="1944688" cy="2046288"/>
                </a:xfrm>
                <a:custGeom>
                  <a:avLst/>
                  <a:gdLst/>
                  <a:ahLst/>
                  <a:cxnLst>
                    <a:cxn ang="0">
                      <a:pos x="1225" y="1289"/>
                    </a:cxn>
                    <a:cxn ang="0">
                      <a:pos x="1225" y="865"/>
                    </a:cxn>
                    <a:cxn ang="0">
                      <a:pos x="0" y="0"/>
                    </a:cxn>
                    <a:cxn ang="0">
                      <a:pos x="0" y="423"/>
                    </a:cxn>
                    <a:cxn ang="0">
                      <a:pos x="1225" y="1289"/>
                    </a:cxn>
                  </a:cxnLst>
                  <a:rect l="0" t="0" r="r" b="b"/>
                  <a:pathLst>
                    <a:path w="1225" h="1289">
                      <a:moveTo>
                        <a:pt x="1225" y="1289"/>
                      </a:moveTo>
                      <a:lnTo>
                        <a:pt x="1225" y="865"/>
                      </a:lnTo>
                      <a:lnTo>
                        <a:pt x="0" y="0"/>
                      </a:lnTo>
                      <a:lnTo>
                        <a:pt x="0" y="423"/>
                      </a:lnTo>
                      <a:lnTo>
                        <a:pt x="1225" y="1289"/>
                      </a:lnTo>
                      <a:close/>
                    </a:path>
                  </a:pathLst>
                </a:custGeom>
                <a:gradFill>
                  <a:gsLst>
                    <a:gs pos="0">
                      <a:srgbClr val="979797"/>
                    </a:gs>
                    <a:gs pos="100000">
                      <a:srgbClr val="B4B4B4"/>
                    </a:gs>
                  </a:gsLst>
                  <a:lin ang="16200000" scaled="1"/>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15" name="Freeform 25"/>
                <p:cNvSpPr>
                  <a:spLocks/>
                </p:cNvSpPr>
                <p:nvPr/>
              </p:nvSpPr>
              <p:spPr bwMode="auto">
                <a:xfrm>
                  <a:off x="2640013" y="1485900"/>
                  <a:ext cx="1944688" cy="1793875"/>
                </a:xfrm>
                <a:custGeom>
                  <a:avLst/>
                  <a:gdLst/>
                  <a:ahLst/>
                  <a:cxnLst>
                    <a:cxn ang="0">
                      <a:pos x="1225" y="1130"/>
                    </a:cxn>
                    <a:cxn ang="0">
                      <a:pos x="1225" y="864"/>
                    </a:cxn>
                    <a:cxn ang="0">
                      <a:pos x="0" y="0"/>
                    </a:cxn>
                    <a:cxn ang="0">
                      <a:pos x="0" y="263"/>
                    </a:cxn>
                    <a:cxn ang="0">
                      <a:pos x="1225" y="1130"/>
                    </a:cxn>
                  </a:cxnLst>
                  <a:rect l="0" t="0" r="r" b="b"/>
                  <a:pathLst>
                    <a:path w="1225" h="1130">
                      <a:moveTo>
                        <a:pt x="1225" y="1130"/>
                      </a:moveTo>
                      <a:lnTo>
                        <a:pt x="1225" y="864"/>
                      </a:lnTo>
                      <a:lnTo>
                        <a:pt x="0" y="0"/>
                      </a:lnTo>
                      <a:lnTo>
                        <a:pt x="0" y="263"/>
                      </a:lnTo>
                      <a:lnTo>
                        <a:pt x="1225" y="1130"/>
                      </a:lnTo>
                      <a:close/>
                    </a:path>
                  </a:pathLst>
                </a:custGeom>
                <a:solidFill>
                  <a:srgbClr val="7F7F7F"/>
                </a:soli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16" name="Freeform 26"/>
                <p:cNvSpPr>
                  <a:spLocks/>
                </p:cNvSpPr>
                <p:nvPr/>
              </p:nvSpPr>
              <p:spPr bwMode="auto">
                <a:xfrm>
                  <a:off x="4584701" y="1374775"/>
                  <a:ext cx="1919288" cy="2030413"/>
                </a:xfrm>
                <a:custGeom>
                  <a:avLst/>
                  <a:gdLst/>
                  <a:ahLst/>
                  <a:cxnLst>
                    <a:cxn ang="0">
                      <a:pos x="1209" y="423"/>
                    </a:cxn>
                    <a:cxn ang="0">
                      <a:pos x="0" y="1279"/>
                    </a:cxn>
                    <a:cxn ang="0">
                      <a:pos x="0" y="1279"/>
                    </a:cxn>
                    <a:cxn ang="0">
                      <a:pos x="0" y="855"/>
                    </a:cxn>
                    <a:cxn ang="0">
                      <a:pos x="0" y="855"/>
                    </a:cxn>
                    <a:cxn ang="0">
                      <a:pos x="1209" y="0"/>
                    </a:cxn>
                    <a:cxn ang="0">
                      <a:pos x="1209" y="0"/>
                    </a:cxn>
                    <a:cxn ang="0">
                      <a:pos x="1209" y="423"/>
                    </a:cxn>
                  </a:cxnLst>
                  <a:rect l="0" t="0" r="r" b="b"/>
                  <a:pathLst>
                    <a:path w="1209" h="1279">
                      <a:moveTo>
                        <a:pt x="1209" y="423"/>
                      </a:moveTo>
                      <a:lnTo>
                        <a:pt x="0" y="1279"/>
                      </a:lnTo>
                      <a:lnTo>
                        <a:pt x="0" y="1279"/>
                      </a:lnTo>
                      <a:lnTo>
                        <a:pt x="0" y="855"/>
                      </a:lnTo>
                      <a:lnTo>
                        <a:pt x="0" y="855"/>
                      </a:lnTo>
                      <a:lnTo>
                        <a:pt x="1209" y="0"/>
                      </a:lnTo>
                      <a:lnTo>
                        <a:pt x="1209" y="0"/>
                      </a:lnTo>
                      <a:lnTo>
                        <a:pt x="1209" y="423"/>
                      </a:lnTo>
                      <a:close/>
                    </a:path>
                  </a:pathLst>
                </a:custGeom>
                <a:gradFill flip="none" rotWithShape="1">
                  <a:gsLst>
                    <a:gs pos="0">
                      <a:srgbClr val="BEBEBE"/>
                    </a:gs>
                    <a:gs pos="100000">
                      <a:srgbClr val="E0E0E0"/>
                    </a:gs>
                  </a:gsLst>
                  <a:lin ang="16200000" scaled="1"/>
                  <a:tileRect/>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17" name="Freeform 27"/>
                <p:cNvSpPr>
                  <a:spLocks/>
                </p:cNvSpPr>
                <p:nvPr/>
              </p:nvSpPr>
              <p:spPr bwMode="auto">
                <a:xfrm>
                  <a:off x="4584701" y="1501775"/>
                  <a:ext cx="1919288" cy="1778000"/>
                </a:xfrm>
                <a:custGeom>
                  <a:avLst/>
                  <a:gdLst/>
                  <a:ahLst/>
                  <a:cxnLst>
                    <a:cxn ang="0">
                      <a:pos x="1209" y="264"/>
                    </a:cxn>
                    <a:cxn ang="0">
                      <a:pos x="0" y="1120"/>
                    </a:cxn>
                    <a:cxn ang="0">
                      <a:pos x="0" y="1120"/>
                    </a:cxn>
                    <a:cxn ang="0">
                      <a:pos x="0" y="854"/>
                    </a:cxn>
                    <a:cxn ang="0">
                      <a:pos x="0" y="854"/>
                    </a:cxn>
                    <a:cxn ang="0">
                      <a:pos x="1209" y="0"/>
                    </a:cxn>
                    <a:cxn ang="0">
                      <a:pos x="1209" y="0"/>
                    </a:cxn>
                    <a:cxn ang="0">
                      <a:pos x="1209" y="264"/>
                    </a:cxn>
                  </a:cxnLst>
                  <a:rect l="0" t="0" r="r" b="b"/>
                  <a:pathLst>
                    <a:path w="1209" h="1120">
                      <a:moveTo>
                        <a:pt x="1209" y="264"/>
                      </a:moveTo>
                      <a:lnTo>
                        <a:pt x="0" y="1120"/>
                      </a:lnTo>
                      <a:lnTo>
                        <a:pt x="0" y="1120"/>
                      </a:lnTo>
                      <a:lnTo>
                        <a:pt x="0" y="854"/>
                      </a:lnTo>
                      <a:lnTo>
                        <a:pt x="0" y="854"/>
                      </a:lnTo>
                      <a:lnTo>
                        <a:pt x="1209" y="0"/>
                      </a:lnTo>
                      <a:lnTo>
                        <a:pt x="1209" y="0"/>
                      </a:lnTo>
                      <a:lnTo>
                        <a:pt x="1209" y="264"/>
                      </a:lnTo>
                      <a:close/>
                    </a:path>
                  </a:pathLst>
                </a:custGeom>
                <a:solidFill>
                  <a:srgbClr val="A6A6A6"/>
                </a:soli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grpSp>
          <p:grpSp>
            <p:nvGrpSpPr>
              <p:cNvPr id="169" name="Group 87"/>
              <p:cNvGrpSpPr/>
              <p:nvPr/>
            </p:nvGrpSpPr>
            <p:grpSpPr>
              <a:xfrm flipH="1">
                <a:off x="15856308" y="7003486"/>
                <a:ext cx="435509" cy="352437"/>
                <a:chOff x="2640013" y="3190875"/>
                <a:chExt cx="3863976" cy="3667126"/>
              </a:xfrm>
            </p:grpSpPr>
            <p:sp>
              <p:nvSpPr>
                <p:cNvPr id="310" name="Freeform 5"/>
                <p:cNvSpPr>
                  <a:spLocks/>
                </p:cNvSpPr>
                <p:nvPr/>
              </p:nvSpPr>
              <p:spPr bwMode="auto">
                <a:xfrm>
                  <a:off x="2640013" y="3190875"/>
                  <a:ext cx="3863975" cy="2732088"/>
                </a:xfrm>
                <a:custGeom>
                  <a:avLst/>
                  <a:gdLst/>
                  <a:ahLst/>
                  <a:cxnLst>
                    <a:cxn ang="0">
                      <a:pos x="0" y="865"/>
                    </a:cxn>
                    <a:cxn ang="0">
                      <a:pos x="1211" y="1721"/>
                    </a:cxn>
                    <a:cxn ang="0">
                      <a:pos x="2434" y="856"/>
                    </a:cxn>
                    <a:cxn ang="0">
                      <a:pos x="1225" y="0"/>
                    </a:cxn>
                    <a:cxn ang="0">
                      <a:pos x="0" y="865"/>
                    </a:cxn>
                  </a:cxnLst>
                  <a:rect l="0" t="0" r="r" b="b"/>
                  <a:pathLst>
                    <a:path w="2434" h="1721">
                      <a:moveTo>
                        <a:pt x="0" y="865"/>
                      </a:moveTo>
                      <a:lnTo>
                        <a:pt x="1211" y="1721"/>
                      </a:lnTo>
                      <a:lnTo>
                        <a:pt x="2434" y="856"/>
                      </a:lnTo>
                      <a:lnTo>
                        <a:pt x="1225" y="0"/>
                      </a:lnTo>
                      <a:lnTo>
                        <a:pt x="0" y="865"/>
                      </a:lnTo>
                      <a:close/>
                    </a:path>
                  </a:pathLst>
                </a:custGeom>
                <a:gradFill flip="none" rotWithShape="1">
                  <a:gsLst>
                    <a:gs pos="0">
                      <a:srgbClr val="7F7F7F"/>
                    </a:gs>
                    <a:gs pos="100000">
                      <a:srgbClr val="BFBFBF"/>
                    </a:gs>
                  </a:gsLst>
                  <a:lin ang="16200000" scaled="1"/>
                  <a:tileRect/>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11" name="Freeform 6"/>
                <p:cNvSpPr>
                  <a:spLocks/>
                </p:cNvSpPr>
                <p:nvPr/>
              </p:nvSpPr>
              <p:spPr bwMode="auto">
                <a:xfrm>
                  <a:off x="4562476" y="4549775"/>
                  <a:ext cx="1941513" cy="2308225"/>
                </a:xfrm>
                <a:custGeom>
                  <a:avLst/>
                  <a:gdLst/>
                  <a:ahLst/>
                  <a:cxnLst>
                    <a:cxn ang="0">
                      <a:pos x="0" y="865"/>
                    </a:cxn>
                    <a:cxn ang="0">
                      <a:pos x="0" y="1454"/>
                    </a:cxn>
                    <a:cxn ang="0">
                      <a:pos x="1223" y="589"/>
                    </a:cxn>
                    <a:cxn ang="0">
                      <a:pos x="1223" y="0"/>
                    </a:cxn>
                    <a:cxn ang="0">
                      <a:pos x="0" y="865"/>
                    </a:cxn>
                  </a:cxnLst>
                  <a:rect l="0" t="0" r="r" b="b"/>
                  <a:pathLst>
                    <a:path w="1223" h="1454">
                      <a:moveTo>
                        <a:pt x="0" y="865"/>
                      </a:moveTo>
                      <a:lnTo>
                        <a:pt x="0" y="1454"/>
                      </a:lnTo>
                      <a:lnTo>
                        <a:pt x="1223" y="589"/>
                      </a:lnTo>
                      <a:lnTo>
                        <a:pt x="1223" y="0"/>
                      </a:lnTo>
                      <a:lnTo>
                        <a:pt x="0" y="865"/>
                      </a:lnTo>
                      <a:close/>
                    </a:path>
                  </a:pathLst>
                </a:custGeom>
                <a:gradFill flip="none" rotWithShape="1">
                  <a:gsLst>
                    <a:gs pos="0">
                      <a:srgbClr val="BEBEBE"/>
                    </a:gs>
                    <a:gs pos="100000">
                      <a:srgbClr val="E0E0E0"/>
                    </a:gs>
                  </a:gsLst>
                  <a:lin ang="16200000" scaled="1"/>
                  <a:tileRect/>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12" name="Freeform 7"/>
                <p:cNvSpPr>
                  <a:spLocks/>
                </p:cNvSpPr>
                <p:nvPr/>
              </p:nvSpPr>
              <p:spPr bwMode="auto">
                <a:xfrm>
                  <a:off x="2640013" y="4564063"/>
                  <a:ext cx="1922463" cy="2293938"/>
                </a:xfrm>
                <a:custGeom>
                  <a:avLst/>
                  <a:gdLst/>
                  <a:ahLst/>
                  <a:cxnLst>
                    <a:cxn ang="0">
                      <a:pos x="1211" y="1445"/>
                    </a:cxn>
                    <a:cxn ang="0">
                      <a:pos x="0" y="589"/>
                    </a:cxn>
                    <a:cxn ang="0">
                      <a:pos x="0" y="589"/>
                    </a:cxn>
                    <a:cxn ang="0">
                      <a:pos x="0" y="0"/>
                    </a:cxn>
                    <a:cxn ang="0">
                      <a:pos x="0" y="0"/>
                    </a:cxn>
                    <a:cxn ang="0">
                      <a:pos x="1211" y="856"/>
                    </a:cxn>
                    <a:cxn ang="0">
                      <a:pos x="1211" y="856"/>
                    </a:cxn>
                    <a:cxn ang="0">
                      <a:pos x="1211" y="1445"/>
                    </a:cxn>
                  </a:cxnLst>
                  <a:rect l="0" t="0" r="r" b="b"/>
                  <a:pathLst>
                    <a:path w="1211" h="1445">
                      <a:moveTo>
                        <a:pt x="1211" y="1445"/>
                      </a:moveTo>
                      <a:lnTo>
                        <a:pt x="0" y="589"/>
                      </a:lnTo>
                      <a:lnTo>
                        <a:pt x="0" y="589"/>
                      </a:lnTo>
                      <a:lnTo>
                        <a:pt x="0" y="0"/>
                      </a:lnTo>
                      <a:lnTo>
                        <a:pt x="0" y="0"/>
                      </a:lnTo>
                      <a:lnTo>
                        <a:pt x="1211" y="856"/>
                      </a:lnTo>
                      <a:lnTo>
                        <a:pt x="1211" y="856"/>
                      </a:lnTo>
                      <a:lnTo>
                        <a:pt x="1211" y="1445"/>
                      </a:lnTo>
                      <a:close/>
                    </a:path>
                  </a:pathLst>
                </a:custGeom>
                <a:gradFill>
                  <a:gsLst>
                    <a:gs pos="0">
                      <a:srgbClr val="979797"/>
                    </a:gs>
                    <a:gs pos="100000">
                      <a:srgbClr val="B4B4B4"/>
                    </a:gs>
                  </a:gsLst>
                  <a:lin ang="16200000" scaled="1"/>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grpSp>
          <p:grpSp>
            <p:nvGrpSpPr>
              <p:cNvPr id="170" name="Group 88"/>
              <p:cNvGrpSpPr/>
              <p:nvPr/>
            </p:nvGrpSpPr>
            <p:grpSpPr>
              <a:xfrm flipH="1">
                <a:off x="15857772" y="6936050"/>
                <a:ext cx="435509" cy="326958"/>
                <a:chOff x="2640013" y="1609725"/>
                <a:chExt cx="3863976" cy="3402013"/>
              </a:xfrm>
            </p:grpSpPr>
            <p:sp>
              <p:nvSpPr>
                <p:cNvPr id="297" name="Freeform 10"/>
                <p:cNvSpPr>
                  <a:spLocks/>
                </p:cNvSpPr>
                <p:nvPr/>
              </p:nvSpPr>
              <p:spPr bwMode="auto">
                <a:xfrm>
                  <a:off x="2640013" y="1609725"/>
                  <a:ext cx="3863975" cy="2730500"/>
                </a:xfrm>
                <a:custGeom>
                  <a:avLst/>
                  <a:gdLst/>
                  <a:ahLst/>
                  <a:cxnLst>
                    <a:cxn ang="0">
                      <a:pos x="1225" y="1720"/>
                    </a:cxn>
                    <a:cxn ang="0">
                      <a:pos x="2434" y="864"/>
                    </a:cxn>
                    <a:cxn ang="0">
                      <a:pos x="1211" y="0"/>
                    </a:cxn>
                    <a:cxn ang="0">
                      <a:pos x="0" y="856"/>
                    </a:cxn>
                    <a:cxn ang="0">
                      <a:pos x="1225" y="1720"/>
                    </a:cxn>
                  </a:cxnLst>
                  <a:rect l="0" t="0" r="r" b="b"/>
                  <a:pathLst>
                    <a:path w="2434" h="1720">
                      <a:moveTo>
                        <a:pt x="1225" y="1720"/>
                      </a:moveTo>
                      <a:lnTo>
                        <a:pt x="2434" y="864"/>
                      </a:lnTo>
                      <a:lnTo>
                        <a:pt x="1211" y="0"/>
                      </a:lnTo>
                      <a:lnTo>
                        <a:pt x="0" y="856"/>
                      </a:lnTo>
                      <a:lnTo>
                        <a:pt x="1225" y="1720"/>
                      </a:lnTo>
                      <a:close/>
                    </a:path>
                  </a:pathLst>
                </a:custGeom>
                <a:gradFill flip="none" rotWithShape="1">
                  <a:gsLst>
                    <a:gs pos="0">
                      <a:srgbClr val="7F7F7F"/>
                    </a:gs>
                    <a:gs pos="100000">
                      <a:srgbClr val="BFBFBF"/>
                    </a:gs>
                  </a:gsLst>
                  <a:lin ang="16200000" scaled="1"/>
                  <a:tileRect/>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98" name="Freeform 11"/>
                <p:cNvSpPr>
                  <a:spLocks/>
                </p:cNvSpPr>
                <p:nvPr/>
              </p:nvSpPr>
              <p:spPr bwMode="auto">
                <a:xfrm>
                  <a:off x="2640013" y="2968625"/>
                  <a:ext cx="1944688" cy="2043113"/>
                </a:xfrm>
                <a:custGeom>
                  <a:avLst/>
                  <a:gdLst/>
                  <a:ahLst/>
                  <a:cxnLst>
                    <a:cxn ang="0">
                      <a:pos x="1225" y="1287"/>
                    </a:cxn>
                    <a:cxn ang="0">
                      <a:pos x="1225" y="864"/>
                    </a:cxn>
                    <a:cxn ang="0">
                      <a:pos x="0" y="0"/>
                    </a:cxn>
                    <a:cxn ang="0">
                      <a:pos x="0" y="423"/>
                    </a:cxn>
                    <a:cxn ang="0">
                      <a:pos x="1225" y="1287"/>
                    </a:cxn>
                  </a:cxnLst>
                  <a:rect l="0" t="0" r="r" b="b"/>
                  <a:pathLst>
                    <a:path w="1225" h="1287">
                      <a:moveTo>
                        <a:pt x="1225" y="1287"/>
                      </a:moveTo>
                      <a:lnTo>
                        <a:pt x="1225" y="864"/>
                      </a:lnTo>
                      <a:lnTo>
                        <a:pt x="0" y="0"/>
                      </a:lnTo>
                      <a:lnTo>
                        <a:pt x="0" y="423"/>
                      </a:lnTo>
                      <a:lnTo>
                        <a:pt x="1225" y="1287"/>
                      </a:lnTo>
                      <a:close/>
                    </a:path>
                  </a:pathLst>
                </a:custGeom>
                <a:gradFill>
                  <a:gsLst>
                    <a:gs pos="0">
                      <a:srgbClr val="979797"/>
                    </a:gs>
                    <a:gs pos="100000">
                      <a:srgbClr val="B4B4B4"/>
                    </a:gs>
                  </a:gsLst>
                  <a:lin ang="16200000" scaled="1"/>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99" name="Freeform 12"/>
                <p:cNvSpPr>
                  <a:spLocks/>
                </p:cNvSpPr>
                <p:nvPr/>
              </p:nvSpPr>
              <p:spPr bwMode="auto">
                <a:xfrm>
                  <a:off x="2640013" y="3094038"/>
                  <a:ext cx="1944688" cy="1792288"/>
                </a:xfrm>
                <a:custGeom>
                  <a:avLst/>
                  <a:gdLst/>
                  <a:ahLst/>
                  <a:cxnLst>
                    <a:cxn ang="0">
                      <a:pos x="1225" y="1129"/>
                    </a:cxn>
                    <a:cxn ang="0">
                      <a:pos x="1225" y="865"/>
                    </a:cxn>
                    <a:cxn ang="0">
                      <a:pos x="0" y="0"/>
                    </a:cxn>
                    <a:cxn ang="0">
                      <a:pos x="0" y="264"/>
                    </a:cxn>
                    <a:cxn ang="0">
                      <a:pos x="1225" y="1129"/>
                    </a:cxn>
                  </a:cxnLst>
                  <a:rect l="0" t="0" r="r" b="b"/>
                  <a:pathLst>
                    <a:path w="1225" h="1129">
                      <a:moveTo>
                        <a:pt x="1225" y="1129"/>
                      </a:moveTo>
                      <a:lnTo>
                        <a:pt x="1225" y="865"/>
                      </a:lnTo>
                      <a:lnTo>
                        <a:pt x="0" y="0"/>
                      </a:lnTo>
                      <a:lnTo>
                        <a:pt x="0" y="264"/>
                      </a:lnTo>
                      <a:lnTo>
                        <a:pt x="1225" y="1129"/>
                      </a:lnTo>
                      <a:close/>
                    </a:path>
                  </a:pathLst>
                </a:custGeom>
                <a:solidFill>
                  <a:srgbClr val="7F7F7F"/>
                </a:soli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00" name="Freeform 13"/>
                <p:cNvSpPr>
                  <a:spLocks/>
                </p:cNvSpPr>
                <p:nvPr/>
              </p:nvSpPr>
              <p:spPr bwMode="auto">
                <a:xfrm>
                  <a:off x="4584701" y="2981325"/>
                  <a:ext cx="1919288" cy="2030413"/>
                </a:xfrm>
                <a:custGeom>
                  <a:avLst/>
                  <a:gdLst/>
                  <a:ahLst/>
                  <a:cxnLst>
                    <a:cxn ang="0">
                      <a:pos x="1209" y="425"/>
                    </a:cxn>
                    <a:cxn ang="0">
                      <a:pos x="0" y="1279"/>
                    </a:cxn>
                    <a:cxn ang="0">
                      <a:pos x="0" y="1279"/>
                    </a:cxn>
                    <a:cxn ang="0">
                      <a:pos x="0" y="856"/>
                    </a:cxn>
                    <a:cxn ang="0">
                      <a:pos x="0" y="856"/>
                    </a:cxn>
                    <a:cxn ang="0">
                      <a:pos x="1209" y="0"/>
                    </a:cxn>
                    <a:cxn ang="0">
                      <a:pos x="1209" y="0"/>
                    </a:cxn>
                    <a:cxn ang="0">
                      <a:pos x="1209" y="425"/>
                    </a:cxn>
                  </a:cxnLst>
                  <a:rect l="0" t="0" r="r" b="b"/>
                  <a:pathLst>
                    <a:path w="1209" h="1279">
                      <a:moveTo>
                        <a:pt x="1209" y="425"/>
                      </a:moveTo>
                      <a:lnTo>
                        <a:pt x="0" y="1279"/>
                      </a:lnTo>
                      <a:lnTo>
                        <a:pt x="0" y="1279"/>
                      </a:lnTo>
                      <a:lnTo>
                        <a:pt x="0" y="856"/>
                      </a:lnTo>
                      <a:lnTo>
                        <a:pt x="0" y="856"/>
                      </a:lnTo>
                      <a:lnTo>
                        <a:pt x="1209" y="0"/>
                      </a:lnTo>
                      <a:lnTo>
                        <a:pt x="1209" y="0"/>
                      </a:lnTo>
                      <a:lnTo>
                        <a:pt x="1209" y="425"/>
                      </a:lnTo>
                      <a:close/>
                    </a:path>
                  </a:pathLst>
                </a:custGeom>
                <a:gradFill flip="none" rotWithShape="1">
                  <a:gsLst>
                    <a:gs pos="0">
                      <a:srgbClr val="BEBEBE"/>
                    </a:gs>
                    <a:gs pos="100000">
                      <a:srgbClr val="E0E0E0"/>
                    </a:gs>
                  </a:gsLst>
                  <a:lin ang="16200000" scaled="1"/>
                  <a:tileRect/>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01" name="Freeform 14"/>
                <p:cNvSpPr>
                  <a:spLocks/>
                </p:cNvSpPr>
                <p:nvPr/>
              </p:nvSpPr>
              <p:spPr bwMode="auto">
                <a:xfrm>
                  <a:off x="4584701" y="3108325"/>
                  <a:ext cx="1919288" cy="1778000"/>
                </a:xfrm>
                <a:custGeom>
                  <a:avLst/>
                  <a:gdLst/>
                  <a:ahLst/>
                  <a:cxnLst>
                    <a:cxn ang="0">
                      <a:pos x="1209" y="265"/>
                    </a:cxn>
                    <a:cxn ang="0">
                      <a:pos x="0" y="1120"/>
                    </a:cxn>
                    <a:cxn ang="0">
                      <a:pos x="0" y="1120"/>
                    </a:cxn>
                    <a:cxn ang="0">
                      <a:pos x="0" y="856"/>
                    </a:cxn>
                    <a:cxn ang="0">
                      <a:pos x="0" y="856"/>
                    </a:cxn>
                    <a:cxn ang="0">
                      <a:pos x="1209" y="0"/>
                    </a:cxn>
                    <a:cxn ang="0">
                      <a:pos x="1209" y="0"/>
                    </a:cxn>
                    <a:cxn ang="0">
                      <a:pos x="1209" y="265"/>
                    </a:cxn>
                  </a:cxnLst>
                  <a:rect l="0" t="0" r="r" b="b"/>
                  <a:pathLst>
                    <a:path w="1209" h="1120">
                      <a:moveTo>
                        <a:pt x="1209" y="265"/>
                      </a:moveTo>
                      <a:lnTo>
                        <a:pt x="0" y="1120"/>
                      </a:lnTo>
                      <a:lnTo>
                        <a:pt x="0" y="1120"/>
                      </a:lnTo>
                      <a:lnTo>
                        <a:pt x="0" y="856"/>
                      </a:lnTo>
                      <a:lnTo>
                        <a:pt x="0" y="856"/>
                      </a:lnTo>
                      <a:lnTo>
                        <a:pt x="1209" y="0"/>
                      </a:lnTo>
                      <a:lnTo>
                        <a:pt x="1209" y="0"/>
                      </a:lnTo>
                      <a:lnTo>
                        <a:pt x="1209" y="265"/>
                      </a:lnTo>
                      <a:close/>
                    </a:path>
                  </a:pathLst>
                </a:custGeom>
                <a:solidFill>
                  <a:srgbClr val="A6A6A6"/>
                </a:soli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02" name="Freeform 15"/>
                <p:cNvSpPr>
                  <a:spLocks/>
                </p:cNvSpPr>
                <p:nvPr/>
              </p:nvSpPr>
              <p:spPr bwMode="auto">
                <a:xfrm>
                  <a:off x="4818063" y="4117975"/>
                  <a:ext cx="261938" cy="603250"/>
                </a:xfrm>
                <a:custGeom>
                  <a:avLst/>
                  <a:gdLst/>
                  <a:ahLst/>
                  <a:cxnLst>
                    <a:cxn ang="0">
                      <a:pos x="165" y="263"/>
                    </a:cxn>
                    <a:cxn ang="0">
                      <a:pos x="0" y="380"/>
                    </a:cxn>
                    <a:cxn ang="0">
                      <a:pos x="0" y="380"/>
                    </a:cxn>
                    <a:cxn ang="0">
                      <a:pos x="0" y="116"/>
                    </a:cxn>
                    <a:cxn ang="0">
                      <a:pos x="0" y="116"/>
                    </a:cxn>
                    <a:cxn ang="0">
                      <a:pos x="165" y="0"/>
                    </a:cxn>
                    <a:cxn ang="0">
                      <a:pos x="165" y="0"/>
                    </a:cxn>
                    <a:cxn ang="0">
                      <a:pos x="165" y="263"/>
                    </a:cxn>
                  </a:cxnLst>
                  <a:rect l="0" t="0" r="r" b="b"/>
                  <a:pathLst>
                    <a:path w="165" h="380">
                      <a:moveTo>
                        <a:pt x="165" y="263"/>
                      </a:moveTo>
                      <a:lnTo>
                        <a:pt x="0" y="380"/>
                      </a:lnTo>
                      <a:lnTo>
                        <a:pt x="0" y="380"/>
                      </a:lnTo>
                      <a:lnTo>
                        <a:pt x="0" y="116"/>
                      </a:lnTo>
                      <a:lnTo>
                        <a:pt x="0" y="116"/>
                      </a:lnTo>
                      <a:lnTo>
                        <a:pt x="165" y="0"/>
                      </a:lnTo>
                      <a:lnTo>
                        <a:pt x="165" y="0"/>
                      </a:lnTo>
                      <a:lnTo>
                        <a:pt x="165" y="263"/>
                      </a:lnTo>
                      <a:close/>
                    </a:path>
                  </a:pathLst>
                </a:custGeom>
                <a:gradFill>
                  <a:gsLst>
                    <a:gs pos="0">
                      <a:srgbClr val="3F79BF"/>
                    </a:gs>
                    <a:gs pos="100000">
                      <a:srgbClr val="A7C2E3"/>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03" name="Freeform 16"/>
                <p:cNvSpPr>
                  <a:spLocks/>
                </p:cNvSpPr>
                <p:nvPr/>
              </p:nvSpPr>
              <p:spPr bwMode="auto">
                <a:xfrm>
                  <a:off x="5205413" y="3843338"/>
                  <a:ext cx="258763" cy="604838"/>
                </a:xfrm>
                <a:custGeom>
                  <a:avLst/>
                  <a:gdLst/>
                  <a:ahLst/>
                  <a:cxnLst>
                    <a:cxn ang="0">
                      <a:pos x="163" y="265"/>
                    </a:cxn>
                    <a:cxn ang="0">
                      <a:pos x="0" y="381"/>
                    </a:cxn>
                    <a:cxn ang="0">
                      <a:pos x="0" y="381"/>
                    </a:cxn>
                    <a:cxn ang="0">
                      <a:pos x="0" y="116"/>
                    </a:cxn>
                    <a:cxn ang="0">
                      <a:pos x="0" y="116"/>
                    </a:cxn>
                    <a:cxn ang="0">
                      <a:pos x="163" y="0"/>
                    </a:cxn>
                    <a:cxn ang="0">
                      <a:pos x="163" y="0"/>
                    </a:cxn>
                    <a:cxn ang="0">
                      <a:pos x="163" y="265"/>
                    </a:cxn>
                  </a:cxnLst>
                  <a:rect l="0" t="0" r="r" b="b"/>
                  <a:pathLst>
                    <a:path w="163" h="381">
                      <a:moveTo>
                        <a:pt x="163" y="265"/>
                      </a:moveTo>
                      <a:lnTo>
                        <a:pt x="0" y="381"/>
                      </a:lnTo>
                      <a:lnTo>
                        <a:pt x="0" y="381"/>
                      </a:lnTo>
                      <a:lnTo>
                        <a:pt x="0" y="116"/>
                      </a:lnTo>
                      <a:lnTo>
                        <a:pt x="0" y="116"/>
                      </a:lnTo>
                      <a:lnTo>
                        <a:pt x="163" y="0"/>
                      </a:lnTo>
                      <a:lnTo>
                        <a:pt x="163" y="0"/>
                      </a:lnTo>
                      <a:lnTo>
                        <a:pt x="163" y="265"/>
                      </a:lnTo>
                      <a:close/>
                    </a:path>
                  </a:pathLst>
                </a:custGeom>
                <a:gradFill>
                  <a:gsLst>
                    <a:gs pos="0">
                      <a:srgbClr val="3F79BF"/>
                    </a:gs>
                    <a:gs pos="100000">
                      <a:srgbClr val="A7C2E3"/>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04" name="Freeform 17"/>
                <p:cNvSpPr>
                  <a:spLocks/>
                </p:cNvSpPr>
                <p:nvPr/>
              </p:nvSpPr>
              <p:spPr bwMode="auto">
                <a:xfrm>
                  <a:off x="5594351" y="3570288"/>
                  <a:ext cx="257175" cy="603250"/>
                </a:xfrm>
                <a:custGeom>
                  <a:avLst/>
                  <a:gdLst/>
                  <a:ahLst/>
                  <a:cxnLst>
                    <a:cxn ang="0">
                      <a:pos x="162" y="264"/>
                    </a:cxn>
                    <a:cxn ang="0">
                      <a:pos x="0" y="380"/>
                    </a:cxn>
                    <a:cxn ang="0">
                      <a:pos x="0" y="380"/>
                    </a:cxn>
                    <a:cxn ang="0">
                      <a:pos x="0" y="115"/>
                    </a:cxn>
                    <a:cxn ang="0">
                      <a:pos x="0" y="115"/>
                    </a:cxn>
                    <a:cxn ang="0">
                      <a:pos x="162" y="0"/>
                    </a:cxn>
                    <a:cxn ang="0">
                      <a:pos x="162" y="0"/>
                    </a:cxn>
                    <a:cxn ang="0">
                      <a:pos x="162" y="264"/>
                    </a:cxn>
                  </a:cxnLst>
                  <a:rect l="0" t="0" r="r" b="b"/>
                  <a:pathLst>
                    <a:path w="162" h="380">
                      <a:moveTo>
                        <a:pt x="162" y="264"/>
                      </a:moveTo>
                      <a:lnTo>
                        <a:pt x="0" y="380"/>
                      </a:lnTo>
                      <a:lnTo>
                        <a:pt x="0" y="380"/>
                      </a:lnTo>
                      <a:lnTo>
                        <a:pt x="0" y="115"/>
                      </a:lnTo>
                      <a:lnTo>
                        <a:pt x="0" y="115"/>
                      </a:lnTo>
                      <a:lnTo>
                        <a:pt x="162" y="0"/>
                      </a:lnTo>
                      <a:lnTo>
                        <a:pt x="162" y="0"/>
                      </a:lnTo>
                      <a:lnTo>
                        <a:pt x="162" y="264"/>
                      </a:lnTo>
                      <a:close/>
                    </a:path>
                  </a:pathLst>
                </a:custGeom>
                <a:gradFill>
                  <a:gsLst>
                    <a:gs pos="0">
                      <a:srgbClr val="3F79BF"/>
                    </a:gs>
                    <a:gs pos="100000">
                      <a:srgbClr val="A7C2E3"/>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05" name="Freeform 18"/>
                <p:cNvSpPr>
                  <a:spLocks/>
                </p:cNvSpPr>
                <p:nvPr/>
              </p:nvSpPr>
              <p:spPr bwMode="auto">
                <a:xfrm>
                  <a:off x="5981701" y="3295650"/>
                  <a:ext cx="258763" cy="601663"/>
                </a:xfrm>
                <a:custGeom>
                  <a:avLst/>
                  <a:gdLst/>
                  <a:ahLst/>
                  <a:cxnLst>
                    <a:cxn ang="0">
                      <a:pos x="163" y="265"/>
                    </a:cxn>
                    <a:cxn ang="0">
                      <a:pos x="0" y="379"/>
                    </a:cxn>
                    <a:cxn ang="0">
                      <a:pos x="0" y="379"/>
                    </a:cxn>
                    <a:cxn ang="0">
                      <a:pos x="0" y="116"/>
                    </a:cxn>
                    <a:cxn ang="0">
                      <a:pos x="0" y="116"/>
                    </a:cxn>
                    <a:cxn ang="0">
                      <a:pos x="163" y="0"/>
                    </a:cxn>
                    <a:cxn ang="0">
                      <a:pos x="163" y="0"/>
                    </a:cxn>
                    <a:cxn ang="0">
                      <a:pos x="163" y="265"/>
                    </a:cxn>
                  </a:cxnLst>
                  <a:rect l="0" t="0" r="r" b="b"/>
                  <a:pathLst>
                    <a:path w="163" h="379">
                      <a:moveTo>
                        <a:pt x="163" y="265"/>
                      </a:moveTo>
                      <a:lnTo>
                        <a:pt x="0" y="379"/>
                      </a:lnTo>
                      <a:lnTo>
                        <a:pt x="0" y="379"/>
                      </a:lnTo>
                      <a:lnTo>
                        <a:pt x="0" y="116"/>
                      </a:lnTo>
                      <a:lnTo>
                        <a:pt x="0" y="116"/>
                      </a:lnTo>
                      <a:lnTo>
                        <a:pt x="163" y="0"/>
                      </a:lnTo>
                      <a:lnTo>
                        <a:pt x="163" y="0"/>
                      </a:lnTo>
                      <a:lnTo>
                        <a:pt x="163" y="265"/>
                      </a:lnTo>
                      <a:close/>
                    </a:path>
                  </a:pathLst>
                </a:custGeom>
                <a:gradFill>
                  <a:gsLst>
                    <a:gs pos="0">
                      <a:srgbClr val="3F79BF"/>
                    </a:gs>
                    <a:gs pos="100000">
                      <a:srgbClr val="A7C2E3"/>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06" name="Freeform 19"/>
                <p:cNvSpPr>
                  <a:spLocks/>
                </p:cNvSpPr>
                <p:nvPr/>
              </p:nvSpPr>
              <p:spPr bwMode="auto">
                <a:xfrm>
                  <a:off x="2873376" y="3259138"/>
                  <a:ext cx="261938" cy="603250"/>
                </a:xfrm>
                <a:custGeom>
                  <a:avLst/>
                  <a:gdLst/>
                  <a:ahLst/>
                  <a:cxnLst>
                    <a:cxn ang="0">
                      <a:pos x="165" y="380"/>
                    </a:cxn>
                    <a:cxn ang="0">
                      <a:pos x="0" y="266"/>
                    </a:cxn>
                    <a:cxn ang="0">
                      <a:pos x="0" y="266"/>
                    </a:cxn>
                    <a:cxn ang="0">
                      <a:pos x="0" y="0"/>
                    </a:cxn>
                    <a:cxn ang="0">
                      <a:pos x="0" y="0"/>
                    </a:cxn>
                    <a:cxn ang="0">
                      <a:pos x="165" y="117"/>
                    </a:cxn>
                    <a:cxn ang="0">
                      <a:pos x="165" y="117"/>
                    </a:cxn>
                    <a:cxn ang="0">
                      <a:pos x="165" y="380"/>
                    </a:cxn>
                  </a:cxnLst>
                  <a:rect l="0" t="0" r="r" b="b"/>
                  <a:pathLst>
                    <a:path w="165" h="380">
                      <a:moveTo>
                        <a:pt x="165" y="380"/>
                      </a:moveTo>
                      <a:lnTo>
                        <a:pt x="0" y="266"/>
                      </a:lnTo>
                      <a:lnTo>
                        <a:pt x="0" y="266"/>
                      </a:lnTo>
                      <a:lnTo>
                        <a:pt x="0" y="0"/>
                      </a:lnTo>
                      <a:lnTo>
                        <a:pt x="0" y="0"/>
                      </a:lnTo>
                      <a:lnTo>
                        <a:pt x="165" y="117"/>
                      </a:lnTo>
                      <a:lnTo>
                        <a:pt x="165" y="117"/>
                      </a:lnTo>
                      <a:lnTo>
                        <a:pt x="165" y="380"/>
                      </a:lnTo>
                      <a:close/>
                    </a:path>
                  </a:pathLst>
                </a:custGeom>
                <a:gradFill>
                  <a:gsLst>
                    <a:gs pos="0">
                      <a:srgbClr val="315F97"/>
                    </a:gs>
                    <a:gs pos="100000">
                      <a:srgbClr val="84AAD8"/>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07" name="Freeform 20"/>
                <p:cNvSpPr>
                  <a:spLocks/>
                </p:cNvSpPr>
                <p:nvPr/>
              </p:nvSpPr>
              <p:spPr bwMode="auto">
                <a:xfrm>
                  <a:off x="3262313" y="3535363"/>
                  <a:ext cx="257175" cy="601663"/>
                </a:xfrm>
                <a:custGeom>
                  <a:avLst/>
                  <a:gdLst/>
                  <a:ahLst/>
                  <a:cxnLst>
                    <a:cxn ang="0">
                      <a:pos x="162" y="379"/>
                    </a:cxn>
                    <a:cxn ang="0">
                      <a:pos x="0" y="263"/>
                    </a:cxn>
                    <a:cxn ang="0">
                      <a:pos x="0" y="263"/>
                    </a:cxn>
                    <a:cxn ang="0">
                      <a:pos x="0" y="0"/>
                    </a:cxn>
                    <a:cxn ang="0">
                      <a:pos x="0" y="0"/>
                    </a:cxn>
                    <a:cxn ang="0">
                      <a:pos x="162" y="114"/>
                    </a:cxn>
                    <a:cxn ang="0">
                      <a:pos x="162" y="114"/>
                    </a:cxn>
                    <a:cxn ang="0">
                      <a:pos x="162" y="379"/>
                    </a:cxn>
                  </a:cxnLst>
                  <a:rect l="0" t="0" r="r" b="b"/>
                  <a:pathLst>
                    <a:path w="162" h="379">
                      <a:moveTo>
                        <a:pt x="162" y="379"/>
                      </a:moveTo>
                      <a:lnTo>
                        <a:pt x="0" y="263"/>
                      </a:lnTo>
                      <a:lnTo>
                        <a:pt x="0" y="263"/>
                      </a:lnTo>
                      <a:lnTo>
                        <a:pt x="0" y="0"/>
                      </a:lnTo>
                      <a:lnTo>
                        <a:pt x="0" y="0"/>
                      </a:lnTo>
                      <a:lnTo>
                        <a:pt x="162" y="114"/>
                      </a:lnTo>
                      <a:lnTo>
                        <a:pt x="162" y="114"/>
                      </a:lnTo>
                      <a:lnTo>
                        <a:pt x="162" y="379"/>
                      </a:lnTo>
                      <a:close/>
                    </a:path>
                  </a:pathLst>
                </a:custGeom>
                <a:gradFill>
                  <a:gsLst>
                    <a:gs pos="0">
                      <a:srgbClr val="315F97"/>
                    </a:gs>
                    <a:gs pos="100000">
                      <a:srgbClr val="84AAD8"/>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08" name="Freeform 21"/>
                <p:cNvSpPr>
                  <a:spLocks/>
                </p:cNvSpPr>
                <p:nvPr/>
              </p:nvSpPr>
              <p:spPr bwMode="auto">
                <a:xfrm>
                  <a:off x="3649663" y="3806825"/>
                  <a:ext cx="258763" cy="603250"/>
                </a:xfrm>
                <a:custGeom>
                  <a:avLst/>
                  <a:gdLst/>
                  <a:ahLst/>
                  <a:cxnLst>
                    <a:cxn ang="0">
                      <a:pos x="163" y="380"/>
                    </a:cxn>
                    <a:cxn ang="0">
                      <a:pos x="0" y="265"/>
                    </a:cxn>
                    <a:cxn ang="0">
                      <a:pos x="0" y="265"/>
                    </a:cxn>
                    <a:cxn ang="0">
                      <a:pos x="0" y="0"/>
                    </a:cxn>
                    <a:cxn ang="0">
                      <a:pos x="0" y="0"/>
                    </a:cxn>
                    <a:cxn ang="0">
                      <a:pos x="163" y="116"/>
                    </a:cxn>
                    <a:cxn ang="0">
                      <a:pos x="163" y="116"/>
                    </a:cxn>
                    <a:cxn ang="0">
                      <a:pos x="163" y="380"/>
                    </a:cxn>
                  </a:cxnLst>
                  <a:rect l="0" t="0" r="r" b="b"/>
                  <a:pathLst>
                    <a:path w="163" h="380">
                      <a:moveTo>
                        <a:pt x="163" y="380"/>
                      </a:moveTo>
                      <a:lnTo>
                        <a:pt x="0" y="265"/>
                      </a:lnTo>
                      <a:lnTo>
                        <a:pt x="0" y="265"/>
                      </a:lnTo>
                      <a:lnTo>
                        <a:pt x="0" y="0"/>
                      </a:lnTo>
                      <a:lnTo>
                        <a:pt x="0" y="0"/>
                      </a:lnTo>
                      <a:lnTo>
                        <a:pt x="163" y="116"/>
                      </a:lnTo>
                      <a:lnTo>
                        <a:pt x="163" y="116"/>
                      </a:lnTo>
                      <a:lnTo>
                        <a:pt x="163" y="380"/>
                      </a:lnTo>
                      <a:close/>
                    </a:path>
                  </a:pathLst>
                </a:custGeom>
                <a:gradFill>
                  <a:gsLst>
                    <a:gs pos="0">
                      <a:srgbClr val="315F97"/>
                    </a:gs>
                    <a:gs pos="100000">
                      <a:srgbClr val="84AAD8"/>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309" name="Freeform 22"/>
                <p:cNvSpPr>
                  <a:spLocks/>
                </p:cNvSpPr>
                <p:nvPr/>
              </p:nvSpPr>
              <p:spPr bwMode="auto">
                <a:xfrm>
                  <a:off x="4037013" y="4083050"/>
                  <a:ext cx="258763" cy="601663"/>
                </a:xfrm>
                <a:custGeom>
                  <a:avLst/>
                  <a:gdLst/>
                  <a:ahLst/>
                  <a:cxnLst>
                    <a:cxn ang="0">
                      <a:pos x="163" y="379"/>
                    </a:cxn>
                    <a:cxn ang="0">
                      <a:pos x="0" y="263"/>
                    </a:cxn>
                    <a:cxn ang="0">
                      <a:pos x="0" y="263"/>
                    </a:cxn>
                    <a:cxn ang="0">
                      <a:pos x="0" y="0"/>
                    </a:cxn>
                    <a:cxn ang="0">
                      <a:pos x="0" y="0"/>
                    </a:cxn>
                    <a:cxn ang="0">
                      <a:pos x="163" y="114"/>
                    </a:cxn>
                    <a:cxn ang="0">
                      <a:pos x="163" y="114"/>
                    </a:cxn>
                    <a:cxn ang="0">
                      <a:pos x="163" y="379"/>
                    </a:cxn>
                  </a:cxnLst>
                  <a:rect l="0" t="0" r="r" b="b"/>
                  <a:pathLst>
                    <a:path w="163" h="379">
                      <a:moveTo>
                        <a:pt x="163" y="379"/>
                      </a:moveTo>
                      <a:lnTo>
                        <a:pt x="0" y="263"/>
                      </a:lnTo>
                      <a:lnTo>
                        <a:pt x="0" y="263"/>
                      </a:lnTo>
                      <a:lnTo>
                        <a:pt x="0" y="0"/>
                      </a:lnTo>
                      <a:lnTo>
                        <a:pt x="0" y="0"/>
                      </a:lnTo>
                      <a:lnTo>
                        <a:pt x="163" y="114"/>
                      </a:lnTo>
                      <a:lnTo>
                        <a:pt x="163" y="114"/>
                      </a:lnTo>
                      <a:lnTo>
                        <a:pt x="163" y="379"/>
                      </a:lnTo>
                      <a:close/>
                    </a:path>
                  </a:pathLst>
                </a:custGeom>
                <a:gradFill>
                  <a:gsLst>
                    <a:gs pos="0">
                      <a:srgbClr val="315F97"/>
                    </a:gs>
                    <a:gs pos="100000">
                      <a:srgbClr val="84AAD8"/>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grpSp>
          <p:grpSp>
            <p:nvGrpSpPr>
              <p:cNvPr id="171" name="Group 89"/>
              <p:cNvGrpSpPr/>
              <p:nvPr/>
            </p:nvGrpSpPr>
            <p:grpSpPr>
              <a:xfrm flipH="1">
                <a:off x="15857772" y="6868533"/>
                <a:ext cx="435509" cy="326958"/>
                <a:chOff x="2640013" y="1609725"/>
                <a:chExt cx="3863976" cy="3402013"/>
              </a:xfrm>
            </p:grpSpPr>
            <p:sp>
              <p:nvSpPr>
                <p:cNvPr id="284" name="Freeform 10"/>
                <p:cNvSpPr>
                  <a:spLocks/>
                </p:cNvSpPr>
                <p:nvPr/>
              </p:nvSpPr>
              <p:spPr bwMode="auto">
                <a:xfrm>
                  <a:off x="2640013" y="1609725"/>
                  <a:ext cx="3863975" cy="2730500"/>
                </a:xfrm>
                <a:custGeom>
                  <a:avLst/>
                  <a:gdLst/>
                  <a:ahLst/>
                  <a:cxnLst>
                    <a:cxn ang="0">
                      <a:pos x="1225" y="1720"/>
                    </a:cxn>
                    <a:cxn ang="0">
                      <a:pos x="2434" y="864"/>
                    </a:cxn>
                    <a:cxn ang="0">
                      <a:pos x="1211" y="0"/>
                    </a:cxn>
                    <a:cxn ang="0">
                      <a:pos x="0" y="856"/>
                    </a:cxn>
                    <a:cxn ang="0">
                      <a:pos x="1225" y="1720"/>
                    </a:cxn>
                  </a:cxnLst>
                  <a:rect l="0" t="0" r="r" b="b"/>
                  <a:pathLst>
                    <a:path w="2434" h="1720">
                      <a:moveTo>
                        <a:pt x="1225" y="1720"/>
                      </a:moveTo>
                      <a:lnTo>
                        <a:pt x="2434" y="864"/>
                      </a:lnTo>
                      <a:lnTo>
                        <a:pt x="1211" y="0"/>
                      </a:lnTo>
                      <a:lnTo>
                        <a:pt x="0" y="856"/>
                      </a:lnTo>
                      <a:lnTo>
                        <a:pt x="1225" y="1720"/>
                      </a:lnTo>
                      <a:close/>
                    </a:path>
                  </a:pathLst>
                </a:custGeom>
                <a:gradFill flip="none" rotWithShape="1">
                  <a:gsLst>
                    <a:gs pos="0">
                      <a:srgbClr val="7F7F7F"/>
                    </a:gs>
                    <a:gs pos="100000">
                      <a:srgbClr val="BFBFBF"/>
                    </a:gs>
                  </a:gsLst>
                  <a:lin ang="16200000" scaled="1"/>
                  <a:tileRect/>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85" name="Freeform 11"/>
                <p:cNvSpPr>
                  <a:spLocks/>
                </p:cNvSpPr>
                <p:nvPr/>
              </p:nvSpPr>
              <p:spPr bwMode="auto">
                <a:xfrm>
                  <a:off x="2640013" y="2968625"/>
                  <a:ext cx="1944688" cy="2043113"/>
                </a:xfrm>
                <a:custGeom>
                  <a:avLst/>
                  <a:gdLst/>
                  <a:ahLst/>
                  <a:cxnLst>
                    <a:cxn ang="0">
                      <a:pos x="1225" y="1287"/>
                    </a:cxn>
                    <a:cxn ang="0">
                      <a:pos x="1225" y="864"/>
                    </a:cxn>
                    <a:cxn ang="0">
                      <a:pos x="0" y="0"/>
                    </a:cxn>
                    <a:cxn ang="0">
                      <a:pos x="0" y="423"/>
                    </a:cxn>
                    <a:cxn ang="0">
                      <a:pos x="1225" y="1287"/>
                    </a:cxn>
                  </a:cxnLst>
                  <a:rect l="0" t="0" r="r" b="b"/>
                  <a:pathLst>
                    <a:path w="1225" h="1287">
                      <a:moveTo>
                        <a:pt x="1225" y="1287"/>
                      </a:moveTo>
                      <a:lnTo>
                        <a:pt x="1225" y="864"/>
                      </a:lnTo>
                      <a:lnTo>
                        <a:pt x="0" y="0"/>
                      </a:lnTo>
                      <a:lnTo>
                        <a:pt x="0" y="423"/>
                      </a:lnTo>
                      <a:lnTo>
                        <a:pt x="1225" y="1287"/>
                      </a:lnTo>
                      <a:close/>
                    </a:path>
                  </a:pathLst>
                </a:custGeom>
                <a:gradFill>
                  <a:gsLst>
                    <a:gs pos="0">
                      <a:srgbClr val="979797"/>
                    </a:gs>
                    <a:gs pos="100000">
                      <a:srgbClr val="B4B4B4"/>
                    </a:gs>
                  </a:gsLst>
                  <a:lin ang="16200000" scaled="1"/>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86" name="Freeform 12"/>
                <p:cNvSpPr>
                  <a:spLocks/>
                </p:cNvSpPr>
                <p:nvPr/>
              </p:nvSpPr>
              <p:spPr bwMode="auto">
                <a:xfrm>
                  <a:off x="2640013" y="3094038"/>
                  <a:ext cx="1944688" cy="1792288"/>
                </a:xfrm>
                <a:custGeom>
                  <a:avLst/>
                  <a:gdLst/>
                  <a:ahLst/>
                  <a:cxnLst>
                    <a:cxn ang="0">
                      <a:pos x="1225" y="1129"/>
                    </a:cxn>
                    <a:cxn ang="0">
                      <a:pos x="1225" y="865"/>
                    </a:cxn>
                    <a:cxn ang="0">
                      <a:pos x="0" y="0"/>
                    </a:cxn>
                    <a:cxn ang="0">
                      <a:pos x="0" y="264"/>
                    </a:cxn>
                    <a:cxn ang="0">
                      <a:pos x="1225" y="1129"/>
                    </a:cxn>
                  </a:cxnLst>
                  <a:rect l="0" t="0" r="r" b="b"/>
                  <a:pathLst>
                    <a:path w="1225" h="1129">
                      <a:moveTo>
                        <a:pt x="1225" y="1129"/>
                      </a:moveTo>
                      <a:lnTo>
                        <a:pt x="1225" y="865"/>
                      </a:lnTo>
                      <a:lnTo>
                        <a:pt x="0" y="0"/>
                      </a:lnTo>
                      <a:lnTo>
                        <a:pt x="0" y="264"/>
                      </a:lnTo>
                      <a:lnTo>
                        <a:pt x="1225" y="1129"/>
                      </a:lnTo>
                      <a:close/>
                    </a:path>
                  </a:pathLst>
                </a:custGeom>
                <a:solidFill>
                  <a:srgbClr val="7F7F7F"/>
                </a:soli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87" name="Freeform 13"/>
                <p:cNvSpPr>
                  <a:spLocks/>
                </p:cNvSpPr>
                <p:nvPr/>
              </p:nvSpPr>
              <p:spPr bwMode="auto">
                <a:xfrm>
                  <a:off x="4584701" y="2981325"/>
                  <a:ext cx="1919288" cy="2030413"/>
                </a:xfrm>
                <a:custGeom>
                  <a:avLst/>
                  <a:gdLst/>
                  <a:ahLst/>
                  <a:cxnLst>
                    <a:cxn ang="0">
                      <a:pos x="1209" y="425"/>
                    </a:cxn>
                    <a:cxn ang="0">
                      <a:pos x="0" y="1279"/>
                    </a:cxn>
                    <a:cxn ang="0">
                      <a:pos x="0" y="1279"/>
                    </a:cxn>
                    <a:cxn ang="0">
                      <a:pos x="0" y="856"/>
                    </a:cxn>
                    <a:cxn ang="0">
                      <a:pos x="0" y="856"/>
                    </a:cxn>
                    <a:cxn ang="0">
                      <a:pos x="1209" y="0"/>
                    </a:cxn>
                    <a:cxn ang="0">
                      <a:pos x="1209" y="0"/>
                    </a:cxn>
                    <a:cxn ang="0">
                      <a:pos x="1209" y="425"/>
                    </a:cxn>
                  </a:cxnLst>
                  <a:rect l="0" t="0" r="r" b="b"/>
                  <a:pathLst>
                    <a:path w="1209" h="1279">
                      <a:moveTo>
                        <a:pt x="1209" y="425"/>
                      </a:moveTo>
                      <a:lnTo>
                        <a:pt x="0" y="1279"/>
                      </a:lnTo>
                      <a:lnTo>
                        <a:pt x="0" y="1279"/>
                      </a:lnTo>
                      <a:lnTo>
                        <a:pt x="0" y="856"/>
                      </a:lnTo>
                      <a:lnTo>
                        <a:pt x="0" y="856"/>
                      </a:lnTo>
                      <a:lnTo>
                        <a:pt x="1209" y="0"/>
                      </a:lnTo>
                      <a:lnTo>
                        <a:pt x="1209" y="0"/>
                      </a:lnTo>
                      <a:lnTo>
                        <a:pt x="1209" y="425"/>
                      </a:lnTo>
                      <a:close/>
                    </a:path>
                  </a:pathLst>
                </a:custGeom>
                <a:gradFill flip="none" rotWithShape="1">
                  <a:gsLst>
                    <a:gs pos="0">
                      <a:srgbClr val="BEBEBE"/>
                    </a:gs>
                    <a:gs pos="100000">
                      <a:srgbClr val="E0E0E0"/>
                    </a:gs>
                  </a:gsLst>
                  <a:lin ang="16200000" scaled="1"/>
                  <a:tileRect/>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88" name="Freeform 14"/>
                <p:cNvSpPr>
                  <a:spLocks/>
                </p:cNvSpPr>
                <p:nvPr/>
              </p:nvSpPr>
              <p:spPr bwMode="auto">
                <a:xfrm>
                  <a:off x="4584701" y="3108325"/>
                  <a:ext cx="1919288" cy="1778000"/>
                </a:xfrm>
                <a:custGeom>
                  <a:avLst/>
                  <a:gdLst/>
                  <a:ahLst/>
                  <a:cxnLst>
                    <a:cxn ang="0">
                      <a:pos x="1209" y="265"/>
                    </a:cxn>
                    <a:cxn ang="0">
                      <a:pos x="0" y="1120"/>
                    </a:cxn>
                    <a:cxn ang="0">
                      <a:pos x="0" y="1120"/>
                    </a:cxn>
                    <a:cxn ang="0">
                      <a:pos x="0" y="856"/>
                    </a:cxn>
                    <a:cxn ang="0">
                      <a:pos x="0" y="856"/>
                    </a:cxn>
                    <a:cxn ang="0">
                      <a:pos x="1209" y="0"/>
                    </a:cxn>
                    <a:cxn ang="0">
                      <a:pos x="1209" y="0"/>
                    </a:cxn>
                    <a:cxn ang="0">
                      <a:pos x="1209" y="265"/>
                    </a:cxn>
                  </a:cxnLst>
                  <a:rect l="0" t="0" r="r" b="b"/>
                  <a:pathLst>
                    <a:path w="1209" h="1120">
                      <a:moveTo>
                        <a:pt x="1209" y="265"/>
                      </a:moveTo>
                      <a:lnTo>
                        <a:pt x="0" y="1120"/>
                      </a:lnTo>
                      <a:lnTo>
                        <a:pt x="0" y="1120"/>
                      </a:lnTo>
                      <a:lnTo>
                        <a:pt x="0" y="856"/>
                      </a:lnTo>
                      <a:lnTo>
                        <a:pt x="0" y="856"/>
                      </a:lnTo>
                      <a:lnTo>
                        <a:pt x="1209" y="0"/>
                      </a:lnTo>
                      <a:lnTo>
                        <a:pt x="1209" y="0"/>
                      </a:lnTo>
                      <a:lnTo>
                        <a:pt x="1209" y="265"/>
                      </a:lnTo>
                      <a:close/>
                    </a:path>
                  </a:pathLst>
                </a:custGeom>
                <a:solidFill>
                  <a:srgbClr val="A6A6A6"/>
                </a:soli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89" name="Freeform 15"/>
                <p:cNvSpPr>
                  <a:spLocks/>
                </p:cNvSpPr>
                <p:nvPr/>
              </p:nvSpPr>
              <p:spPr bwMode="auto">
                <a:xfrm>
                  <a:off x="4818063" y="4117975"/>
                  <a:ext cx="261938" cy="603250"/>
                </a:xfrm>
                <a:custGeom>
                  <a:avLst/>
                  <a:gdLst/>
                  <a:ahLst/>
                  <a:cxnLst>
                    <a:cxn ang="0">
                      <a:pos x="165" y="263"/>
                    </a:cxn>
                    <a:cxn ang="0">
                      <a:pos x="0" y="380"/>
                    </a:cxn>
                    <a:cxn ang="0">
                      <a:pos x="0" y="380"/>
                    </a:cxn>
                    <a:cxn ang="0">
                      <a:pos x="0" y="116"/>
                    </a:cxn>
                    <a:cxn ang="0">
                      <a:pos x="0" y="116"/>
                    </a:cxn>
                    <a:cxn ang="0">
                      <a:pos x="165" y="0"/>
                    </a:cxn>
                    <a:cxn ang="0">
                      <a:pos x="165" y="0"/>
                    </a:cxn>
                    <a:cxn ang="0">
                      <a:pos x="165" y="263"/>
                    </a:cxn>
                  </a:cxnLst>
                  <a:rect l="0" t="0" r="r" b="b"/>
                  <a:pathLst>
                    <a:path w="165" h="380">
                      <a:moveTo>
                        <a:pt x="165" y="263"/>
                      </a:moveTo>
                      <a:lnTo>
                        <a:pt x="0" y="380"/>
                      </a:lnTo>
                      <a:lnTo>
                        <a:pt x="0" y="380"/>
                      </a:lnTo>
                      <a:lnTo>
                        <a:pt x="0" y="116"/>
                      </a:lnTo>
                      <a:lnTo>
                        <a:pt x="0" y="116"/>
                      </a:lnTo>
                      <a:lnTo>
                        <a:pt x="165" y="0"/>
                      </a:lnTo>
                      <a:lnTo>
                        <a:pt x="165" y="0"/>
                      </a:lnTo>
                      <a:lnTo>
                        <a:pt x="165" y="263"/>
                      </a:lnTo>
                      <a:close/>
                    </a:path>
                  </a:pathLst>
                </a:custGeom>
                <a:gradFill>
                  <a:gsLst>
                    <a:gs pos="0">
                      <a:srgbClr val="3F79BF"/>
                    </a:gs>
                    <a:gs pos="100000">
                      <a:srgbClr val="A7C2E3"/>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90" name="Freeform 16"/>
                <p:cNvSpPr>
                  <a:spLocks/>
                </p:cNvSpPr>
                <p:nvPr/>
              </p:nvSpPr>
              <p:spPr bwMode="auto">
                <a:xfrm>
                  <a:off x="5205413" y="3843338"/>
                  <a:ext cx="258763" cy="604838"/>
                </a:xfrm>
                <a:custGeom>
                  <a:avLst/>
                  <a:gdLst/>
                  <a:ahLst/>
                  <a:cxnLst>
                    <a:cxn ang="0">
                      <a:pos x="163" y="265"/>
                    </a:cxn>
                    <a:cxn ang="0">
                      <a:pos x="0" y="381"/>
                    </a:cxn>
                    <a:cxn ang="0">
                      <a:pos x="0" y="381"/>
                    </a:cxn>
                    <a:cxn ang="0">
                      <a:pos x="0" y="116"/>
                    </a:cxn>
                    <a:cxn ang="0">
                      <a:pos x="0" y="116"/>
                    </a:cxn>
                    <a:cxn ang="0">
                      <a:pos x="163" y="0"/>
                    </a:cxn>
                    <a:cxn ang="0">
                      <a:pos x="163" y="0"/>
                    </a:cxn>
                    <a:cxn ang="0">
                      <a:pos x="163" y="265"/>
                    </a:cxn>
                  </a:cxnLst>
                  <a:rect l="0" t="0" r="r" b="b"/>
                  <a:pathLst>
                    <a:path w="163" h="381">
                      <a:moveTo>
                        <a:pt x="163" y="265"/>
                      </a:moveTo>
                      <a:lnTo>
                        <a:pt x="0" y="381"/>
                      </a:lnTo>
                      <a:lnTo>
                        <a:pt x="0" y="381"/>
                      </a:lnTo>
                      <a:lnTo>
                        <a:pt x="0" y="116"/>
                      </a:lnTo>
                      <a:lnTo>
                        <a:pt x="0" y="116"/>
                      </a:lnTo>
                      <a:lnTo>
                        <a:pt x="163" y="0"/>
                      </a:lnTo>
                      <a:lnTo>
                        <a:pt x="163" y="0"/>
                      </a:lnTo>
                      <a:lnTo>
                        <a:pt x="163" y="265"/>
                      </a:lnTo>
                      <a:close/>
                    </a:path>
                  </a:pathLst>
                </a:custGeom>
                <a:gradFill>
                  <a:gsLst>
                    <a:gs pos="0">
                      <a:srgbClr val="3F79BF"/>
                    </a:gs>
                    <a:gs pos="100000">
                      <a:srgbClr val="A7C2E3"/>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91" name="Freeform 17"/>
                <p:cNvSpPr>
                  <a:spLocks/>
                </p:cNvSpPr>
                <p:nvPr/>
              </p:nvSpPr>
              <p:spPr bwMode="auto">
                <a:xfrm>
                  <a:off x="5594351" y="3570288"/>
                  <a:ext cx="257175" cy="603250"/>
                </a:xfrm>
                <a:custGeom>
                  <a:avLst/>
                  <a:gdLst/>
                  <a:ahLst/>
                  <a:cxnLst>
                    <a:cxn ang="0">
                      <a:pos x="162" y="264"/>
                    </a:cxn>
                    <a:cxn ang="0">
                      <a:pos x="0" y="380"/>
                    </a:cxn>
                    <a:cxn ang="0">
                      <a:pos x="0" y="380"/>
                    </a:cxn>
                    <a:cxn ang="0">
                      <a:pos x="0" y="115"/>
                    </a:cxn>
                    <a:cxn ang="0">
                      <a:pos x="0" y="115"/>
                    </a:cxn>
                    <a:cxn ang="0">
                      <a:pos x="162" y="0"/>
                    </a:cxn>
                    <a:cxn ang="0">
                      <a:pos x="162" y="0"/>
                    </a:cxn>
                    <a:cxn ang="0">
                      <a:pos x="162" y="264"/>
                    </a:cxn>
                  </a:cxnLst>
                  <a:rect l="0" t="0" r="r" b="b"/>
                  <a:pathLst>
                    <a:path w="162" h="380">
                      <a:moveTo>
                        <a:pt x="162" y="264"/>
                      </a:moveTo>
                      <a:lnTo>
                        <a:pt x="0" y="380"/>
                      </a:lnTo>
                      <a:lnTo>
                        <a:pt x="0" y="380"/>
                      </a:lnTo>
                      <a:lnTo>
                        <a:pt x="0" y="115"/>
                      </a:lnTo>
                      <a:lnTo>
                        <a:pt x="0" y="115"/>
                      </a:lnTo>
                      <a:lnTo>
                        <a:pt x="162" y="0"/>
                      </a:lnTo>
                      <a:lnTo>
                        <a:pt x="162" y="0"/>
                      </a:lnTo>
                      <a:lnTo>
                        <a:pt x="162" y="264"/>
                      </a:lnTo>
                      <a:close/>
                    </a:path>
                  </a:pathLst>
                </a:custGeom>
                <a:gradFill>
                  <a:gsLst>
                    <a:gs pos="0">
                      <a:srgbClr val="3F79BF"/>
                    </a:gs>
                    <a:gs pos="100000">
                      <a:srgbClr val="A7C2E3"/>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92" name="Freeform 18"/>
                <p:cNvSpPr>
                  <a:spLocks/>
                </p:cNvSpPr>
                <p:nvPr/>
              </p:nvSpPr>
              <p:spPr bwMode="auto">
                <a:xfrm>
                  <a:off x="5981701" y="3295650"/>
                  <a:ext cx="258763" cy="601663"/>
                </a:xfrm>
                <a:custGeom>
                  <a:avLst/>
                  <a:gdLst/>
                  <a:ahLst/>
                  <a:cxnLst>
                    <a:cxn ang="0">
                      <a:pos x="163" y="265"/>
                    </a:cxn>
                    <a:cxn ang="0">
                      <a:pos x="0" y="379"/>
                    </a:cxn>
                    <a:cxn ang="0">
                      <a:pos x="0" y="379"/>
                    </a:cxn>
                    <a:cxn ang="0">
                      <a:pos x="0" y="116"/>
                    </a:cxn>
                    <a:cxn ang="0">
                      <a:pos x="0" y="116"/>
                    </a:cxn>
                    <a:cxn ang="0">
                      <a:pos x="163" y="0"/>
                    </a:cxn>
                    <a:cxn ang="0">
                      <a:pos x="163" y="0"/>
                    </a:cxn>
                    <a:cxn ang="0">
                      <a:pos x="163" y="265"/>
                    </a:cxn>
                  </a:cxnLst>
                  <a:rect l="0" t="0" r="r" b="b"/>
                  <a:pathLst>
                    <a:path w="163" h="379">
                      <a:moveTo>
                        <a:pt x="163" y="265"/>
                      </a:moveTo>
                      <a:lnTo>
                        <a:pt x="0" y="379"/>
                      </a:lnTo>
                      <a:lnTo>
                        <a:pt x="0" y="379"/>
                      </a:lnTo>
                      <a:lnTo>
                        <a:pt x="0" y="116"/>
                      </a:lnTo>
                      <a:lnTo>
                        <a:pt x="0" y="116"/>
                      </a:lnTo>
                      <a:lnTo>
                        <a:pt x="163" y="0"/>
                      </a:lnTo>
                      <a:lnTo>
                        <a:pt x="163" y="0"/>
                      </a:lnTo>
                      <a:lnTo>
                        <a:pt x="163" y="265"/>
                      </a:lnTo>
                      <a:close/>
                    </a:path>
                  </a:pathLst>
                </a:custGeom>
                <a:gradFill>
                  <a:gsLst>
                    <a:gs pos="0">
                      <a:srgbClr val="3F79BF"/>
                    </a:gs>
                    <a:gs pos="100000">
                      <a:srgbClr val="A7C2E3"/>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93" name="Freeform 19"/>
                <p:cNvSpPr>
                  <a:spLocks/>
                </p:cNvSpPr>
                <p:nvPr/>
              </p:nvSpPr>
              <p:spPr bwMode="auto">
                <a:xfrm>
                  <a:off x="2873376" y="3259138"/>
                  <a:ext cx="261938" cy="603250"/>
                </a:xfrm>
                <a:custGeom>
                  <a:avLst/>
                  <a:gdLst/>
                  <a:ahLst/>
                  <a:cxnLst>
                    <a:cxn ang="0">
                      <a:pos x="165" y="380"/>
                    </a:cxn>
                    <a:cxn ang="0">
                      <a:pos x="0" y="266"/>
                    </a:cxn>
                    <a:cxn ang="0">
                      <a:pos x="0" y="266"/>
                    </a:cxn>
                    <a:cxn ang="0">
                      <a:pos x="0" y="0"/>
                    </a:cxn>
                    <a:cxn ang="0">
                      <a:pos x="0" y="0"/>
                    </a:cxn>
                    <a:cxn ang="0">
                      <a:pos x="165" y="117"/>
                    </a:cxn>
                    <a:cxn ang="0">
                      <a:pos x="165" y="117"/>
                    </a:cxn>
                    <a:cxn ang="0">
                      <a:pos x="165" y="380"/>
                    </a:cxn>
                  </a:cxnLst>
                  <a:rect l="0" t="0" r="r" b="b"/>
                  <a:pathLst>
                    <a:path w="165" h="380">
                      <a:moveTo>
                        <a:pt x="165" y="380"/>
                      </a:moveTo>
                      <a:lnTo>
                        <a:pt x="0" y="266"/>
                      </a:lnTo>
                      <a:lnTo>
                        <a:pt x="0" y="266"/>
                      </a:lnTo>
                      <a:lnTo>
                        <a:pt x="0" y="0"/>
                      </a:lnTo>
                      <a:lnTo>
                        <a:pt x="0" y="0"/>
                      </a:lnTo>
                      <a:lnTo>
                        <a:pt x="165" y="117"/>
                      </a:lnTo>
                      <a:lnTo>
                        <a:pt x="165" y="117"/>
                      </a:lnTo>
                      <a:lnTo>
                        <a:pt x="165" y="380"/>
                      </a:lnTo>
                      <a:close/>
                    </a:path>
                  </a:pathLst>
                </a:custGeom>
                <a:gradFill>
                  <a:gsLst>
                    <a:gs pos="0">
                      <a:srgbClr val="315F97"/>
                    </a:gs>
                    <a:gs pos="100000">
                      <a:srgbClr val="84AAD8"/>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94" name="Freeform 20"/>
                <p:cNvSpPr>
                  <a:spLocks/>
                </p:cNvSpPr>
                <p:nvPr/>
              </p:nvSpPr>
              <p:spPr bwMode="auto">
                <a:xfrm>
                  <a:off x="3262313" y="3535363"/>
                  <a:ext cx="257175" cy="601663"/>
                </a:xfrm>
                <a:custGeom>
                  <a:avLst/>
                  <a:gdLst/>
                  <a:ahLst/>
                  <a:cxnLst>
                    <a:cxn ang="0">
                      <a:pos x="162" y="379"/>
                    </a:cxn>
                    <a:cxn ang="0">
                      <a:pos x="0" y="263"/>
                    </a:cxn>
                    <a:cxn ang="0">
                      <a:pos x="0" y="263"/>
                    </a:cxn>
                    <a:cxn ang="0">
                      <a:pos x="0" y="0"/>
                    </a:cxn>
                    <a:cxn ang="0">
                      <a:pos x="0" y="0"/>
                    </a:cxn>
                    <a:cxn ang="0">
                      <a:pos x="162" y="114"/>
                    </a:cxn>
                    <a:cxn ang="0">
                      <a:pos x="162" y="114"/>
                    </a:cxn>
                    <a:cxn ang="0">
                      <a:pos x="162" y="379"/>
                    </a:cxn>
                  </a:cxnLst>
                  <a:rect l="0" t="0" r="r" b="b"/>
                  <a:pathLst>
                    <a:path w="162" h="379">
                      <a:moveTo>
                        <a:pt x="162" y="379"/>
                      </a:moveTo>
                      <a:lnTo>
                        <a:pt x="0" y="263"/>
                      </a:lnTo>
                      <a:lnTo>
                        <a:pt x="0" y="263"/>
                      </a:lnTo>
                      <a:lnTo>
                        <a:pt x="0" y="0"/>
                      </a:lnTo>
                      <a:lnTo>
                        <a:pt x="0" y="0"/>
                      </a:lnTo>
                      <a:lnTo>
                        <a:pt x="162" y="114"/>
                      </a:lnTo>
                      <a:lnTo>
                        <a:pt x="162" y="114"/>
                      </a:lnTo>
                      <a:lnTo>
                        <a:pt x="162" y="379"/>
                      </a:lnTo>
                      <a:close/>
                    </a:path>
                  </a:pathLst>
                </a:custGeom>
                <a:gradFill>
                  <a:gsLst>
                    <a:gs pos="0">
                      <a:srgbClr val="315F97"/>
                    </a:gs>
                    <a:gs pos="100000">
                      <a:srgbClr val="84AAD8"/>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95" name="Freeform 21"/>
                <p:cNvSpPr>
                  <a:spLocks/>
                </p:cNvSpPr>
                <p:nvPr/>
              </p:nvSpPr>
              <p:spPr bwMode="auto">
                <a:xfrm>
                  <a:off x="3649663" y="3806825"/>
                  <a:ext cx="258763" cy="603250"/>
                </a:xfrm>
                <a:custGeom>
                  <a:avLst/>
                  <a:gdLst/>
                  <a:ahLst/>
                  <a:cxnLst>
                    <a:cxn ang="0">
                      <a:pos x="163" y="380"/>
                    </a:cxn>
                    <a:cxn ang="0">
                      <a:pos x="0" y="265"/>
                    </a:cxn>
                    <a:cxn ang="0">
                      <a:pos x="0" y="265"/>
                    </a:cxn>
                    <a:cxn ang="0">
                      <a:pos x="0" y="0"/>
                    </a:cxn>
                    <a:cxn ang="0">
                      <a:pos x="0" y="0"/>
                    </a:cxn>
                    <a:cxn ang="0">
                      <a:pos x="163" y="116"/>
                    </a:cxn>
                    <a:cxn ang="0">
                      <a:pos x="163" y="116"/>
                    </a:cxn>
                    <a:cxn ang="0">
                      <a:pos x="163" y="380"/>
                    </a:cxn>
                  </a:cxnLst>
                  <a:rect l="0" t="0" r="r" b="b"/>
                  <a:pathLst>
                    <a:path w="163" h="380">
                      <a:moveTo>
                        <a:pt x="163" y="380"/>
                      </a:moveTo>
                      <a:lnTo>
                        <a:pt x="0" y="265"/>
                      </a:lnTo>
                      <a:lnTo>
                        <a:pt x="0" y="265"/>
                      </a:lnTo>
                      <a:lnTo>
                        <a:pt x="0" y="0"/>
                      </a:lnTo>
                      <a:lnTo>
                        <a:pt x="0" y="0"/>
                      </a:lnTo>
                      <a:lnTo>
                        <a:pt x="163" y="116"/>
                      </a:lnTo>
                      <a:lnTo>
                        <a:pt x="163" y="116"/>
                      </a:lnTo>
                      <a:lnTo>
                        <a:pt x="163" y="380"/>
                      </a:lnTo>
                      <a:close/>
                    </a:path>
                  </a:pathLst>
                </a:custGeom>
                <a:gradFill>
                  <a:gsLst>
                    <a:gs pos="0">
                      <a:srgbClr val="315F97"/>
                    </a:gs>
                    <a:gs pos="100000">
                      <a:srgbClr val="84AAD8"/>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96" name="Freeform 22"/>
                <p:cNvSpPr>
                  <a:spLocks/>
                </p:cNvSpPr>
                <p:nvPr/>
              </p:nvSpPr>
              <p:spPr bwMode="auto">
                <a:xfrm>
                  <a:off x="4037013" y="4083050"/>
                  <a:ext cx="258763" cy="601663"/>
                </a:xfrm>
                <a:custGeom>
                  <a:avLst/>
                  <a:gdLst/>
                  <a:ahLst/>
                  <a:cxnLst>
                    <a:cxn ang="0">
                      <a:pos x="163" y="379"/>
                    </a:cxn>
                    <a:cxn ang="0">
                      <a:pos x="0" y="263"/>
                    </a:cxn>
                    <a:cxn ang="0">
                      <a:pos x="0" y="263"/>
                    </a:cxn>
                    <a:cxn ang="0">
                      <a:pos x="0" y="0"/>
                    </a:cxn>
                    <a:cxn ang="0">
                      <a:pos x="0" y="0"/>
                    </a:cxn>
                    <a:cxn ang="0">
                      <a:pos x="163" y="114"/>
                    </a:cxn>
                    <a:cxn ang="0">
                      <a:pos x="163" y="114"/>
                    </a:cxn>
                    <a:cxn ang="0">
                      <a:pos x="163" y="379"/>
                    </a:cxn>
                  </a:cxnLst>
                  <a:rect l="0" t="0" r="r" b="b"/>
                  <a:pathLst>
                    <a:path w="163" h="379">
                      <a:moveTo>
                        <a:pt x="163" y="379"/>
                      </a:moveTo>
                      <a:lnTo>
                        <a:pt x="0" y="263"/>
                      </a:lnTo>
                      <a:lnTo>
                        <a:pt x="0" y="263"/>
                      </a:lnTo>
                      <a:lnTo>
                        <a:pt x="0" y="0"/>
                      </a:lnTo>
                      <a:lnTo>
                        <a:pt x="0" y="0"/>
                      </a:lnTo>
                      <a:lnTo>
                        <a:pt x="163" y="114"/>
                      </a:lnTo>
                      <a:lnTo>
                        <a:pt x="163" y="114"/>
                      </a:lnTo>
                      <a:lnTo>
                        <a:pt x="163" y="379"/>
                      </a:lnTo>
                      <a:close/>
                    </a:path>
                  </a:pathLst>
                </a:custGeom>
                <a:gradFill>
                  <a:gsLst>
                    <a:gs pos="0">
                      <a:srgbClr val="315F97"/>
                    </a:gs>
                    <a:gs pos="100000">
                      <a:srgbClr val="84AAD8"/>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grpSp>
          <p:grpSp>
            <p:nvGrpSpPr>
              <p:cNvPr id="172" name="Group 90"/>
              <p:cNvGrpSpPr/>
              <p:nvPr/>
            </p:nvGrpSpPr>
            <p:grpSpPr>
              <a:xfrm flipH="1">
                <a:off x="15857772" y="6801014"/>
                <a:ext cx="435509" cy="326958"/>
                <a:chOff x="2640013" y="1609725"/>
                <a:chExt cx="3863976" cy="3402013"/>
              </a:xfrm>
            </p:grpSpPr>
            <p:sp>
              <p:nvSpPr>
                <p:cNvPr id="271" name="Freeform 10"/>
                <p:cNvSpPr>
                  <a:spLocks/>
                </p:cNvSpPr>
                <p:nvPr/>
              </p:nvSpPr>
              <p:spPr bwMode="auto">
                <a:xfrm>
                  <a:off x="2640013" y="1609725"/>
                  <a:ext cx="3863975" cy="2730500"/>
                </a:xfrm>
                <a:custGeom>
                  <a:avLst/>
                  <a:gdLst/>
                  <a:ahLst/>
                  <a:cxnLst>
                    <a:cxn ang="0">
                      <a:pos x="1225" y="1720"/>
                    </a:cxn>
                    <a:cxn ang="0">
                      <a:pos x="2434" y="864"/>
                    </a:cxn>
                    <a:cxn ang="0">
                      <a:pos x="1211" y="0"/>
                    </a:cxn>
                    <a:cxn ang="0">
                      <a:pos x="0" y="856"/>
                    </a:cxn>
                    <a:cxn ang="0">
                      <a:pos x="1225" y="1720"/>
                    </a:cxn>
                  </a:cxnLst>
                  <a:rect l="0" t="0" r="r" b="b"/>
                  <a:pathLst>
                    <a:path w="2434" h="1720">
                      <a:moveTo>
                        <a:pt x="1225" y="1720"/>
                      </a:moveTo>
                      <a:lnTo>
                        <a:pt x="2434" y="864"/>
                      </a:lnTo>
                      <a:lnTo>
                        <a:pt x="1211" y="0"/>
                      </a:lnTo>
                      <a:lnTo>
                        <a:pt x="0" y="856"/>
                      </a:lnTo>
                      <a:lnTo>
                        <a:pt x="1225" y="1720"/>
                      </a:lnTo>
                      <a:close/>
                    </a:path>
                  </a:pathLst>
                </a:custGeom>
                <a:gradFill flip="none" rotWithShape="1">
                  <a:gsLst>
                    <a:gs pos="0">
                      <a:srgbClr val="7F7F7F"/>
                    </a:gs>
                    <a:gs pos="100000">
                      <a:srgbClr val="BFBFBF"/>
                    </a:gs>
                  </a:gsLst>
                  <a:lin ang="16200000" scaled="1"/>
                  <a:tileRect/>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72" name="Freeform 11"/>
                <p:cNvSpPr>
                  <a:spLocks/>
                </p:cNvSpPr>
                <p:nvPr/>
              </p:nvSpPr>
              <p:spPr bwMode="auto">
                <a:xfrm>
                  <a:off x="2640013" y="2968625"/>
                  <a:ext cx="1944688" cy="2043113"/>
                </a:xfrm>
                <a:custGeom>
                  <a:avLst/>
                  <a:gdLst/>
                  <a:ahLst/>
                  <a:cxnLst>
                    <a:cxn ang="0">
                      <a:pos x="1225" y="1287"/>
                    </a:cxn>
                    <a:cxn ang="0">
                      <a:pos x="1225" y="864"/>
                    </a:cxn>
                    <a:cxn ang="0">
                      <a:pos x="0" y="0"/>
                    </a:cxn>
                    <a:cxn ang="0">
                      <a:pos x="0" y="423"/>
                    </a:cxn>
                    <a:cxn ang="0">
                      <a:pos x="1225" y="1287"/>
                    </a:cxn>
                  </a:cxnLst>
                  <a:rect l="0" t="0" r="r" b="b"/>
                  <a:pathLst>
                    <a:path w="1225" h="1287">
                      <a:moveTo>
                        <a:pt x="1225" y="1287"/>
                      </a:moveTo>
                      <a:lnTo>
                        <a:pt x="1225" y="864"/>
                      </a:lnTo>
                      <a:lnTo>
                        <a:pt x="0" y="0"/>
                      </a:lnTo>
                      <a:lnTo>
                        <a:pt x="0" y="423"/>
                      </a:lnTo>
                      <a:lnTo>
                        <a:pt x="1225" y="1287"/>
                      </a:lnTo>
                      <a:close/>
                    </a:path>
                  </a:pathLst>
                </a:custGeom>
                <a:gradFill>
                  <a:gsLst>
                    <a:gs pos="0">
                      <a:srgbClr val="979797"/>
                    </a:gs>
                    <a:gs pos="100000">
                      <a:srgbClr val="B4B4B4"/>
                    </a:gs>
                  </a:gsLst>
                  <a:lin ang="16200000" scaled="1"/>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73" name="Freeform 12"/>
                <p:cNvSpPr>
                  <a:spLocks/>
                </p:cNvSpPr>
                <p:nvPr/>
              </p:nvSpPr>
              <p:spPr bwMode="auto">
                <a:xfrm>
                  <a:off x="2640013" y="3094038"/>
                  <a:ext cx="1944688" cy="1792288"/>
                </a:xfrm>
                <a:custGeom>
                  <a:avLst/>
                  <a:gdLst/>
                  <a:ahLst/>
                  <a:cxnLst>
                    <a:cxn ang="0">
                      <a:pos x="1225" y="1129"/>
                    </a:cxn>
                    <a:cxn ang="0">
                      <a:pos x="1225" y="865"/>
                    </a:cxn>
                    <a:cxn ang="0">
                      <a:pos x="0" y="0"/>
                    </a:cxn>
                    <a:cxn ang="0">
                      <a:pos x="0" y="264"/>
                    </a:cxn>
                    <a:cxn ang="0">
                      <a:pos x="1225" y="1129"/>
                    </a:cxn>
                  </a:cxnLst>
                  <a:rect l="0" t="0" r="r" b="b"/>
                  <a:pathLst>
                    <a:path w="1225" h="1129">
                      <a:moveTo>
                        <a:pt x="1225" y="1129"/>
                      </a:moveTo>
                      <a:lnTo>
                        <a:pt x="1225" y="865"/>
                      </a:lnTo>
                      <a:lnTo>
                        <a:pt x="0" y="0"/>
                      </a:lnTo>
                      <a:lnTo>
                        <a:pt x="0" y="264"/>
                      </a:lnTo>
                      <a:lnTo>
                        <a:pt x="1225" y="1129"/>
                      </a:lnTo>
                      <a:close/>
                    </a:path>
                  </a:pathLst>
                </a:custGeom>
                <a:solidFill>
                  <a:srgbClr val="7F7F7F"/>
                </a:soli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74" name="Freeform 13"/>
                <p:cNvSpPr>
                  <a:spLocks/>
                </p:cNvSpPr>
                <p:nvPr/>
              </p:nvSpPr>
              <p:spPr bwMode="auto">
                <a:xfrm>
                  <a:off x="4584701" y="2981325"/>
                  <a:ext cx="1919288" cy="2030413"/>
                </a:xfrm>
                <a:custGeom>
                  <a:avLst/>
                  <a:gdLst/>
                  <a:ahLst/>
                  <a:cxnLst>
                    <a:cxn ang="0">
                      <a:pos x="1209" y="425"/>
                    </a:cxn>
                    <a:cxn ang="0">
                      <a:pos x="0" y="1279"/>
                    </a:cxn>
                    <a:cxn ang="0">
                      <a:pos x="0" y="1279"/>
                    </a:cxn>
                    <a:cxn ang="0">
                      <a:pos x="0" y="856"/>
                    </a:cxn>
                    <a:cxn ang="0">
                      <a:pos x="0" y="856"/>
                    </a:cxn>
                    <a:cxn ang="0">
                      <a:pos x="1209" y="0"/>
                    </a:cxn>
                    <a:cxn ang="0">
                      <a:pos x="1209" y="0"/>
                    </a:cxn>
                    <a:cxn ang="0">
                      <a:pos x="1209" y="425"/>
                    </a:cxn>
                  </a:cxnLst>
                  <a:rect l="0" t="0" r="r" b="b"/>
                  <a:pathLst>
                    <a:path w="1209" h="1279">
                      <a:moveTo>
                        <a:pt x="1209" y="425"/>
                      </a:moveTo>
                      <a:lnTo>
                        <a:pt x="0" y="1279"/>
                      </a:lnTo>
                      <a:lnTo>
                        <a:pt x="0" y="1279"/>
                      </a:lnTo>
                      <a:lnTo>
                        <a:pt x="0" y="856"/>
                      </a:lnTo>
                      <a:lnTo>
                        <a:pt x="0" y="856"/>
                      </a:lnTo>
                      <a:lnTo>
                        <a:pt x="1209" y="0"/>
                      </a:lnTo>
                      <a:lnTo>
                        <a:pt x="1209" y="0"/>
                      </a:lnTo>
                      <a:lnTo>
                        <a:pt x="1209" y="425"/>
                      </a:lnTo>
                      <a:close/>
                    </a:path>
                  </a:pathLst>
                </a:custGeom>
                <a:gradFill flip="none" rotWithShape="1">
                  <a:gsLst>
                    <a:gs pos="0">
                      <a:srgbClr val="BEBEBE"/>
                    </a:gs>
                    <a:gs pos="100000">
                      <a:srgbClr val="E0E0E0"/>
                    </a:gs>
                  </a:gsLst>
                  <a:lin ang="16200000" scaled="1"/>
                  <a:tileRect/>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75" name="Freeform 14"/>
                <p:cNvSpPr>
                  <a:spLocks/>
                </p:cNvSpPr>
                <p:nvPr/>
              </p:nvSpPr>
              <p:spPr bwMode="auto">
                <a:xfrm>
                  <a:off x="4584701" y="3108325"/>
                  <a:ext cx="1919288" cy="1778000"/>
                </a:xfrm>
                <a:custGeom>
                  <a:avLst/>
                  <a:gdLst/>
                  <a:ahLst/>
                  <a:cxnLst>
                    <a:cxn ang="0">
                      <a:pos x="1209" y="265"/>
                    </a:cxn>
                    <a:cxn ang="0">
                      <a:pos x="0" y="1120"/>
                    </a:cxn>
                    <a:cxn ang="0">
                      <a:pos x="0" y="1120"/>
                    </a:cxn>
                    <a:cxn ang="0">
                      <a:pos x="0" y="856"/>
                    </a:cxn>
                    <a:cxn ang="0">
                      <a:pos x="0" y="856"/>
                    </a:cxn>
                    <a:cxn ang="0">
                      <a:pos x="1209" y="0"/>
                    </a:cxn>
                    <a:cxn ang="0">
                      <a:pos x="1209" y="0"/>
                    </a:cxn>
                    <a:cxn ang="0">
                      <a:pos x="1209" y="265"/>
                    </a:cxn>
                  </a:cxnLst>
                  <a:rect l="0" t="0" r="r" b="b"/>
                  <a:pathLst>
                    <a:path w="1209" h="1120">
                      <a:moveTo>
                        <a:pt x="1209" y="265"/>
                      </a:moveTo>
                      <a:lnTo>
                        <a:pt x="0" y="1120"/>
                      </a:lnTo>
                      <a:lnTo>
                        <a:pt x="0" y="1120"/>
                      </a:lnTo>
                      <a:lnTo>
                        <a:pt x="0" y="856"/>
                      </a:lnTo>
                      <a:lnTo>
                        <a:pt x="0" y="856"/>
                      </a:lnTo>
                      <a:lnTo>
                        <a:pt x="1209" y="0"/>
                      </a:lnTo>
                      <a:lnTo>
                        <a:pt x="1209" y="0"/>
                      </a:lnTo>
                      <a:lnTo>
                        <a:pt x="1209" y="265"/>
                      </a:lnTo>
                      <a:close/>
                    </a:path>
                  </a:pathLst>
                </a:custGeom>
                <a:solidFill>
                  <a:srgbClr val="A6A6A6"/>
                </a:soli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76" name="Freeform 15"/>
                <p:cNvSpPr>
                  <a:spLocks/>
                </p:cNvSpPr>
                <p:nvPr/>
              </p:nvSpPr>
              <p:spPr bwMode="auto">
                <a:xfrm>
                  <a:off x="4818063" y="4117975"/>
                  <a:ext cx="261938" cy="603250"/>
                </a:xfrm>
                <a:custGeom>
                  <a:avLst/>
                  <a:gdLst/>
                  <a:ahLst/>
                  <a:cxnLst>
                    <a:cxn ang="0">
                      <a:pos x="165" y="263"/>
                    </a:cxn>
                    <a:cxn ang="0">
                      <a:pos x="0" y="380"/>
                    </a:cxn>
                    <a:cxn ang="0">
                      <a:pos x="0" y="380"/>
                    </a:cxn>
                    <a:cxn ang="0">
                      <a:pos x="0" y="116"/>
                    </a:cxn>
                    <a:cxn ang="0">
                      <a:pos x="0" y="116"/>
                    </a:cxn>
                    <a:cxn ang="0">
                      <a:pos x="165" y="0"/>
                    </a:cxn>
                    <a:cxn ang="0">
                      <a:pos x="165" y="0"/>
                    </a:cxn>
                    <a:cxn ang="0">
                      <a:pos x="165" y="263"/>
                    </a:cxn>
                  </a:cxnLst>
                  <a:rect l="0" t="0" r="r" b="b"/>
                  <a:pathLst>
                    <a:path w="165" h="380">
                      <a:moveTo>
                        <a:pt x="165" y="263"/>
                      </a:moveTo>
                      <a:lnTo>
                        <a:pt x="0" y="380"/>
                      </a:lnTo>
                      <a:lnTo>
                        <a:pt x="0" y="380"/>
                      </a:lnTo>
                      <a:lnTo>
                        <a:pt x="0" y="116"/>
                      </a:lnTo>
                      <a:lnTo>
                        <a:pt x="0" y="116"/>
                      </a:lnTo>
                      <a:lnTo>
                        <a:pt x="165" y="0"/>
                      </a:lnTo>
                      <a:lnTo>
                        <a:pt x="165" y="0"/>
                      </a:lnTo>
                      <a:lnTo>
                        <a:pt x="165" y="263"/>
                      </a:lnTo>
                      <a:close/>
                    </a:path>
                  </a:pathLst>
                </a:custGeom>
                <a:gradFill>
                  <a:gsLst>
                    <a:gs pos="0">
                      <a:srgbClr val="3F79BF"/>
                    </a:gs>
                    <a:gs pos="100000">
                      <a:srgbClr val="A7C2E3"/>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77" name="Freeform 16"/>
                <p:cNvSpPr>
                  <a:spLocks/>
                </p:cNvSpPr>
                <p:nvPr/>
              </p:nvSpPr>
              <p:spPr bwMode="auto">
                <a:xfrm>
                  <a:off x="5205413" y="3843338"/>
                  <a:ext cx="258763" cy="604838"/>
                </a:xfrm>
                <a:custGeom>
                  <a:avLst/>
                  <a:gdLst/>
                  <a:ahLst/>
                  <a:cxnLst>
                    <a:cxn ang="0">
                      <a:pos x="163" y="265"/>
                    </a:cxn>
                    <a:cxn ang="0">
                      <a:pos x="0" y="381"/>
                    </a:cxn>
                    <a:cxn ang="0">
                      <a:pos x="0" y="381"/>
                    </a:cxn>
                    <a:cxn ang="0">
                      <a:pos x="0" y="116"/>
                    </a:cxn>
                    <a:cxn ang="0">
                      <a:pos x="0" y="116"/>
                    </a:cxn>
                    <a:cxn ang="0">
                      <a:pos x="163" y="0"/>
                    </a:cxn>
                    <a:cxn ang="0">
                      <a:pos x="163" y="0"/>
                    </a:cxn>
                    <a:cxn ang="0">
                      <a:pos x="163" y="265"/>
                    </a:cxn>
                  </a:cxnLst>
                  <a:rect l="0" t="0" r="r" b="b"/>
                  <a:pathLst>
                    <a:path w="163" h="381">
                      <a:moveTo>
                        <a:pt x="163" y="265"/>
                      </a:moveTo>
                      <a:lnTo>
                        <a:pt x="0" y="381"/>
                      </a:lnTo>
                      <a:lnTo>
                        <a:pt x="0" y="381"/>
                      </a:lnTo>
                      <a:lnTo>
                        <a:pt x="0" y="116"/>
                      </a:lnTo>
                      <a:lnTo>
                        <a:pt x="0" y="116"/>
                      </a:lnTo>
                      <a:lnTo>
                        <a:pt x="163" y="0"/>
                      </a:lnTo>
                      <a:lnTo>
                        <a:pt x="163" y="0"/>
                      </a:lnTo>
                      <a:lnTo>
                        <a:pt x="163" y="265"/>
                      </a:lnTo>
                      <a:close/>
                    </a:path>
                  </a:pathLst>
                </a:custGeom>
                <a:gradFill>
                  <a:gsLst>
                    <a:gs pos="0">
                      <a:srgbClr val="3F79BF"/>
                    </a:gs>
                    <a:gs pos="100000">
                      <a:srgbClr val="A7C2E3"/>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78" name="Freeform 17"/>
                <p:cNvSpPr>
                  <a:spLocks/>
                </p:cNvSpPr>
                <p:nvPr/>
              </p:nvSpPr>
              <p:spPr bwMode="auto">
                <a:xfrm>
                  <a:off x="5594351" y="3570288"/>
                  <a:ext cx="257175" cy="603250"/>
                </a:xfrm>
                <a:custGeom>
                  <a:avLst/>
                  <a:gdLst/>
                  <a:ahLst/>
                  <a:cxnLst>
                    <a:cxn ang="0">
                      <a:pos x="162" y="264"/>
                    </a:cxn>
                    <a:cxn ang="0">
                      <a:pos x="0" y="380"/>
                    </a:cxn>
                    <a:cxn ang="0">
                      <a:pos x="0" y="380"/>
                    </a:cxn>
                    <a:cxn ang="0">
                      <a:pos x="0" y="115"/>
                    </a:cxn>
                    <a:cxn ang="0">
                      <a:pos x="0" y="115"/>
                    </a:cxn>
                    <a:cxn ang="0">
                      <a:pos x="162" y="0"/>
                    </a:cxn>
                    <a:cxn ang="0">
                      <a:pos x="162" y="0"/>
                    </a:cxn>
                    <a:cxn ang="0">
                      <a:pos x="162" y="264"/>
                    </a:cxn>
                  </a:cxnLst>
                  <a:rect l="0" t="0" r="r" b="b"/>
                  <a:pathLst>
                    <a:path w="162" h="380">
                      <a:moveTo>
                        <a:pt x="162" y="264"/>
                      </a:moveTo>
                      <a:lnTo>
                        <a:pt x="0" y="380"/>
                      </a:lnTo>
                      <a:lnTo>
                        <a:pt x="0" y="380"/>
                      </a:lnTo>
                      <a:lnTo>
                        <a:pt x="0" y="115"/>
                      </a:lnTo>
                      <a:lnTo>
                        <a:pt x="0" y="115"/>
                      </a:lnTo>
                      <a:lnTo>
                        <a:pt x="162" y="0"/>
                      </a:lnTo>
                      <a:lnTo>
                        <a:pt x="162" y="0"/>
                      </a:lnTo>
                      <a:lnTo>
                        <a:pt x="162" y="264"/>
                      </a:lnTo>
                      <a:close/>
                    </a:path>
                  </a:pathLst>
                </a:custGeom>
                <a:gradFill>
                  <a:gsLst>
                    <a:gs pos="0">
                      <a:srgbClr val="3F79BF"/>
                    </a:gs>
                    <a:gs pos="100000">
                      <a:srgbClr val="A7C2E3"/>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79" name="Freeform 18"/>
                <p:cNvSpPr>
                  <a:spLocks/>
                </p:cNvSpPr>
                <p:nvPr/>
              </p:nvSpPr>
              <p:spPr bwMode="auto">
                <a:xfrm>
                  <a:off x="5981701" y="3295650"/>
                  <a:ext cx="258763" cy="601663"/>
                </a:xfrm>
                <a:custGeom>
                  <a:avLst/>
                  <a:gdLst/>
                  <a:ahLst/>
                  <a:cxnLst>
                    <a:cxn ang="0">
                      <a:pos x="163" y="265"/>
                    </a:cxn>
                    <a:cxn ang="0">
                      <a:pos x="0" y="379"/>
                    </a:cxn>
                    <a:cxn ang="0">
                      <a:pos x="0" y="379"/>
                    </a:cxn>
                    <a:cxn ang="0">
                      <a:pos x="0" y="116"/>
                    </a:cxn>
                    <a:cxn ang="0">
                      <a:pos x="0" y="116"/>
                    </a:cxn>
                    <a:cxn ang="0">
                      <a:pos x="163" y="0"/>
                    </a:cxn>
                    <a:cxn ang="0">
                      <a:pos x="163" y="0"/>
                    </a:cxn>
                    <a:cxn ang="0">
                      <a:pos x="163" y="265"/>
                    </a:cxn>
                  </a:cxnLst>
                  <a:rect l="0" t="0" r="r" b="b"/>
                  <a:pathLst>
                    <a:path w="163" h="379">
                      <a:moveTo>
                        <a:pt x="163" y="265"/>
                      </a:moveTo>
                      <a:lnTo>
                        <a:pt x="0" y="379"/>
                      </a:lnTo>
                      <a:lnTo>
                        <a:pt x="0" y="379"/>
                      </a:lnTo>
                      <a:lnTo>
                        <a:pt x="0" y="116"/>
                      </a:lnTo>
                      <a:lnTo>
                        <a:pt x="0" y="116"/>
                      </a:lnTo>
                      <a:lnTo>
                        <a:pt x="163" y="0"/>
                      </a:lnTo>
                      <a:lnTo>
                        <a:pt x="163" y="0"/>
                      </a:lnTo>
                      <a:lnTo>
                        <a:pt x="163" y="265"/>
                      </a:lnTo>
                      <a:close/>
                    </a:path>
                  </a:pathLst>
                </a:custGeom>
                <a:gradFill>
                  <a:gsLst>
                    <a:gs pos="0">
                      <a:srgbClr val="3F79BF"/>
                    </a:gs>
                    <a:gs pos="100000">
                      <a:srgbClr val="A7C2E3"/>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80" name="Freeform 19"/>
                <p:cNvSpPr>
                  <a:spLocks/>
                </p:cNvSpPr>
                <p:nvPr/>
              </p:nvSpPr>
              <p:spPr bwMode="auto">
                <a:xfrm>
                  <a:off x="2873376" y="3259138"/>
                  <a:ext cx="261938" cy="603250"/>
                </a:xfrm>
                <a:custGeom>
                  <a:avLst/>
                  <a:gdLst/>
                  <a:ahLst/>
                  <a:cxnLst>
                    <a:cxn ang="0">
                      <a:pos x="165" y="380"/>
                    </a:cxn>
                    <a:cxn ang="0">
                      <a:pos x="0" y="266"/>
                    </a:cxn>
                    <a:cxn ang="0">
                      <a:pos x="0" y="266"/>
                    </a:cxn>
                    <a:cxn ang="0">
                      <a:pos x="0" y="0"/>
                    </a:cxn>
                    <a:cxn ang="0">
                      <a:pos x="0" y="0"/>
                    </a:cxn>
                    <a:cxn ang="0">
                      <a:pos x="165" y="117"/>
                    </a:cxn>
                    <a:cxn ang="0">
                      <a:pos x="165" y="117"/>
                    </a:cxn>
                    <a:cxn ang="0">
                      <a:pos x="165" y="380"/>
                    </a:cxn>
                  </a:cxnLst>
                  <a:rect l="0" t="0" r="r" b="b"/>
                  <a:pathLst>
                    <a:path w="165" h="380">
                      <a:moveTo>
                        <a:pt x="165" y="380"/>
                      </a:moveTo>
                      <a:lnTo>
                        <a:pt x="0" y="266"/>
                      </a:lnTo>
                      <a:lnTo>
                        <a:pt x="0" y="266"/>
                      </a:lnTo>
                      <a:lnTo>
                        <a:pt x="0" y="0"/>
                      </a:lnTo>
                      <a:lnTo>
                        <a:pt x="0" y="0"/>
                      </a:lnTo>
                      <a:lnTo>
                        <a:pt x="165" y="117"/>
                      </a:lnTo>
                      <a:lnTo>
                        <a:pt x="165" y="117"/>
                      </a:lnTo>
                      <a:lnTo>
                        <a:pt x="165" y="380"/>
                      </a:lnTo>
                      <a:close/>
                    </a:path>
                  </a:pathLst>
                </a:custGeom>
                <a:gradFill>
                  <a:gsLst>
                    <a:gs pos="0">
                      <a:srgbClr val="315F97"/>
                    </a:gs>
                    <a:gs pos="100000">
                      <a:srgbClr val="84AAD8"/>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81" name="Freeform 20"/>
                <p:cNvSpPr>
                  <a:spLocks/>
                </p:cNvSpPr>
                <p:nvPr/>
              </p:nvSpPr>
              <p:spPr bwMode="auto">
                <a:xfrm>
                  <a:off x="3262313" y="3535363"/>
                  <a:ext cx="257175" cy="601663"/>
                </a:xfrm>
                <a:custGeom>
                  <a:avLst/>
                  <a:gdLst/>
                  <a:ahLst/>
                  <a:cxnLst>
                    <a:cxn ang="0">
                      <a:pos x="162" y="379"/>
                    </a:cxn>
                    <a:cxn ang="0">
                      <a:pos x="0" y="263"/>
                    </a:cxn>
                    <a:cxn ang="0">
                      <a:pos x="0" y="263"/>
                    </a:cxn>
                    <a:cxn ang="0">
                      <a:pos x="0" y="0"/>
                    </a:cxn>
                    <a:cxn ang="0">
                      <a:pos x="0" y="0"/>
                    </a:cxn>
                    <a:cxn ang="0">
                      <a:pos x="162" y="114"/>
                    </a:cxn>
                    <a:cxn ang="0">
                      <a:pos x="162" y="114"/>
                    </a:cxn>
                    <a:cxn ang="0">
                      <a:pos x="162" y="379"/>
                    </a:cxn>
                  </a:cxnLst>
                  <a:rect l="0" t="0" r="r" b="b"/>
                  <a:pathLst>
                    <a:path w="162" h="379">
                      <a:moveTo>
                        <a:pt x="162" y="379"/>
                      </a:moveTo>
                      <a:lnTo>
                        <a:pt x="0" y="263"/>
                      </a:lnTo>
                      <a:lnTo>
                        <a:pt x="0" y="263"/>
                      </a:lnTo>
                      <a:lnTo>
                        <a:pt x="0" y="0"/>
                      </a:lnTo>
                      <a:lnTo>
                        <a:pt x="0" y="0"/>
                      </a:lnTo>
                      <a:lnTo>
                        <a:pt x="162" y="114"/>
                      </a:lnTo>
                      <a:lnTo>
                        <a:pt x="162" y="114"/>
                      </a:lnTo>
                      <a:lnTo>
                        <a:pt x="162" y="379"/>
                      </a:lnTo>
                      <a:close/>
                    </a:path>
                  </a:pathLst>
                </a:custGeom>
                <a:gradFill>
                  <a:gsLst>
                    <a:gs pos="0">
                      <a:srgbClr val="315F97"/>
                    </a:gs>
                    <a:gs pos="100000">
                      <a:srgbClr val="84AAD8"/>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82" name="Freeform 21"/>
                <p:cNvSpPr>
                  <a:spLocks/>
                </p:cNvSpPr>
                <p:nvPr/>
              </p:nvSpPr>
              <p:spPr bwMode="auto">
                <a:xfrm>
                  <a:off x="3649663" y="3806825"/>
                  <a:ext cx="258763" cy="603250"/>
                </a:xfrm>
                <a:custGeom>
                  <a:avLst/>
                  <a:gdLst/>
                  <a:ahLst/>
                  <a:cxnLst>
                    <a:cxn ang="0">
                      <a:pos x="163" y="380"/>
                    </a:cxn>
                    <a:cxn ang="0">
                      <a:pos x="0" y="265"/>
                    </a:cxn>
                    <a:cxn ang="0">
                      <a:pos x="0" y="265"/>
                    </a:cxn>
                    <a:cxn ang="0">
                      <a:pos x="0" y="0"/>
                    </a:cxn>
                    <a:cxn ang="0">
                      <a:pos x="0" y="0"/>
                    </a:cxn>
                    <a:cxn ang="0">
                      <a:pos x="163" y="116"/>
                    </a:cxn>
                    <a:cxn ang="0">
                      <a:pos x="163" y="116"/>
                    </a:cxn>
                    <a:cxn ang="0">
                      <a:pos x="163" y="380"/>
                    </a:cxn>
                  </a:cxnLst>
                  <a:rect l="0" t="0" r="r" b="b"/>
                  <a:pathLst>
                    <a:path w="163" h="380">
                      <a:moveTo>
                        <a:pt x="163" y="380"/>
                      </a:moveTo>
                      <a:lnTo>
                        <a:pt x="0" y="265"/>
                      </a:lnTo>
                      <a:lnTo>
                        <a:pt x="0" y="265"/>
                      </a:lnTo>
                      <a:lnTo>
                        <a:pt x="0" y="0"/>
                      </a:lnTo>
                      <a:lnTo>
                        <a:pt x="0" y="0"/>
                      </a:lnTo>
                      <a:lnTo>
                        <a:pt x="163" y="116"/>
                      </a:lnTo>
                      <a:lnTo>
                        <a:pt x="163" y="116"/>
                      </a:lnTo>
                      <a:lnTo>
                        <a:pt x="163" y="380"/>
                      </a:lnTo>
                      <a:close/>
                    </a:path>
                  </a:pathLst>
                </a:custGeom>
                <a:gradFill>
                  <a:gsLst>
                    <a:gs pos="0">
                      <a:srgbClr val="315F97"/>
                    </a:gs>
                    <a:gs pos="100000">
                      <a:srgbClr val="84AAD8"/>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83" name="Freeform 22"/>
                <p:cNvSpPr>
                  <a:spLocks/>
                </p:cNvSpPr>
                <p:nvPr/>
              </p:nvSpPr>
              <p:spPr bwMode="auto">
                <a:xfrm>
                  <a:off x="4037013" y="4083050"/>
                  <a:ext cx="258763" cy="601663"/>
                </a:xfrm>
                <a:custGeom>
                  <a:avLst/>
                  <a:gdLst/>
                  <a:ahLst/>
                  <a:cxnLst>
                    <a:cxn ang="0">
                      <a:pos x="163" y="379"/>
                    </a:cxn>
                    <a:cxn ang="0">
                      <a:pos x="0" y="263"/>
                    </a:cxn>
                    <a:cxn ang="0">
                      <a:pos x="0" y="263"/>
                    </a:cxn>
                    <a:cxn ang="0">
                      <a:pos x="0" y="0"/>
                    </a:cxn>
                    <a:cxn ang="0">
                      <a:pos x="0" y="0"/>
                    </a:cxn>
                    <a:cxn ang="0">
                      <a:pos x="163" y="114"/>
                    </a:cxn>
                    <a:cxn ang="0">
                      <a:pos x="163" y="114"/>
                    </a:cxn>
                    <a:cxn ang="0">
                      <a:pos x="163" y="379"/>
                    </a:cxn>
                  </a:cxnLst>
                  <a:rect l="0" t="0" r="r" b="b"/>
                  <a:pathLst>
                    <a:path w="163" h="379">
                      <a:moveTo>
                        <a:pt x="163" y="379"/>
                      </a:moveTo>
                      <a:lnTo>
                        <a:pt x="0" y="263"/>
                      </a:lnTo>
                      <a:lnTo>
                        <a:pt x="0" y="263"/>
                      </a:lnTo>
                      <a:lnTo>
                        <a:pt x="0" y="0"/>
                      </a:lnTo>
                      <a:lnTo>
                        <a:pt x="0" y="0"/>
                      </a:lnTo>
                      <a:lnTo>
                        <a:pt x="163" y="114"/>
                      </a:lnTo>
                      <a:lnTo>
                        <a:pt x="163" y="114"/>
                      </a:lnTo>
                      <a:lnTo>
                        <a:pt x="163" y="379"/>
                      </a:lnTo>
                      <a:close/>
                    </a:path>
                  </a:pathLst>
                </a:custGeom>
                <a:gradFill>
                  <a:gsLst>
                    <a:gs pos="0">
                      <a:srgbClr val="315F97"/>
                    </a:gs>
                    <a:gs pos="100000">
                      <a:srgbClr val="84AAD8"/>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grpSp>
          <p:grpSp>
            <p:nvGrpSpPr>
              <p:cNvPr id="173" name="Group 140"/>
              <p:cNvGrpSpPr/>
              <p:nvPr/>
            </p:nvGrpSpPr>
            <p:grpSpPr>
              <a:xfrm flipH="1">
                <a:off x="15857772" y="6733495"/>
                <a:ext cx="435509" cy="326958"/>
                <a:chOff x="2640013" y="1609725"/>
                <a:chExt cx="3863976" cy="3402013"/>
              </a:xfrm>
            </p:grpSpPr>
            <p:sp>
              <p:nvSpPr>
                <p:cNvPr id="258" name="Freeform 10"/>
                <p:cNvSpPr>
                  <a:spLocks/>
                </p:cNvSpPr>
                <p:nvPr/>
              </p:nvSpPr>
              <p:spPr bwMode="auto">
                <a:xfrm>
                  <a:off x="2640013" y="1609725"/>
                  <a:ext cx="3863975" cy="2730500"/>
                </a:xfrm>
                <a:custGeom>
                  <a:avLst/>
                  <a:gdLst/>
                  <a:ahLst/>
                  <a:cxnLst>
                    <a:cxn ang="0">
                      <a:pos x="1225" y="1720"/>
                    </a:cxn>
                    <a:cxn ang="0">
                      <a:pos x="2434" y="864"/>
                    </a:cxn>
                    <a:cxn ang="0">
                      <a:pos x="1211" y="0"/>
                    </a:cxn>
                    <a:cxn ang="0">
                      <a:pos x="0" y="856"/>
                    </a:cxn>
                    <a:cxn ang="0">
                      <a:pos x="1225" y="1720"/>
                    </a:cxn>
                  </a:cxnLst>
                  <a:rect l="0" t="0" r="r" b="b"/>
                  <a:pathLst>
                    <a:path w="2434" h="1720">
                      <a:moveTo>
                        <a:pt x="1225" y="1720"/>
                      </a:moveTo>
                      <a:lnTo>
                        <a:pt x="2434" y="864"/>
                      </a:lnTo>
                      <a:lnTo>
                        <a:pt x="1211" y="0"/>
                      </a:lnTo>
                      <a:lnTo>
                        <a:pt x="0" y="856"/>
                      </a:lnTo>
                      <a:lnTo>
                        <a:pt x="1225" y="1720"/>
                      </a:lnTo>
                      <a:close/>
                    </a:path>
                  </a:pathLst>
                </a:custGeom>
                <a:gradFill flip="none" rotWithShape="1">
                  <a:gsLst>
                    <a:gs pos="0">
                      <a:srgbClr val="7F7F7F"/>
                    </a:gs>
                    <a:gs pos="100000">
                      <a:srgbClr val="BFBFBF"/>
                    </a:gs>
                  </a:gsLst>
                  <a:lin ang="16200000" scaled="1"/>
                  <a:tileRect/>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59" name="Freeform 11"/>
                <p:cNvSpPr>
                  <a:spLocks/>
                </p:cNvSpPr>
                <p:nvPr/>
              </p:nvSpPr>
              <p:spPr bwMode="auto">
                <a:xfrm>
                  <a:off x="2640013" y="2968625"/>
                  <a:ext cx="1944688" cy="2043113"/>
                </a:xfrm>
                <a:custGeom>
                  <a:avLst/>
                  <a:gdLst/>
                  <a:ahLst/>
                  <a:cxnLst>
                    <a:cxn ang="0">
                      <a:pos x="1225" y="1287"/>
                    </a:cxn>
                    <a:cxn ang="0">
                      <a:pos x="1225" y="864"/>
                    </a:cxn>
                    <a:cxn ang="0">
                      <a:pos x="0" y="0"/>
                    </a:cxn>
                    <a:cxn ang="0">
                      <a:pos x="0" y="423"/>
                    </a:cxn>
                    <a:cxn ang="0">
                      <a:pos x="1225" y="1287"/>
                    </a:cxn>
                  </a:cxnLst>
                  <a:rect l="0" t="0" r="r" b="b"/>
                  <a:pathLst>
                    <a:path w="1225" h="1287">
                      <a:moveTo>
                        <a:pt x="1225" y="1287"/>
                      </a:moveTo>
                      <a:lnTo>
                        <a:pt x="1225" y="864"/>
                      </a:lnTo>
                      <a:lnTo>
                        <a:pt x="0" y="0"/>
                      </a:lnTo>
                      <a:lnTo>
                        <a:pt x="0" y="423"/>
                      </a:lnTo>
                      <a:lnTo>
                        <a:pt x="1225" y="1287"/>
                      </a:lnTo>
                      <a:close/>
                    </a:path>
                  </a:pathLst>
                </a:custGeom>
                <a:gradFill>
                  <a:gsLst>
                    <a:gs pos="0">
                      <a:srgbClr val="979797"/>
                    </a:gs>
                    <a:gs pos="100000">
                      <a:srgbClr val="B4B4B4"/>
                    </a:gs>
                  </a:gsLst>
                  <a:lin ang="16200000" scaled="1"/>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60" name="Freeform 12"/>
                <p:cNvSpPr>
                  <a:spLocks/>
                </p:cNvSpPr>
                <p:nvPr/>
              </p:nvSpPr>
              <p:spPr bwMode="auto">
                <a:xfrm>
                  <a:off x="2640013" y="3094038"/>
                  <a:ext cx="1944688" cy="1792288"/>
                </a:xfrm>
                <a:custGeom>
                  <a:avLst/>
                  <a:gdLst/>
                  <a:ahLst/>
                  <a:cxnLst>
                    <a:cxn ang="0">
                      <a:pos x="1225" y="1129"/>
                    </a:cxn>
                    <a:cxn ang="0">
                      <a:pos x="1225" y="865"/>
                    </a:cxn>
                    <a:cxn ang="0">
                      <a:pos x="0" y="0"/>
                    </a:cxn>
                    <a:cxn ang="0">
                      <a:pos x="0" y="264"/>
                    </a:cxn>
                    <a:cxn ang="0">
                      <a:pos x="1225" y="1129"/>
                    </a:cxn>
                  </a:cxnLst>
                  <a:rect l="0" t="0" r="r" b="b"/>
                  <a:pathLst>
                    <a:path w="1225" h="1129">
                      <a:moveTo>
                        <a:pt x="1225" y="1129"/>
                      </a:moveTo>
                      <a:lnTo>
                        <a:pt x="1225" y="865"/>
                      </a:lnTo>
                      <a:lnTo>
                        <a:pt x="0" y="0"/>
                      </a:lnTo>
                      <a:lnTo>
                        <a:pt x="0" y="264"/>
                      </a:lnTo>
                      <a:lnTo>
                        <a:pt x="1225" y="1129"/>
                      </a:lnTo>
                      <a:close/>
                    </a:path>
                  </a:pathLst>
                </a:custGeom>
                <a:solidFill>
                  <a:srgbClr val="7F7F7F"/>
                </a:soli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61" name="Freeform 13"/>
                <p:cNvSpPr>
                  <a:spLocks/>
                </p:cNvSpPr>
                <p:nvPr/>
              </p:nvSpPr>
              <p:spPr bwMode="auto">
                <a:xfrm>
                  <a:off x="4584701" y="2981325"/>
                  <a:ext cx="1919288" cy="2030413"/>
                </a:xfrm>
                <a:custGeom>
                  <a:avLst/>
                  <a:gdLst/>
                  <a:ahLst/>
                  <a:cxnLst>
                    <a:cxn ang="0">
                      <a:pos x="1209" y="425"/>
                    </a:cxn>
                    <a:cxn ang="0">
                      <a:pos x="0" y="1279"/>
                    </a:cxn>
                    <a:cxn ang="0">
                      <a:pos x="0" y="1279"/>
                    </a:cxn>
                    <a:cxn ang="0">
                      <a:pos x="0" y="856"/>
                    </a:cxn>
                    <a:cxn ang="0">
                      <a:pos x="0" y="856"/>
                    </a:cxn>
                    <a:cxn ang="0">
                      <a:pos x="1209" y="0"/>
                    </a:cxn>
                    <a:cxn ang="0">
                      <a:pos x="1209" y="0"/>
                    </a:cxn>
                    <a:cxn ang="0">
                      <a:pos x="1209" y="425"/>
                    </a:cxn>
                  </a:cxnLst>
                  <a:rect l="0" t="0" r="r" b="b"/>
                  <a:pathLst>
                    <a:path w="1209" h="1279">
                      <a:moveTo>
                        <a:pt x="1209" y="425"/>
                      </a:moveTo>
                      <a:lnTo>
                        <a:pt x="0" y="1279"/>
                      </a:lnTo>
                      <a:lnTo>
                        <a:pt x="0" y="1279"/>
                      </a:lnTo>
                      <a:lnTo>
                        <a:pt x="0" y="856"/>
                      </a:lnTo>
                      <a:lnTo>
                        <a:pt x="0" y="856"/>
                      </a:lnTo>
                      <a:lnTo>
                        <a:pt x="1209" y="0"/>
                      </a:lnTo>
                      <a:lnTo>
                        <a:pt x="1209" y="0"/>
                      </a:lnTo>
                      <a:lnTo>
                        <a:pt x="1209" y="425"/>
                      </a:lnTo>
                      <a:close/>
                    </a:path>
                  </a:pathLst>
                </a:custGeom>
                <a:gradFill flip="none" rotWithShape="1">
                  <a:gsLst>
                    <a:gs pos="0">
                      <a:srgbClr val="BEBEBE"/>
                    </a:gs>
                    <a:gs pos="100000">
                      <a:srgbClr val="E0E0E0"/>
                    </a:gs>
                  </a:gsLst>
                  <a:lin ang="16200000" scaled="1"/>
                  <a:tileRect/>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62" name="Freeform 14"/>
                <p:cNvSpPr>
                  <a:spLocks/>
                </p:cNvSpPr>
                <p:nvPr/>
              </p:nvSpPr>
              <p:spPr bwMode="auto">
                <a:xfrm>
                  <a:off x="4584701" y="3108325"/>
                  <a:ext cx="1919288" cy="1778000"/>
                </a:xfrm>
                <a:custGeom>
                  <a:avLst/>
                  <a:gdLst/>
                  <a:ahLst/>
                  <a:cxnLst>
                    <a:cxn ang="0">
                      <a:pos x="1209" y="265"/>
                    </a:cxn>
                    <a:cxn ang="0">
                      <a:pos x="0" y="1120"/>
                    </a:cxn>
                    <a:cxn ang="0">
                      <a:pos x="0" y="1120"/>
                    </a:cxn>
                    <a:cxn ang="0">
                      <a:pos x="0" y="856"/>
                    </a:cxn>
                    <a:cxn ang="0">
                      <a:pos x="0" y="856"/>
                    </a:cxn>
                    <a:cxn ang="0">
                      <a:pos x="1209" y="0"/>
                    </a:cxn>
                    <a:cxn ang="0">
                      <a:pos x="1209" y="0"/>
                    </a:cxn>
                    <a:cxn ang="0">
                      <a:pos x="1209" y="265"/>
                    </a:cxn>
                  </a:cxnLst>
                  <a:rect l="0" t="0" r="r" b="b"/>
                  <a:pathLst>
                    <a:path w="1209" h="1120">
                      <a:moveTo>
                        <a:pt x="1209" y="265"/>
                      </a:moveTo>
                      <a:lnTo>
                        <a:pt x="0" y="1120"/>
                      </a:lnTo>
                      <a:lnTo>
                        <a:pt x="0" y="1120"/>
                      </a:lnTo>
                      <a:lnTo>
                        <a:pt x="0" y="856"/>
                      </a:lnTo>
                      <a:lnTo>
                        <a:pt x="0" y="856"/>
                      </a:lnTo>
                      <a:lnTo>
                        <a:pt x="1209" y="0"/>
                      </a:lnTo>
                      <a:lnTo>
                        <a:pt x="1209" y="0"/>
                      </a:lnTo>
                      <a:lnTo>
                        <a:pt x="1209" y="265"/>
                      </a:lnTo>
                      <a:close/>
                    </a:path>
                  </a:pathLst>
                </a:custGeom>
                <a:solidFill>
                  <a:srgbClr val="A6A6A6"/>
                </a:soli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63" name="Freeform 15"/>
                <p:cNvSpPr>
                  <a:spLocks/>
                </p:cNvSpPr>
                <p:nvPr/>
              </p:nvSpPr>
              <p:spPr bwMode="auto">
                <a:xfrm>
                  <a:off x="4818063" y="4117975"/>
                  <a:ext cx="261938" cy="603250"/>
                </a:xfrm>
                <a:custGeom>
                  <a:avLst/>
                  <a:gdLst/>
                  <a:ahLst/>
                  <a:cxnLst>
                    <a:cxn ang="0">
                      <a:pos x="165" y="263"/>
                    </a:cxn>
                    <a:cxn ang="0">
                      <a:pos x="0" y="380"/>
                    </a:cxn>
                    <a:cxn ang="0">
                      <a:pos x="0" y="380"/>
                    </a:cxn>
                    <a:cxn ang="0">
                      <a:pos x="0" y="116"/>
                    </a:cxn>
                    <a:cxn ang="0">
                      <a:pos x="0" y="116"/>
                    </a:cxn>
                    <a:cxn ang="0">
                      <a:pos x="165" y="0"/>
                    </a:cxn>
                    <a:cxn ang="0">
                      <a:pos x="165" y="0"/>
                    </a:cxn>
                    <a:cxn ang="0">
                      <a:pos x="165" y="263"/>
                    </a:cxn>
                  </a:cxnLst>
                  <a:rect l="0" t="0" r="r" b="b"/>
                  <a:pathLst>
                    <a:path w="165" h="380">
                      <a:moveTo>
                        <a:pt x="165" y="263"/>
                      </a:moveTo>
                      <a:lnTo>
                        <a:pt x="0" y="380"/>
                      </a:lnTo>
                      <a:lnTo>
                        <a:pt x="0" y="380"/>
                      </a:lnTo>
                      <a:lnTo>
                        <a:pt x="0" y="116"/>
                      </a:lnTo>
                      <a:lnTo>
                        <a:pt x="0" y="116"/>
                      </a:lnTo>
                      <a:lnTo>
                        <a:pt x="165" y="0"/>
                      </a:lnTo>
                      <a:lnTo>
                        <a:pt x="165" y="0"/>
                      </a:lnTo>
                      <a:lnTo>
                        <a:pt x="165" y="263"/>
                      </a:lnTo>
                      <a:close/>
                    </a:path>
                  </a:pathLst>
                </a:custGeom>
                <a:gradFill>
                  <a:gsLst>
                    <a:gs pos="0">
                      <a:srgbClr val="3F79BF"/>
                    </a:gs>
                    <a:gs pos="100000">
                      <a:srgbClr val="A7C2E3"/>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64" name="Freeform 16"/>
                <p:cNvSpPr>
                  <a:spLocks/>
                </p:cNvSpPr>
                <p:nvPr/>
              </p:nvSpPr>
              <p:spPr bwMode="auto">
                <a:xfrm>
                  <a:off x="5205413" y="3843338"/>
                  <a:ext cx="258763" cy="604838"/>
                </a:xfrm>
                <a:custGeom>
                  <a:avLst/>
                  <a:gdLst/>
                  <a:ahLst/>
                  <a:cxnLst>
                    <a:cxn ang="0">
                      <a:pos x="163" y="265"/>
                    </a:cxn>
                    <a:cxn ang="0">
                      <a:pos x="0" y="381"/>
                    </a:cxn>
                    <a:cxn ang="0">
                      <a:pos x="0" y="381"/>
                    </a:cxn>
                    <a:cxn ang="0">
                      <a:pos x="0" y="116"/>
                    </a:cxn>
                    <a:cxn ang="0">
                      <a:pos x="0" y="116"/>
                    </a:cxn>
                    <a:cxn ang="0">
                      <a:pos x="163" y="0"/>
                    </a:cxn>
                    <a:cxn ang="0">
                      <a:pos x="163" y="0"/>
                    </a:cxn>
                    <a:cxn ang="0">
                      <a:pos x="163" y="265"/>
                    </a:cxn>
                  </a:cxnLst>
                  <a:rect l="0" t="0" r="r" b="b"/>
                  <a:pathLst>
                    <a:path w="163" h="381">
                      <a:moveTo>
                        <a:pt x="163" y="265"/>
                      </a:moveTo>
                      <a:lnTo>
                        <a:pt x="0" y="381"/>
                      </a:lnTo>
                      <a:lnTo>
                        <a:pt x="0" y="381"/>
                      </a:lnTo>
                      <a:lnTo>
                        <a:pt x="0" y="116"/>
                      </a:lnTo>
                      <a:lnTo>
                        <a:pt x="0" y="116"/>
                      </a:lnTo>
                      <a:lnTo>
                        <a:pt x="163" y="0"/>
                      </a:lnTo>
                      <a:lnTo>
                        <a:pt x="163" y="0"/>
                      </a:lnTo>
                      <a:lnTo>
                        <a:pt x="163" y="265"/>
                      </a:lnTo>
                      <a:close/>
                    </a:path>
                  </a:pathLst>
                </a:custGeom>
                <a:gradFill>
                  <a:gsLst>
                    <a:gs pos="0">
                      <a:srgbClr val="3F79BF"/>
                    </a:gs>
                    <a:gs pos="100000">
                      <a:srgbClr val="A7C2E3"/>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65" name="Freeform 17"/>
                <p:cNvSpPr>
                  <a:spLocks/>
                </p:cNvSpPr>
                <p:nvPr/>
              </p:nvSpPr>
              <p:spPr bwMode="auto">
                <a:xfrm>
                  <a:off x="5594351" y="3570288"/>
                  <a:ext cx="257175" cy="603250"/>
                </a:xfrm>
                <a:custGeom>
                  <a:avLst/>
                  <a:gdLst/>
                  <a:ahLst/>
                  <a:cxnLst>
                    <a:cxn ang="0">
                      <a:pos x="162" y="264"/>
                    </a:cxn>
                    <a:cxn ang="0">
                      <a:pos x="0" y="380"/>
                    </a:cxn>
                    <a:cxn ang="0">
                      <a:pos x="0" y="380"/>
                    </a:cxn>
                    <a:cxn ang="0">
                      <a:pos x="0" y="115"/>
                    </a:cxn>
                    <a:cxn ang="0">
                      <a:pos x="0" y="115"/>
                    </a:cxn>
                    <a:cxn ang="0">
                      <a:pos x="162" y="0"/>
                    </a:cxn>
                    <a:cxn ang="0">
                      <a:pos x="162" y="0"/>
                    </a:cxn>
                    <a:cxn ang="0">
                      <a:pos x="162" y="264"/>
                    </a:cxn>
                  </a:cxnLst>
                  <a:rect l="0" t="0" r="r" b="b"/>
                  <a:pathLst>
                    <a:path w="162" h="380">
                      <a:moveTo>
                        <a:pt x="162" y="264"/>
                      </a:moveTo>
                      <a:lnTo>
                        <a:pt x="0" y="380"/>
                      </a:lnTo>
                      <a:lnTo>
                        <a:pt x="0" y="380"/>
                      </a:lnTo>
                      <a:lnTo>
                        <a:pt x="0" y="115"/>
                      </a:lnTo>
                      <a:lnTo>
                        <a:pt x="0" y="115"/>
                      </a:lnTo>
                      <a:lnTo>
                        <a:pt x="162" y="0"/>
                      </a:lnTo>
                      <a:lnTo>
                        <a:pt x="162" y="0"/>
                      </a:lnTo>
                      <a:lnTo>
                        <a:pt x="162" y="264"/>
                      </a:lnTo>
                      <a:close/>
                    </a:path>
                  </a:pathLst>
                </a:custGeom>
                <a:gradFill>
                  <a:gsLst>
                    <a:gs pos="0">
                      <a:srgbClr val="3F79BF"/>
                    </a:gs>
                    <a:gs pos="100000">
                      <a:srgbClr val="A7C2E3"/>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66" name="Freeform 18"/>
                <p:cNvSpPr>
                  <a:spLocks/>
                </p:cNvSpPr>
                <p:nvPr/>
              </p:nvSpPr>
              <p:spPr bwMode="auto">
                <a:xfrm>
                  <a:off x="5981701" y="3295650"/>
                  <a:ext cx="258763" cy="601663"/>
                </a:xfrm>
                <a:custGeom>
                  <a:avLst/>
                  <a:gdLst/>
                  <a:ahLst/>
                  <a:cxnLst>
                    <a:cxn ang="0">
                      <a:pos x="163" y="265"/>
                    </a:cxn>
                    <a:cxn ang="0">
                      <a:pos x="0" y="379"/>
                    </a:cxn>
                    <a:cxn ang="0">
                      <a:pos x="0" y="379"/>
                    </a:cxn>
                    <a:cxn ang="0">
                      <a:pos x="0" y="116"/>
                    </a:cxn>
                    <a:cxn ang="0">
                      <a:pos x="0" y="116"/>
                    </a:cxn>
                    <a:cxn ang="0">
                      <a:pos x="163" y="0"/>
                    </a:cxn>
                    <a:cxn ang="0">
                      <a:pos x="163" y="0"/>
                    </a:cxn>
                    <a:cxn ang="0">
                      <a:pos x="163" y="265"/>
                    </a:cxn>
                  </a:cxnLst>
                  <a:rect l="0" t="0" r="r" b="b"/>
                  <a:pathLst>
                    <a:path w="163" h="379">
                      <a:moveTo>
                        <a:pt x="163" y="265"/>
                      </a:moveTo>
                      <a:lnTo>
                        <a:pt x="0" y="379"/>
                      </a:lnTo>
                      <a:lnTo>
                        <a:pt x="0" y="379"/>
                      </a:lnTo>
                      <a:lnTo>
                        <a:pt x="0" y="116"/>
                      </a:lnTo>
                      <a:lnTo>
                        <a:pt x="0" y="116"/>
                      </a:lnTo>
                      <a:lnTo>
                        <a:pt x="163" y="0"/>
                      </a:lnTo>
                      <a:lnTo>
                        <a:pt x="163" y="0"/>
                      </a:lnTo>
                      <a:lnTo>
                        <a:pt x="163" y="265"/>
                      </a:lnTo>
                      <a:close/>
                    </a:path>
                  </a:pathLst>
                </a:custGeom>
                <a:gradFill>
                  <a:gsLst>
                    <a:gs pos="0">
                      <a:srgbClr val="3F79BF"/>
                    </a:gs>
                    <a:gs pos="100000">
                      <a:srgbClr val="A7C2E3"/>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67" name="Freeform 19"/>
                <p:cNvSpPr>
                  <a:spLocks/>
                </p:cNvSpPr>
                <p:nvPr/>
              </p:nvSpPr>
              <p:spPr bwMode="auto">
                <a:xfrm>
                  <a:off x="2873376" y="3259138"/>
                  <a:ext cx="261938" cy="603250"/>
                </a:xfrm>
                <a:custGeom>
                  <a:avLst/>
                  <a:gdLst/>
                  <a:ahLst/>
                  <a:cxnLst>
                    <a:cxn ang="0">
                      <a:pos x="165" y="380"/>
                    </a:cxn>
                    <a:cxn ang="0">
                      <a:pos x="0" y="266"/>
                    </a:cxn>
                    <a:cxn ang="0">
                      <a:pos x="0" y="266"/>
                    </a:cxn>
                    <a:cxn ang="0">
                      <a:pos x="0" y="0"/>
                    </a:cxn>
                    <a:cxn ang="0">
                      <a:pos x="0" y="0"/>
                    </a:cxn>
                    <a:cxn ang="0">
                      <a:pos x="165" y="117"/>
                    </a:cxn>
                    <a:cxn ang="0">
                      <a:pos x="165" y="117"/>
                    </a:cxn>
                    <a:cxn ang="0">
                      <a:pos x="165" y="380"/>
                    </a:cxn>
                  </a:cxnLst>
                  <a:rect l="0" t="0" r="r" b="b"/>
                  <a:pathLst>
                    <a:path w="165" h="380">
                      <a:moveTo>
                        <a:pt x="165" y="380"/>
                      </a:moveTo>
                      <a:lnTo>
                        <a:pt x="0" y="266"/>
                      </a:lnTo>
                      <a:lnTo>
                        <a:pt x="0" y="266"/>
                      </a:lnTo>
                      <a:lnTo>
                        <a:pt x="0" y="0"/>
                      </a:lnTo>
                      <a:lnTo>
                        <a:pt x="0" y="0"/>
                      </a:lnTo>
                      <a:lnTo>
                        <a:pt x="165" y="117"/>
                      </a:lnTo>
                      <a:lnTo>
                        <a:pt x="165" y="117"/>
                      </a:lnTo>
                      <a:lnTo>
                        <a:pt x="165" y="380"/>
                      </a:lnTo>
                      <a:close/>
                    </a:path>
                  </a:pathLst>
                </a:custGeom>
                <a:gradFill>
                  <a:gsLst>
                    <a:gs pos="0">
                      <a:srgbClr val="315F97"/>
                    </a:gs>
                    <a:gs pos="100000">
                      <a:srgbClr val="84AAD8"/>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68" name="Freeform 20"/>
                <p:cNvSpPr>
                  <a:spLocks/>
                </p:cNvSpPr>
                <p:nvPr/>
              </p:nvSpPr>
              <p:spPr bwMode="auto">
                <a:xfrm>
                  <a:off x="3262313" y="3535363"/>
                  <a:ext cx="257175" cy="601663"/>
                </a:xfrm>
                <a:custGeom>
                  <a:avLst/>
                  <a:gdLst/>
                  <a:ahLst/>
                  <a:cxnLst>
                    <a:cxn ang="0">
                      <a:pos x="162" y="379"/>
                    </a:cxn>
                    <a:cxn ang="0">
                      <a:pos x="0" y="263"/>
                    </a:cxn>
                    <a:cxn ang="0">
                      <a:pos x="0" y="263"/>
                    </a:cxn>
                    <a:cxn ang="0">
                      <a:pos x="0" y="0"/>
                    </a:cxn>
                    <a:cxn ang="0">
                      <a:pos x="0" y="0"/>
                    </a:cxn>
                    <a:cxn ang="0">
                      <a:pos x="162" y="114"/>
                    </a:cxn>
                    <a:cxn ang="0">
                      <a:pos x="162" y="114"/>
                    </a:cxn>
                    <a:cxn ang="0">
                      <a:pos x="162" y="379"/>
                    </a:cxn>
                  </a:cxnLst>
                  <a:rect l="0" t="0" r="r" b="b"/>
                  <a:pathLst>
                    <a:path w="162" h="379">
                      <a:moveTo>
                        <a:pt x="162" y="379"/>
                      </a:moveTo>
                      <a:lnTo>
                        <a:pt x="0" y="263"/>
                      </a:lnTo>
                      <a:lnTo>
                        <a:pt x="0" y="263"/>
                      </a:lnTo>
                      <a:lnTo>
                        <a:pt x="0" y="0"/>
                      </a:lnTo>
                      <a:lnTo>
                        <a:pt x="0" y="0"/>
                      </a:lnTo>
                      <a:lnTo>
                        <a:pt x="162" y="114"/>
                      </a:lnTo>
                      <a:lnTo>
                        <a:pt x="162" y="114"/>
                      </a:lnTo>
                      <a:lnTo>
                        <a:pt x="162" y="379"/>
                      </a:lnTo>
                      <a:close/>
                    </a:path>
                  </a:pathLst>
                </a:custGeom>
                <a:gradFill>
                  <a:gsLst>
                    <a:gs pos="0">
                      <a:srgbClr val="315F97"/>
                    </a:gs>
                    <a:gs pos="100000">
                      <a:srgbClr val="84AAD8"/>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69" name="Freeform 21"/>
                <p:cNvSpPr>
                  <a:spLocks/>
                </p:cNvSpPr>
                <p:nvPr/>
              </p:nvSpPr>
              <p:spPr bwMode="auto">
                <a:xfrm>
                  <a:off x="3649663" y="3806825"/>
                  <a:ext cx="258763" cy="603250"/>
                </a:xfrm>
                <a:custGeom>
                  <a:avLst/>
                  <a:gdLst/>
                  <a:ahLst/>
                  <a:cxnLst>
                    <a:cxn ang="0">
                      <a:pos x="163" y="380"/>
                    </a:cxn>
                    <a:cxn ang="0">
                      <a:pos x="0" y="265"/>
                    </a:cxn>
                    <a:cxn ang="0">
                      <a:pos x="0" y="265"/>
                    </a:cxn>
                    <a:cxn ang="0">
                      <a:pos x="0" y="0"/>
                    </a:cxn>
                    <a:cxn ang="0">
                      <a:pos x="0" y="0"/>
                    </a:cxn>
                    <a:cxn ang="0">
                      <a:pos x="163" y="116"/>
                    </a:cxn>
                    <a:cxn ang="0">
                      <a:pos x="163" y="116"/>
                    </a:cxn>
                    <a:cxn ang="0">
                      <a:pos x="163" y="380"/>
                    </a:cxn>
                  </a:cxnLst>
                  <a:rect l="0" t="0" r="r" b="b"/>
                  <a:pathLst>
                    <a:path w="163" h="380">
                      <a:moveTo>
                        <a:pt x="163" y="380"/>
                      </a:moveTo>
                      <a:lnTo>
                        <a:pt x="0" y="265"/>
                      </a:lnTo>
                      <a:lnTo>
                        <a:pt x="0" y="265"/>
                      </a:lnTo>
                      <a:lnTo>
                        <a:pt x="0" y="0"/>
                      </a:lnTo>
                      <a:lnTo>
                        <a:pt x="0" y="0"/>
                      </a:lnTo>
                      <a:lnTo>
                        <a:pt x="163" y="116"/>
                      </a:lnTo>
                      <a:lnTo>
                        <a:pt x="163" y="116"/>
                      </a:lnTo>
                      <a:lnTo>
                        <a:pt x="163" y="380"/>
                      </a:lnTo>
                      <a:close/>
                    </a:path>
                  </a:pathLst>
                </a:custGeom>
                <a:gradFill>
                  <a:gsLst>
                    <a:gs pos="0">
                      <a:srgbClr val="315F97"/>
                    </a:gs>
                    <a:gs pos="100000">
                      <a:srgbClr val="84AAD8"/>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70" name="Freeform 22"/>
                <p:cNvSpPr>
                  <a:spLocks/>
                </p:cNvSpPr>
                <p:nvPr/>
              </p:nvSpPr>
              <p:spPr bwMode="auto">
                <a:xfrm>
                  <a:off x="4037013" y="4083050"/>
                  <a:ext cx="258763" cy="601663"/>
                </a:xfrm>
                <a:custGeom>
                  <a:avLst/>
                  <a:gdLst/>
                  <a:ahLst/>
                  <a:cxnLst>
                    <a:cxn ang="0">
                      <a:pos x="163" y="379"/>
                    </a:cxn>
                    <a:cxn ang="0">
                      <a:pos x="0" y="263"/>
                    </a:cxn>
                    <a:cxn ang="0">
                      <a:pos x="0" y="263"/>
                    </a:cxn>
                    <a:cxn ang="0">
                      <a:pos x="0" y="0"/>
                    </a:cxn>
                    <a:cxn ang="0">
                      <a:pos x="0" y="0"/>
                    </a:cxn>
                    <a:cxn ang="0">
                      <a:pos x="163" y="114"/>
                    </a:cxn>
                    <a:cxn ang="0">
                      <a:pos x="163" y="114"/>
                    </a:cxn>
                    <a:cxn ang="0">
                      <a:pos x="163" y="379"/>
                    </a:cxn>
                  </a:cxnLst>
                  <a:rect l="0" t="0" r="r" b="b"/>
                  <a:pathLst>
                    <a:path w="163" h="379">
                      <a:moveTo>
                        <a:pt x="163" y="379"/>
                      </a:moveTo>
                      <a:lnTo>
                        <a:pt x="0" y="263"/>
                      </a:lnTo>
                      <a:lnTo>
                        <a:pt x="0" y="263"/>
                      </a:lnTo>
                      <a:lnTo>
                        <a:pt x="0" y="0"/>
                      </a:lnTo>
                      <a:lnTo>
                        <a:pt x="0" y="0"/>
                      </a:lnTo>
                      <a:lnTo>
                        <a:pt x="163" y="114"/>
                      </a:lnTo>
                      <a:lnTo>
                        <a:pt x="163" y="114"/>
                      </a:lnTo>
                      <a:lnTo>
                        <a:pt x="163" y="379"/>
                      </a:lnTo>
                      <a:close/>
                    </a:path>
                  </a:pathLst>
                </a:custGeom>
                <a:gradFill>
                  <a:gsLst>
                    <a:gs pos="0">
                      <a:srgbClr val="315F97"/>
                    </a:gs>
                    <a:gs pos="100000">
                      <a:srgbClr val="84AAD8"/>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grpSp>
          <p:grpSp>
            <p:nvGrpSpPr>
              <p:cNvPr id="174" name="Group 224"/>
              <p:cNvGrpSpPr/>
              <p:nvPr/>
            </p:nvGrpSpPr>
            <p:grpSpPr>
              <a:xfrm flipH="1">
                <a:off x="15857772" y="6665976"/>
                <a:ext cx="435509" cy="326958"/>
                <a:chOff x="2640013" y="1609725"/>
                <a:chExt cx="3863976" cy="3402013"/>
              </a:xfrm>
            </p:grpSpPr>
            <p:sp>
              <p:nvSpPr>
                <p:cNvPr id="245" name="Freeform 10"/>
                <p:cNvSpPr>
                  <a:spLocks/>
                </p:cNvSpPr>
                <p:nvPr/>
              </p:nvSpPr>
              <p:spPr bwMode="auto">
                <a:xfrm>
                  <a:off x="2640013" y="1609725"/>
                  <a:ext cx="3863975" cy="2730500"/>
                </a:xfrm>
                <a:custGeom>
                  <a:avLst/>
                  <a:gdLst/>
                  <a:ahLst/>
                  <a:cxnLst>
                    <a:cxn ang="0">
                      <a:pos x="1225" y="1720"/>
                    </a:cxn>
                    <a:cxn ang="0">
                      <a:pos x="2434" y="864"/>
                    </a:cxn>
                    <a:cxn ang="0">
                      <a:pos x="1211" y="0"/>
                    </a:cxn>
                    <a:cxn ang="0">
                      <a:pos x="0" y="856"/>
                    </a:cxn>
                    <a:cxn ang="0">
                      <a:pos x="1225" y="1720"/>
                    </a:cxn>
                  </a:cxnLst>
                  <a:rect l="0" t="0" r="r" b="b"/>
                  <a:pathLst>
                    <a:path w="2434" h="1720">
                      <a:moveTo>
                        <a:pt x="1225" y="1720"/>
                      </a:moveTo>
                      <a:lnTo>
                        <a:pt x="2434" y="864"/>
                      </a:lnTo>
                      <a:lnTo>
                        <a:pt x="1211" y="0"/>
                      </a:lnTo>
                      <a:lnTo>
                        <a:pt x="0" y="856"/>
                      </a:lnTo>
                      <a:lnTo>
                        <a:pt x="1225" y="1720"/>
                      </a:lnTo>
                      <a:close/>
                    </a:path>
                  </a:pathLst>
                </a:custGeom>
                <a:gradFill flip="none" rotWithShape="1">
                  <a:gsLst>
                    <a:gs pos="0">
                      <a:srgbClr val="7F7F7F"/>
                    </a:gs>
                    <a:gs pos="100000">
                      <a:srgbClr val="BFBFBF"/>
                    </a:gs>
                  </a:gsLst>
                  <a:lin ang="16200000" scaled="1"/>
                  <a:tileRect/>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46" name="Freeform 11"/>
                <p:cNvSpPr>
                  <a:spLocks/>
                </p:cNvSpPr>
                <p:nvPr/>
              </p:nvSpPr>
              <p:spPr bwMode="auto">
                <a:xfrm>
                  <a:off x="2640013" y="2968625"/>
                  <a:ext cx="1944688" cy="2043113"/>
                </a:xfrm>
                <a:custGeom>
                  <a:avLst/>
                  <a:gdLst/>
                  <a:ahLst/>
                  <a:cxnLst>
                    <a:cxn ang="0">
                      <a:pos x="1225" y="1287"/>
                    </a:cxn>
                    <a:cxn ang="0">
                      <a:pos x="1225" y="864"/>
                    </a:cxn>
                    <a:cxn ang="0">
                      <a:pos x="0" y="0"/>
                    </a:cxn>
                    <a:cxn ang="0">
                      <a:pos x="0" y="423"/>
                    </a:cxn>
                    <a:cxn ang="0">
                      <a:pos x="1225" y="1287"/>
                    </a:cxn>
                  </a:cxnLst>
                  <a:rect l="0" t="0" r="r" b="b"/>
                  <a:pathLst>
                    <a:path w="1225" h="1287">
                      <a:moveTo>
                        <a:pt x="1225" y="1287"/>
                      </a:moveTo>
                      <a:lnTo>
                        <a:pt x="1225" y="864"/>
                      </a:lnTo>
                      <a:lnTo>
                        <a:pt x="0" y="0"/>
                      </a:lnTo>
                      <a:lnTo>
                        <a:pt x="0" y="423"/>
                      </a:lnTo>
                      <a:lnTo>
                        <a:pt x="1225" y="1287"/>
                      </a:lnTo>
                      <a:close/>
                    </a:path>
                  </a:pathLst>
                </a:custGeom>
                <a:gradFill>
                  <a:gsLst>
                    <a:gs pos="0">
                      <a:srgbClr val="979797"/>
                    </a:gs>
                    <a:gs pos="100000">
                      <a:srgbClr val="B4B4B4"/>
                    </a:gs>
                  </a:gsLst>
                  <a:lin ang="16200000" scaled="1"/>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47" name="Freeform 12"/>
                <p:cNvSpPr>
                  <a:spLocks/>
                </p:cNvSpPr>
                <p:nvPr/>
              </p:nvSpPr>
              <p:spPr bwMode="auto">
                <a:xfrm>
                  <a:off x="2640013" y="3094038"/>
                  <a:ext cx="1944688" cy="1792288"/>
                </a:xfrm>
                <a:custGeom>
                  <a:avLst/>
                  <a:gdLst/>
                  <a:ahLst/>
                  <a:cxnLst>
                    <a:cxn ang="0">
                      <a:pos x="1225" y="1129"/>
                    </a:cxn>
                    <a:cxn ang="0">
                      <a:pos x="1225" y="865"/>
                    </a:cxn>
                    <a:cxn ang="0">
                      <a:pos x="0" y="0"/>
                    </a:cxn>
                    <a:cxn ang="0">
                      <a:pos x="0" y="264"/>
                    </a:cxn>
                    <a:cxn ang="0">
                      <a:pos x="1225" y="1129"/>
                    </a:cxn>
                  </a:cxnLst>
                  <a:rect l="0" t="0" r="r" b="b"/>
                  <a:pathLst>
                    <a:path w="1225" h="1129">
                      <a:moveTo>
                        <a:pt x="1225" y="1129"/>
                      </a:moveTo>
                      <a:lnTo>
                        <a:pt x="1225" y="865"/>
                      </a:lnTo>
                      <a:lnTo>
                        <a:pt x="0" y="0"/>
                      </a:lnTo>
                      <a:lnTo>
                        <a:pt x="0" y="264"/>
                      </a:lnTo>
                      <a:lnTo>
                        <a:pt x="1225" y="1129"/>
                      </a:lnTo>
                      <a:close/>
                    </a:path>
                  </a:pathLst>
                </a:custGeom>
                <a:solidFill>
                  <a:srgbClr val="7F7F7F"/>
                </a:soli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48" name="Freeform 13"/>
                <p:cNvSpPr>
                  <a:spLocks/>
                </p:cNvSpPr>
                <p:nvPr/>
              </p:nvSpPr>
              <p:spPr bwMode="auto">
                <a:xfrm>
                  <a:off x="4584701" y="2981325"/>
                  <a:ext cx="1919288" cy="2030413"/>
                </a:xfrm>
                <a:custGeom>
                  <a:avLst/>
                  <a:gdLst/>
                  <a:ahLst/>
                  <a:cxnLst>
                    <a:cxn ang="0">
                      <a:pos x="1209" y="425"/>
                    </a:cxn>
                    <a:cxn ang="0">
                      <a:pos x="0" y="1279"/>
                    </a:cxn>
                    <a:cxn ang="0">
                      <a:pos x="0" y="1279"/>
                    </a:cxn>
                    <a:cxn ang="0">
                      <a:pos x="0" y="856"/>
                    </a:cxn>
                    <a:cxn ang="0">
                      <a:pos x="0" y="856"/>
                    </a:cxn>
                    <a:cxn ang="0">
                      <a:pos x="1209" y="0"/>
                    </a:cxn>
                    <a:cxn ang="0">
                      <a:pos x="1209" y="0"/>
                    </a:cxn>
                    <a:cxn ang="0">
                      <a:pos x="1209" y="425"/>
                    </a:cxn>
                  </a:cxnLst>
                  <a:rect l="0" t="0" r="r" b="b"/>
                  <a:pathLst>
                    <a:path w="1209" h="1279">
                      <a:moveTo>
                        <a:pt x="1209" y="425"/>
                      </a:moveTo>
                      <a:lnTo>
                        <a:pt x="0" y="1279"/>
                      </a:lnTo>
                      <a:lnTo>
                        <a:pt x="0" y="1279"/>
                      </a:lnTo>
                      <a:lnTo>
                        <a:pt x="0" y="856"/>
                      </a:lnTo>
                      <a:lnTo>
                        <a:pt x="0" y="856"/>
                      </a:lnTo>
                      <a:lnTo>
                        <a:pt x="1209" y="0"/>
                      </a:lnTo>
                      <a:lnTo>
                        <a:pt x="1209" y="0"/>
                      </a:lnTo>
                      <a:lnTo>
                        <a:pt x="1209" y="425"/>
                      </a:lnTo>
                      <a:close/>
                    </a:path>
                  </a:pathLst>
                </a:custGeom>
                <a:gradFill flip="none" rotWithShape="1">
                  <a:gsLst>
                    <a:gs pos="0">
                      <a:srgbClr val="BEBEBE"/>
                    </a:gs>
                    <a:gs pos="100000">
                      <a:srgbClr val="E0E0E0"/>
                    </a:gs>
                  </a:gsLst>
                  <a:lin ang="16200000" scaled="1"/>
                  <a:tileRect/>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49" name="Freeform 14"/>
                <p:cNvSpPr>
                  <a:spLocks/>
                </p:cNvSpPr>
                <p:nvPr/>
              </p:nvSpPr>
              <p:spPr bwMode="auto">
                <a:xfrm>
                  <a:off x="4584701" y="3108325"/>
                  <a:ext cx="1919288" cy="1778000"/>
                </a:xfrm>
                <a:custGeom>
                  <a:avLst/>
                  <a:gdLst/>
                  <a:ahLst/>
                  <a:cxnLst>
                    <a:cxn ang="0">
                      <a:pos x="1209" y="265"/>
                    </a:cxn>
                    <a:cxn ang="0">
                      <a:pos x="0" y="1120"/>
                    </a:cxn>
                    <a:cxn ang="0">
                      <a:pos x="0" y="1120"/>
                    </a:cxn>
                    <a:cxn ang="0">
                      <a:pos x="0" y="856"/>
                    </a:cxn>
                    <a:cxn ang="0">
                      <a:pos x="0" y="856"/>
                    </a:cxn>
                    <a:cxn ang="0">
                      <a:pos x="1209" y="0"/>
                    </a:cxn>
                    <a:cxn ang="0">
                      <a:pos x="1209" y="0"/>
                    </a:cxn>
                    <a:cxn ang="0">
                      <a:pos x="1209" y="265"/>
                    </a:cxn>
                  </a:cxnLst>
                  <a:rect l="0" t="0" r="r" b="b"/>
                  <a:pathLst>
                    <a:path w="1209" h="1120">
                      <a:moveTo>
                        <a:pt x="1209" y="265"/>
                      </a:moveTo>
                      <a:lnTo>
                        <a:pt x="0" y="1120"/>
                      </a:lnTo>
                      <a:lnTo>
                        <a:pt x="0" y="1120"/>
                      </a:lnTo>
                      <a:lnTo>
                        <a:pt x="0" y="856"/>
                      </a:lnTo>
                      <a:lnTo>
                        <a:pt x="0" y="856"/>
                      </a:lnTo>
                      <a:lnTo>
                        <a:pt x="1209" y="0"/>
                      </a:lnTo>
                      <a:lnTo>
                        <a:pt x="1209" y="0"/>
                      </a:lnTo>
                      <a:lnTo>
                        <a:pt x="1209" y="265"/>
                      </a:lnTo>
                      <a:close/>
                    </a:path>
                  </a:pathLst>
                </a:custGeom>
                <a:solidFill>
                  <a:srgbClr val="A6A6A6"/>
                </a:soli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50" name="Freeform 15"/>
                <p:cNvSpPr>
                  <a:spLocks/>
                </p:cNvSpPr>
                <p:nvPr/>
              </p:nvSpPr>
              <p:spPr bwMode="auto">
                <a:xfrm>
                  <a:off x="4818063" y="4117975"/>
                  <a:ext cx="261938" cy="603250"/>
                </a:xfrm>
                <a:custGeom>
                  <a:avLst/>
                  <a:gdLst/>
                  <a:ahLst/>
                  <a:cxnLst>
                    <a:cxn ang="0">
                      <a:pos x="165" y="263"/>
                    </a:cxn>
                    <a:cxn ang="0">
                      <a:pos x="0" y="380"/>
                    </a:cxn>
                    <a:cxn ang="0">
                      <a:pos x="0" y="380"/>
                    </a:cxn>
                    <a:cxn ang="0">
                      <a:pos x="0" y="116"/>
                    </a:cxn>
                    <a:cxn ang="0">
                      <a:pos x="0" y="116"/>
                    </a:cxn>
                    <a:cxn ang="0">
                      <a:pos x="165" y="0"/>
                    </a:cxn>
                    <a:cxn ang="0">
                      <a:pos x="165" y="0"/>
                    </a:cxn>
                    <a:cxn ang="0">
                      <a:pos x="165" y="263"/>
                    </a:cxn>
                  </a:cxnLst>
                  <a:rect l="0" t="0" r="r" b="b"/>
                  <a:pathLst>
                    <a:path w="165" h="380">
                      <a:moveTo>
                        <a:pt x="165" y="263"/>
                      </a:moveTo>
                      <a:lnTo>
                        <a:pt x="0" y="380"/>
                      </a:lnTo>
                      <a:lnTo>
                        <a:pt x="0" y="380"/>
                      </a:lnTo>
                      <a:lnTo>
                        <a:pt x="0" y="116"/>
                      </a:lnTo>
                      <a:lnTo>
                        <a:pt x="0" y="116"/>
                      </a:lnTo>
                      <a:lnTo>
                        <a:pt x="165" y="0"/>
                      </a:lnTo>
                      <a:lnTo>
                        <a:pt x="165" y="0"/>
                      </a:lnTo>
                      <a:lnTo>
                        <a:pt x="165" y="263"/>
                      </a:lnTo>
                      <a:close/>
                    </a:path>
                  </a:pathLst>
                </a:custGeom>
                <a:gradFill>
                  <a:gsLst>
                    <a:gs pos="0">
                      <a:srgbClr val="3F79BF"/>
                    </a:gs>
                    <a:gs pos="100000">
                      <a:srgbClr val="A7C2E3"/>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51" name="Freeform 16"/>
                <p:cNvSpPr>
                  <a:spLocks/>
                </p:cNvSpPr>
                <p:nvPr/>
              </p:nvSpPr>
              <p:spPr bwMode="auto">
                <a:xfrm>
                  <a:off x="5205413" y="3843338"/>
                  <a:ext cx="258763" cy="604838"/>
                </a:xfrm>
                <a:custGeom>
                  <a:avLst/>
                  <a:gdLst/>
                  <a:ahLst/>
                  <a:cxnLst>
                    <a:cxn ang="0">
                      <a:pos x="163" y="265"/>
                    </a:cxn>
                    <a:cxn ang="0">
                      <a:pos x="0" y="381"/>
                    </a:cxn>
                    <a:cxn ang="0">
                      <a:pos x="0" y="381"/>
                    </a:cxn>
                    <a:cxn ang="0">
                      <a:pos x="0" y="116"/>
                    </a:cxn>
                    <a:cxn ang="0">
                      <a:pos x="0" y="116"/>
                    </a:cxn>
                    <a:cxn ang="0">
                      <a:pos x="163" y="0"/>
                    </a:cxn>
                    <a:cxn ang="0">
                      <a:pos x="163" y="0"/>
                    </a:cxn>
                    <a:cxn ang="0">
                      <a:pos x="163" y="265"/>
                    </a:cxn>
                  </a:cxnLst>
                  <a:rect l="0" t="0" r="r" b="b"/>
                  <a:pathLst>
                    <a:path w="163" h="381">
                      <a:moveTo>
                        <a:pt x="163" y="265"/>
                      </a:moveTo>
                      <a:lnTo>
                        <a:pt x="0" y="381"/>
                      </a:lnTo>
                      <a:lnTo>
                        <a:pt x="0" y="381"/>
                      </a:lnTo>
                      <a:lnTo>
                        <a:pt x="0" y="116"/>
                      </a:lnTo>
                      <a:lnTo>
                        <a:pt x="0" y="116"/>
                      </a:lnTo>
                      <a:lnTo>
                        <a:pt x="163" y="0"/>
                      </a:lnTo>
                      <a:lnTo>
                        <a:pt x="163" y="0"/>
                      </a:lnTo>
                      <a:lnTo>
                        <a:pt x="163" y="265"/>
                      </a:lnTo>
                      <a:close/>
                    </a:path>
                  </a:pathLst>
                </a:custGeom>
                <a:gradFill>
                  <a:gsLst>
                    <a:gs pos="0">
                      <a:srgbClr val="3F79BF"/>
                    </a:gs>
                    <a:gs pos="100000">
                      <a:srgbClr val="A7C2E3"/>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52" name="Freeform 17"/>
                <p:cNvSpPr>
                  <a:spLocks/>
                </p:cNvSpPr>
                <p:nvPr/>
              </p:nvSpPr>
              <p:spPr bwMode="auto">
                <a:xfrm>
                  <a:off x="5594351" y="3570288"/>
                  <a:ext cx="257175" cy="603250"/>
                </a:xfrm>
                <a:custGeom>
                  <a:avLst/>
                  <a:gdLst/>
                  <a:ahLst/>
                  <a:cxnLst>
                    <a:cxn ang="0">
                      <a:pos x="162" y="264"/>
                    </a:cxn>
                    <a:cxn ang="0">
                      <a:pos x="0" y="380"/>
                    </a:cxn>
                    <a:cxn ang="0">
                      <a:pos x="0" y="380"/>
                    </a:cxn>
                    <a:cxn ang="0">
                      <a:pos x="0" y="115"/>
                    </a:cxn>
                    <a:cxn ang="0">
                      <a:pos x="0" y="115"/>
                    </a:cxn>
                    <a:cxn ang="0">
                      <a:pos x="162" y="0"/>
                    </a:cxn>
                    <a:cxn ang="0">
                      <a:pos x="162" y="0"/>
                    </a:cxn>
                    <a:cxn ang="0">
                      <a:pos x="162" y="264"/>
                    </a:cxn>
                  </a:cxnLst>
                  <a:rect l="0" t="0" r="r" b="b"/>
                  <a:pathLst>
                    <a:path w="162" h="380">
                      <a:moveTo>
                        <a:pt x="162" y="264"/>
                      </a:moveTo>
                      <a:lnTo>
                        <a:pt x="0" y="380"/>
                      </a:lnTo>
                      <a:lnTo>
                        <a:pt x="0" y="380"/>
                      </a:lnTo>
                      <a:lnTo>
                        <a:pt x="0" y="115"/>
                      </a:lnTo>
                      <a:lnTo>
                        <a:pt x="0" y="115"/>
                      </a:lnTo>
                      <a:lnTo>
                        <a:pt x="162" y="0"/>
                      </a:lnTo>
                      <a:lnTo>
                        <a:pt x="162" y="0"/>
                      </a:lnTo>
                      <a:lnTo>
                        <a:pt x="162" y="264"/>
                      </a:lnTo>
                      <a:close/>
                    </a:path>
                  </a:pathLst>
                </a:custGeom>
                <a:gradFill>
                  <a:gsLst>
                    <a:gs pos="0">
                      <a:srgbClr val="3F79BF"/>
                    </a:gs>
                    <a:gs pos="100000">
                      <a:srgbClr val="A7C2E3"/>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53" name="Freeform 18"/>
                <p:cNvSpPr>
                  <a:spLocks/>
                </p:cNvSpPr>
                <p:nvPr/>
              </p:nvSpPr>
              <p:spPr bwMode="auto">
                <a:xfrm>
                  <a:off x="5981701" y="3295650"/>
                  <a:ext cx="258763" cy="601663"/>
                </a:xfrm>
                <a:custGeom>
                  <a:avLst/>
                  <a:gdLst/>
                  <a:ahLst/>
                  <a:cxnLst>
                    <a:cxn ang="0">
                      <a:pos x="163" y="265"/>
                    </a:cxn>
                    <a:cxn ang="0">
                      <a:pos x="0" y="379"/>
                    </a:cxn>
                    <a:cxn ang="0">
                      <a:pos x="0" y="379"/>
                    </a:cxn>
                    <a:cxn ang="0">
                      <a:pos x="0" y="116"/>
                    </a:cxn>
                    <a:cxn ang="0">
                      <a:pos x="0" y="116"/>
                    </a:cxn>
                    <a:cxn ang="0">
                      <a:pos x="163" y="0"/>
                    </a:cxn>
                    <a:cxn ang="0">
                      <a:pos x="163" y="0"/>
                    </a:cxn>
                    <a:cxn ang="0">
                      <a:pos x="163" y="265"/>
                    </a:cxn>
                  </a:cxnLst>
                  <a:rect l="0" t="0" r="r" b="b"/>
                  <a:pathLst>
                    <a:path w="163" h="379">
                      <a:moveTo>
                        <a:pt x="163" y="265"/>
                      </a:moveTo>
                      <a:lnTo>
                        <a:pt x="0" y="379"/>
                      </a:lnTo>
                      <a:lnTo>
                        <a:pt x="0" y="379"/>
                      </a:lnTo>
                      <a:lnTo>
                        <a:pt x="0" y="116"/>
                      </a:lnTo>
                      <a:lnTo>
                        <a:pt x="0" y="116"/>
                      </a:lnTo>
                      <a:lnTo>
                        <a:pt x="163" y="0"/>
                      </a:lnTo>
                      <a:lnTo>
                        <a:pt x="163" y="0"/>
                      </a:lnTo>
                      <a:lnTo>
                        <a:pt x="163" y="265"/>
                      </a:lnTo>
                      <a:close/>
                    </a:path>
                  </a:pathLst>
                </a:custGeom>
                <a:gradFill>
                  <a:gsLst>
                    <a:gs pos="0">
                      <a:srgbClr val="3F79BF"/>
                    </a:gs>
                    <a:gs pos="100000">
                      <a:srgbClr val="A7C2E3"/>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54" name="Freeform 19"/>
                <p:cNvSpPr>
                  <a:spLocks/>
                </p:cNvSpPr>
                <p:nvPr/>
              </p:nvSpPr>
              <p:spPr bwMode="auto">
                <a:xfrm>
                  <a:off x="2873376" y="3259138"/>
                  <a:ext cx="261938" cy="603250"/>
                </a:xfrm>
                <a:custGeom>
                  <a:avLst/>
                  <a:gdLst/>
                  <a:ahLst/>
                  <a:cxnLst>
                    <a:cxn ang="0">
                      <a:pos x="165" y="380"/>
                    </a:cxn>
                    <a:cxn ang="0">
                      <a:pos x="0" y="266"/>
                    </a:cxn>
                    <a:cxn ang="0">
                      <a:pos x="0" y="266"/>
                    </a:cxn>
                    <a:cxn ang="0">
                      <a:pos x="0" y="0"/>
                    </a:cxn>
                    <a:cxn ang="0">
                      <a:pos x="0" y="0"/>
                    </a:cxn>
                    <a:cxn ang="0">
                      <a:pos x="165" y="117"/>
                    </a:cxn>
                    <a:cxn ang="0">
                      <a:pos x="165" y="117"/>
                    </a:cxn>
                    <a:cxn ang="0">
                      <a:pos x="165" y="380"/>
                    </a:cxn>
                  </a:cxnLst>
                  <a:rect l="0" t="0" r="r" b="b"/>
                  <a:pathLst>
                    <a:path w="165" h="380">
                      <a:moveTo>
                        <a:pt x="165" y="380"/>
                      </a:moveTo>
                      <a:lnTo>
                        <a:pt x="0" y="266"/>
                      </a:lnTo>
                      <a:lnTo>
                        <a:pt x="0" y="266"/>
                      </a:lnTo>
                      <a:lnTo>
                        <a:pt x="0" y="0"/>
                      </a:lnTo>
                      <a:lnTo>
                        <a:pt x="0" y="0"/>
                      </a:lnTo>
                      <a:lnTo>
                        <a:pt x="165" y="117"/>
                      </a:lnTo>
                      <a:lnTo>
                        <a:pt x="165" y="117"/>
                      </a:lnTo>
                      <a:lnTo>
                        <a:pt x="165" y="380"/>
                      </a:lnTo>
                      <a:close/>
                    </a:path>
                  </a:pathLst>
                </a:custGeom>
                <a:gradFill>
                  <a:gsLst>
                    <a:gs pos="0">
                      <a:srgbClr val="315F97"/>
                    </a:gs>
                    <a:gs pos="100000">
                      <a:srgbClr val="84AAD8"/>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55" name="Freeform 20"/>
                <p:cNvSpPr>
                  <a:spLocks/>
                </p:cNvSpPr>
                <p:nvPr/>
              </p:nvSpPr>
              <p:spPr bwMode="auto">
                <a:xfrm>
                  <a:off x="3262313" y="3535363"/>
                  <a:ext cx="257175" cy="601663"/>
                </a:xfrm>
                <a:custGeom>
                  <a:avLst/>
                  <a:gdLst/>
                  <a:ahLst/>
                  <a:cxnLst>
                    <a:cxn ang="0">
                      <a:pos x="162" y="379"/>
                    </a:cxn>
                    <a:cxn ang="0">
                      <a:pos x="0" y="263"/>
                    </a:cxn>
                    <a:cxn ang="0">
                      <a:pos x="0" y="263"/>
                    </a:cxn>
                    <a:cxn ang="0">
                      <a:pos x="0" y="0"/>
                    </a:cxn>
                    <a:cxn ang="0">
                      <a:pos x="0" y="0"/>
                    </a:cxn>
                    <a:cxn ang="0">
                      <a:pos x="162" y="114"/>
                    </a:cxn>
                    <a:cxn ang="0">
                      <a:pos x="162" y="114"/>
                    </a:cxn>
                    <a:cxn ang="0">
                      <a:pos x="162" y="379"/>
                    </a:cxn>
                  </a:cxnLst>
                  <a:rect l="0" t="0" r="r" b="b"/>
                  <a:pathLst>
                    <a:path w="162" h="379">
                      <a:moveTo>
                        <a:pt x="162" y="379"/>
                      </a:moveTo>
                      <a:lnTo>
                        <a:pt x="0" y="263"/>
                      </a:lnTo>
                      <a:lnTo>
                        <a:pt x="0" y="263"/>
                      </a:lnTo>
                      <a:lnTo>
                        <a:pt x="0" y="0"/>
                      </a:lnTo>
                      <a:lnTo>
                        <a:pt x="0" y="0"/>
                      </a:lnTo>
                      <a:lnTo>
                        <a:pt x="162" y="114"/>
                      </a:lnTo>
                      <a:lnTo>
                        <a:pt x="162" y="114"/>
                      </a:lnTo>
                      <a:lnTo>
                        <a:pt x="162" y="379"/>
                      </a:lnTo>
                      <a:close/>
                    </a:path>
                  </a:pathLst>
                </a:custGeom>
                <a:gradFill>
                  <a:gsLst>
                    <a:gs pos="0">
                      <a:srgbClr val="315F97"/>
                    </a:gs>
                    <a:gs pos="100000">
                      <a:srgbClr val="84AAD8"/>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56" name="Freeform 21"/>
                <p:cNvSpPr>
                  <a:spLocks/>
                </p:cNvSpPr>
                <p:nvPr/>
              </p:nvSpPr>
              <p:spPr bwMode="auto">
                <a:xfrm>
                  <a:off x="3649663" y="3806825"/>
                  <a:ext cx="258763" cy="603250"/>
                </a:xfrm>
                <a:custGeom>
                  <a:avLst/>
                  <a:gdLst/>
                  <a:ahLst/>
                  <a:cxnLst>
                    <a:cxn ang="0">
                      <a:pos x="163" y="380"/>
                    </a:cxn>
                    <a:cxn ang="0">
                      <a:pos x="0" y="265"/>
                    </a:cxn>
                    <a:cxn ang="0">
                      <a:pos x="0" y="265"/>
                    </a:cxn>
                    <a:cxn ang="0">
                      <a:pos x="0" y="0"/>
                    </a:cxn>
                    <a:cxn ang="0">
                      <a:pos x="0" y="0"/>
                    </a:cxn>
                    <a:cxn ang="0">
                      <a:pos x="163" y="116"/>
                    </a:cxn>
                    <a:cxn ang="0">
                      <a:pos x="163" y="116"/>
                    </a:cxn>
                    <a:cxn ang="0">
                      <a:pos x="163" y="380"/>
                    </a:cxn>
                  </a:cxnLst>
                  <a:rect l="0" t="0" r="r" b="b"/>
                  <a:pathLst>
                    <a:path w="163" h="380">
                      <a:moveTo>
                        <a:pt x="163" y="380"/>
                      </a:moveTo>
                      <a:lnTo>
                        <a:pt x="0" y="265"/>
                      </a:lnTo>
                      <a:lnTo>
                        <a:pt x="0" y="265"/>
                      </a:lnTo>
                      <a:lnTo>
                        <a:pt x="0" y="0"/>
                      </a:lnTo>
                      <a:lnTo>
                        <a:pt x="0" y="0"/>
                      </a:lnTo>
                      <a:lnTo>
                        <a:pt x="163" y="116"/>
                      </a:lnTo>
                      <a:lnTo>
                        <a:pt x="163" y="116"/>
                      </a:lnTo>
                      <a:lnTo>
                        <a:pt x="163" y="380"/>
                      </a:lnTo>
                      <a:close/>
                    </a:path>
                  </a:pathLst>
                </a:custGeom>
                <a:gradFill>
                  <a:gsLst>
                    <a:gs pos="0">
                      <a:srgbClr val="315F97"/>
                    </a:gs>
                    <a:gs pos="100000">
                      <a:srgbClr val="84AAD8"/>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57" name="Freeform 22"/>
                <p:cNvSpPr>
                  <a:spLocks/>
                </p:cNvSpPr>
                <p:nvPr/>
              </p:nvSpPr>
              <p:spPr bwMode="auto">
                <a:xfrm>
                  <a:off x="4037013" y="4083050"/>
                  <a:ext cx="258763" cy="601663"/>
                </a:xfrm>
                <a:custGeom>
                  <a:avLst/>
                  <a:gdLst/>
                  <a:ahLst/>
                  <a:cxnLst>
                    <a:cxn ang="0">
                      <a:pos x="163" y="379"/>
                    </a:cxn>
                    <a:cxn ang="0">
                      <a:pos x="0" y="263"/>
                    </a:cxn>
                    <a:cxn ang="0">
                      <a:pos x="0" y="263"/>
                    </a:cxn>
                    <a:cxn ang="0">
                      <a:pos x="0" y="0"/>
                    </a:cxn>
                    <a:cxn ang="0">
                      <a:pos x="0" y="0"/>
                    </a:cxn>
                    <a:cxn ang="0">
                      <a:pos x="163" y="114"/>
                    </a:cxn>
                    <a:cxn ang="0">
                      <a:pos x="163" y="114"/>
                    </a:cxn>
                    <a:cxn ang="0">
                      <a:pos x="163" y="379"/>
                    </a:cxn>
                  </a:cxnLst>
                  <a:rect l="0" t="0" r="r" b="b"/>
                  <a:pathLst>
                    <a:path w="163" h="379">
                      <a:moveTo>
                        <a:pt x="163" y="379"/>
                      </a:moveTo>
                      <a:lnTo>
                        <a:pt x="0" y="263"/>
                      </a:lnTo>
                      <a:lnTo>
                        <a:pt x="0" y="263"/>
                      </a:lnTo>
                      <a:lnTo>
                        <a:pt x="0" y="0"/>
                      </a:lnTo>
                      <a:lnTo>
                        <a:pt x="0" y="0"/>
                      </a:lnTo>
                      <a:lnTo>
                        <a:pt x="163" y="114"/>
                      </a:lnTo>
                      <a:lnTo>
                        <a:pt x="163" y="114"/>
                      </a:lnTo>
                      <a:lnTo>
                        <a:pt x="163" y="379"/>
                      </a:lnTo>
                      <a:close/>
                    </a:path>
                  </a:pathLst>
                </a:custGeom>
                <a:gradFill>
                  <a:gsLst>
                    <a:gs pos="0">
                      <a:srgbClr val="315F97"/>
                    </a:gs>
                    <a:gs pos="100000">
                      <a:srgbClr val="84AAD8"/>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grpSp>
          <p:grpSp>
            <p:nvGrpSpPr>
              <p:cNvPr id="175" name="Group 238"/>
              <p:cNvGrpSpPr/>
              <p:nvPr/>
            </p:nvGrpSpPr>
            <p:grpSpPr>
              <a:xfrm flipH="1">
                <a:off x="15857772" y="6598458"/>
                <a:ext cx="435509" cy="326958"/>
                <a:chOff x="2640013" y="1609725"/>
                <a:chExt cx="3863976" cy="3402013"/>
              </a:xfrm>
            </p:grpSpPr>
            <p:sp>
              <p:nvSpPr>
                <p:cNvPr id="232" name="Freeform 10"/>
                <p:cNvSpPr>
                  <a:spLocks/>
                </p:cNvSpPr>
                <p:nvPr/>
              </p:nvSpPr>
              <p:spPr bwMode="auto">
                <a:xfrm>
                  <a:off x="2640013" y="1609725"/>
                  <a:ext cx="3863975" cy="2730500"/>
                </a:xfrm>
                <a:custGeom>
                  <a:avLst/>
                  <a:gdLst/>
                  <a:ahLst/>
                  <a:cxnLst>
                    <a:cxn ang="0">
                      <a:pos x="1225" y="1720"/>
                    </a:cxn>
                    <a:cxn ang="0">
                      <a:pos x="2434" y="864"/>
                    </a:cxn>
                    <a:cxn ang="0">
                      <a:pos x="1211" y="0"/>
                    </a:cxn>
                    <a:cxn ang="0">
                      <a:pos x="0" y="856"/>
                    </a:cxn>
                    <a:cxn ang="0">
                      <a:pos x="1225" y="1720"/>
                    </a:cxn>
                  </a:cxnLst>
                  <a:rect l="0" t="0" r="r" b="b"/>
                  <a:pathLst>
                    <a:path w="2434" h="1720">
                      <a:moveTo>
                        <a:pt x="1225" y="1720"/>
                      </a:moveTo>
                      <a:lnTo>
                        <a:pt x="2434" y="864"/>
                      </a:lnTo>
                      <a:lnTo>
                        <a:pt x="1211" y="0"/>
                      </a:lnTo>
                      <a:lnTo>
                        <a:pt x="0" y="856"/>
                      </a:lnTo>
                      <a:lnTo>
                        <a:pt x="1225" y="1720"/>
                      </a:lnTo>
                      <a:close/>
                    </a:path>
                  </a:pathLst>
                </a:custGeom>
                <a:gradFill flip="none" rotWithShape="1">
                  <a:gsLst>
                    <a:gs pos="0">
                      <a:srgbClr val="7F7F7F"/>
                    </a:gs>
                    <a:gs pos="100000">
                      <a:srgbClr val="BFBFBF"/>
                    </a:gs>
                  </a:gsLst>
                  <a:lin ang="16200000" scaled="1"/>
                  <a:tileRect/>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33" name="Freeform 11"/>
                <p:cNvSpPr>
                  <a:spLocks/>
                </p:cNvSpPr>
                <p:nvPr/>
              </p:nvSpPr>
              <p:spPr bwMode="auto">
                <a:xfrm>
                  <a:off x="2640013" y="2968625"/>
                  <a:ext cx="1944688" cy="2043113"/>
                </a:xfrm>
                <a:custGeom>
                  <a:avLst/>
                  <a:gdLst/>
                  <a:ahLst/>
                  <a:cxnLst>
                    <a:cxn ang="0">
                      <a:pos x="1225" y="1287"/>
                    </a:cxn>
                    <a:cxn ang="0">
                      <a:pos x="1225" y="864"/>
                    </a:cxn>
                    <a:cxn ang="0">
                      <a:pos x="0" y="0"/>
                    </a:cxn>
                    <a:cxn ang="0">
                      <a:pos x="0" y="423"/>
                    </a:cxn>
                    <a:cxn ang="0">
                      <a:pos x="1225" y="1287"/>
                    </a:cxn>
                  </a:cxnLst>
                  <a:rect l="0" t="0" r="r" b="b"/>
                  <a:pathLst>
                    <a:path w="1225" h="1287">
                      <a:moveTo>
                        <a:pt x="1225" y="1287"/>
                      </a:moveTo>
                      <a:lnTo>
                        <a:pt x="1225" y="864"/>
                      </a:lnTo>
                      <a:lnTo>
                        <a:pt x="0" y="0"/>
                      </a:lnTo>
                      <a:lnTo>
                        <a:pt x="0" y="423"/>
                      </a:lnTo>
                      <a:lnTo>
                        <a:pt x="1225" y="1287"/>
                      </a:lnTo>
                      <a:close/>
                    </a:path>
                  </a:pathLst>
                </a:custGeom>
                <a:gradFill>
                  <a:gsLst>
                    <a:gs pos="0">
                      <a:srgbClr val="979797"/>
                    </a:gs>
                    <a:gs pos="100000">
                      <a:srgbClr val="B4B4B4"/>
                    </a:gs>
                  </a:gsLst>
                  <a:lin ang="16200000" scaled="1"/>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34" name="Freeform 12"/>
                <p:cNvSpPr>
                  <a:spLocks/>
                </p:cNvSpPr>
                <p:nvPr/>
              </p:nvSpPr>
              <p:spPr bwMode="auto">
                <a:xfrm>
                  <a:off x="2640013" y="3094038"/>
                  <a:ext cx="1944688" cy="1792288"/>
                </a:xfrm>
                <a:custGeom>
                  <a:avLst/>
                  <a:gdLst/>
                  <a:ahLst/>
                  <a:cxnLst>
                    <a:cxn ang="0">
                      <a:pos x="1225" y="1129"/>
                    </a:cxn>
                    <a:cxn ang="0">
                      <a:pos x="1225" y="865"/>
                    </a:cxn>
                    <a:cxn ang="0">
                      <a:pos x="0" y="0"/>
                    </a:cxn>
                    <a:cxn ang="0">
                      <a:pos x="0" y="264"/>
                    </a:cxn>
                    <a:cxn ang="0">
                      <a:pos x="1225" y="1129"/>
                    </a:cxn>
                  </a:cxnLst>
                  <a:rect l="0" t="0" r="r" b="b"/>
                  <a:pathLst>
                    <a:path w="1225" h="1129">
                      <a:moveTo>
                        <a:pt x="1225" y="1129"/>
                      </a:moveTo>
                      <a:lnTo>
                        <a:pt x="1225" y="865"/>
                      </a:lnTo>
                      <a:lnTo>
                        <a:pt x="0" y="0"/>
                      </a:lnTo>
                      <a:lnTo>
                        <a:pt x="0" y="264"/>
                      </a:lnTo>
                      <a:lnTo>
                        <a:pt x="1225" y="1129"/>
                      </a:lnTo>
                      <a:close/>
                    </a:path>
                  </a:pathLst>
                </a:custGeom>
                <a:solidFill>
                  <a:srgbClr val="7F7F7F"/>
                </a:soli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35" name="Freeform 13"/>
                <p:cNvSpPr>
                  <a:spLocks/>
                </p:cNvSpPr>
                <p:nvPr/>
              </p:nvSpPr>
              <p:spPr bwMode="auto">
                <a:xfrm>
                  <a:off x="4584701" y="2981325"/>
                  <a:ext cx="1919288" cy="2030413"/>
                </a:xfrm>
                <a:custGeom>
                  <a:avLst/>
                  <a:gdLst/>
                  <a:ahLst/>
                  <a:cxnLst>
                    <a:cxn ang="0">
                      <a:pos x="1209" y="425"/>
                    </a:cxn>
                    <a:cxn ang="0">
                      <a:pos x="0" y="1279"/>
                    </a:cxn>
                    <a:cxn ang="0">
                      <a:pos x="0" y="1279"/>
                    </a:cxn>
                    <a:cxn ang="0">
                      <a:pos x="0" y="856"/>
                    </a:cxn>
                    <a:cxn ang="0">
                      <a:pos x="0" y="856"/>
                    </a:cxn>
                    <a:cxn ang="0">
                      <a:pos x="1209" y="0"/>
                    </a:cxn>
                    <a:cxn ang="0">
                      <a:pos x="1209" y="0"/>
                    </a:cxn>
                    <a:cxn ang="0">
                      <a:pos x="1209" y="425"/>
                    </a:cxn>
                  </a:cxnLst>
                  <a:rect l="0" t="0" r="r" b="b"/>
                  <a:pathLst>
                    <a:path w="1209" h="1279">
                      <a:moveTo>
                        <a:pt x="1209" y="425"/>
                      </a:moveTo>
                      <a:lnTo>
                        <a:pt x="0" y="1279"/>
                      </a:lnTo>
                      <a:lnTo>
                        <a:pt x="0" y="1279"/>
                      </a:lnTo>
                      <a:lnTo>
                        <a:pt x="0" y="856"/>
                      </a:lnTo>
                      <a:lnTo>
                        <a:pt x="0" y="856"/>
                      </a:lnTo>
                      <a:lnTo>
                        <a:pt x="1209" y="0"/>
                      </a:lnTo>
                      <a:lnTo>
                        <a:pt x="1209" y="0"/>
                      </a:lnTo>
                      <a:lnTo>
                        <a:pt x="1209" y="425"/>
                      </a:lnTo>
                      <a:close/>
                    </a:path>
                  </a:pathLst>
                </a:custGeom>
                <a:gradFill flip="none" rotWithShape="1">
                  <a:gsLst>
                    <a:gs pos="0">
                      <a:srgbClr val="BEBEBE"/>
                    </a:gs>
                    <a:gs pos="100000">
                      <a:srgbClr val="E0E0E0"/>
                    </a:gs>
                  </a:gsLst>
                  <a:lin ang="16200000" scaled="1"/>
                  <a:tileRect/>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36" name="Freeform 14"/>
                <p:cNvSpPr>
                  <a:spLocks/>
                </p:cNvSpPr>
                <p:nvPr/>
              </p:nvSpPr>
              <p:spPr bwMode="auto">
                <a:xfrm>
                  <a:off x="4584701" y="3108325"/>
                  <a:ext cx="1919288" cy="1778000"/>
                </a:xfrm>
                <a:custGeom>
                  <a:avLst/>
                  <a:gdLst/>
                  <a:ahLst/>
                  <a:cxnLst>
                    <a:cxn ang="0">
                      <a:pos x="1209" y="265"/>
                    </a:cxn>
                    <a:cxn ang="0">
                      <a:pos x="0" y="1120"/>
                    </a:cxn>
                    <a:cxn ang="0">
                      <a:pos x="0" y="1120"/>
                    </a:cxn>
                    <a:cxn ang="0">
                      <a:pos x="0" y="856"/>
                    </a:cxn>
                    <a:cxn ang="0">
                      <a:pos x="0" y="856"/>
                    </a:cxn>
                    <a:cxn ang="0">
                      <a:pos x="1209" y="0"/>
                    </a:cxn>
                    <a:cxn ang="0">
                      <a:pos x="1209" y="0"/>
                    </a:cxn>
                    <a:cxn ang="0">
                      <a:pos x="1209" y="265"/>
                    </a:cxn>
                  </a:cxnLst>
                  <a:rect l="0" t="0" r="r" b="b"/>
                  <a:pathLst>
                    <a:path w="1209" h="1120">
                      <a:moveTo>
                        <a:pt x="1209" y="265"/>
                      </a:moveTo>
                      <a:lnTo>
                        <a:pt x="0" y="1120"/>
                      </a:lnTo>
                      <a:lnTo>
                        <a:pt x="0" y="1120"/>
                      </a:lnTo>
                      <a:lnTo>
                        <a:pt x="0" y="856"/>
                      </a:lnTo>
                      <a:lnTo>
                        <a:pt x="0" y="856"/>
                      </a:lnTo>
                      <a:lnTo>
                        <a:pt x="1209" y="0"/>
                      </a:lnTo>
                      <a:lnTo>
                        <a:pt x="1209" y="0"/>
                      </a:lnTo>
                      <a:lnTo>
                        <a:pt x="1209" y="265"/>
                      </a:lnTo>
                      <a:close/>
                    </a:path>
                  </a:pathLst>
                </a:custGeom>
                <a:solidFill>
                  <a:srgbClr val="A6A6A6"/>
                </a:soli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37" name="Freeform 15"/>
                <p:cNvSpPr>
                  <a:spLocks/>
                </p:cNvSpPr>
                <p:nvPr/>
              </p:nvSpPr>
              <p:spPr bwMode="auto">
                <a:xfrm>
                  <a:off x="4818063" y="4117975"/>
                  <a:ext cx="261938" cy="603250"/>
                </a:xfrm>
                <a:custGeom>
                  <a:avLst/>
                  <a:gdLst/>
                  <a:ahLst/>
                  <a:cxnLst>
                    <a:cxn ang="0">
                      <a:pos x="165" y="263"/>
                    </a:cxn>
                    <a:cxn ang="0">
                      <a:pos x="0" y="380"/>
                    </a:cxn>
                    <a:cxn ang="0">
                      <a:pos x="0" y="380"/>
                    </a:cxn>
                    <a:cxn ang="0">
                      <a:pos x="0" y="116"/>
                    </a:cxn>
                    <a:cxn ang="0">
                      <a:pos x="0" y="116"/>
                    </a:cxn>
                    <a:cxn ang="0">
                      <a:pos x="165" y="0"/>
                    </a:cxn>
                    <a:cxn ang="0">
                      <a:pos x="165" y="0"/>
                    </a:cxn>
                    <a:cxn ang="0">
                      <a:pos x="165" y="263"/>
                    </a:cxn>
                  </a:cxnLst>
                  <a:rect l="0" t="0" r="r" b="b"/>
                  <a:pathLst>
                    <a:path w="165" h="380">
                      <a:moveTo>
                        <a:pt x="165" y="263"/>
                      </a:moveTo>
                      <a:lnTo>
                        <a:pt x="0" y="380"/>
                      </a:lnTo>
                      <a:lnTo>
                        <a:pt x="0" y="380"/>
                      </a:lnTo>
                      <a:lnTo>
                        <a:pt x="0" y="116"/>
                      </a:lnTo>
                      <a:lnTo>
                        <a:pt x="0" y="116"/>
                      </a:lnTo>
                      <a:lnTo>
                        <a:pt x="165" y="0"/>
                      </a:lnTo>
                      <a:lnTo>
                        <a:pt x="165" y="0"/>
                      </a:lnTo>
                      <a:lnTo>
                        <a:pt x="165" y="263"/>
                      </a:lnTo>
                      <a:close/>
                    </a:path>
                  </a:pathLst>
                </a:custGeom>
                <a:gradFill>
                  <a:gsLst>
                    <a:gs pos="0">
                      <a:srgbClr val="3F79BF"/>
                    </a:gs>
                    <a:gs pos="100000">
                      <a:srgbClr val="A7C2E3"/>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38" name="Freeform 16"/>
                <p:cNvSpPr>
                  <a:spLocks/>
                </p:cNvSpPr>
                <p:nvPr/>
              </p:nvSpPr>
              <p:spPr bwMode="auto">
                <a:xfrm>
                  <a:off x="5205413" y="3843338"/>
                  <a:ext cx="258763" cy="604838"/>
                </a:xfrm>
                <a:custGeom>
                  <a:avLst/>
                  <a:gdLst/>
                  <a:ahLst/>
                  <a:cxnLst>
                    <a:cxn ang="0">
                      <a:pos x="163" y="265"/>
                    </a:cxn>
                    <a:cxn ang="0">
                      <a:pos x="0" y="381"/>
                    </a:cxn>
                    <a:cxn ang="0">
                      <a:pos x="0" y="381"/>
                    </a:cxn>
                    <a:cxn ang="0">
                      <a:pos x="0" y="116"/>
                    </a:cxn>
                    <a:cxn ang="0">
                      <a:pos x="0" y="116"/>
                    </a:cxn>
                    <a:cxn ang="0">
                      <a:pos x="163" y="0"/>
                    </a:cxn>
                    <a:cxn ang="0">
                      <a:pos x="163" y="0"/>
                    </a:cxn>
                    <a:cxn ang="0">
                      <a:pos x="163" y="265"/>
                    </a:cxn>
                  </a:cxnLst>
                  <a:rect l="0" t="0" r="r" b="b"/>
                  <a:pathLst>
                    <a:path w="163" h="381">
                      <a:moveTo>
                        <a:pt x="163" y="265"/>
                      </a:moveTo>
                      <a:lnTo>
                        <a:pt x="0" y="381"/>
                      </a:lnTo>
                      <a:lnTo>
                        <a:pt x="0" y="381"/>
                      </a:lnTo>
                      <a:lnTo>
                        <a:pt x="0" y="116"/>
                      </a:lnTo>
                      <a:lnTo>
                        <a:pt x="0" y="116"/>
                      </a:lnTo>
                      <a:lnTo>
                        <a:pt x="163" y="0"/>
                      </a:lnTo>
                      <a:lnTo>
                        <a:pt x="163" y="0"/>
                      </a:lnTo>
                      <a:lnTo>
                        <a:pt x="163" y="265"/>
                      </a:lnTo>
                      <a:close/>
                    </a:path>
                  </a:pathLst>
                </a:custGeom>
                <a:gradFill>
                  <a:gsLst>
                    <a:gs pos="0">
                      <a:srgbClr val="3F79BF"/>
                    </a:gs>
                    <a:gs pos="100000">
                      <a:srgbClr val="A7C2E3"/>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39" name="Freeform 17"/>
                <p:cNvSpPr>
                  <a:spLocks/>
                </p:cNvSpPr>
                <p:nvPr/>
              </p:nvSpPr>
              <p:spPr bwMode="auto">
                <a:xfrm>
                  <a:off x="5594351" y="3570288"/>
                  <a:ext cx="257175" cy="603250"/>
                </a:xfrm>
                <a:custGeom>
                  <a:avLst/>
                  <a:gdLst/>
                  <a:ahLst/>
                  <a:cxnLst>
                    <a:cxn ang="0">
                      <a:pos x="162" y="264"/>
                    </a:cxn>
                    <a:cxn ang="0">
                      <a:pos x="0" y="380"/>
                    </a:cxn>
                    <a:cxn ang="0">
                      <a:pos x="0" y="380"/>
                    </a:cxn>
                    <a:cxn ang="0">
                      <a:pos x="0" y="115"/>
                    </a:cxn>
                    <a:cxn ang="0">
                      <a:pos x="0" y="115"/>
                    </a:cxn>
                    <a:cxn ang="0">
                      <a:pos x="162" y="0"/>
                    </a:cxn>
                    <a:cxn ang="0">
                      <a:pos x="162" y="0"/>
                    </a:cxn>
                    <a:cxn ang="0">
                      <a:pos x="162" y="264"/>
                    </a:cxn>
                  </a:cxnLst>
                  <a:rect l="0" t="0" r="r" b="b"/>
                  <a:pathLst>
                    <a:path w="162" h="380">
                      <a:moveTo>
                        <a:pt x="162" y="264"/>
                      </a:moveTo>
                      <a:lnTo>
                        <a:pt x="0" y="380"/>
                      </a:lnTo>
                      <a:lnTo>
                        <a:pt x="0" y="380"/>
                      </a:lnTo>
                      <a:lnTo>
                        <a:pt x="0" y="115"/>
                      </a:lnTo>
                      <a:lnTo>
                        <a:pt x="0" y="115"/>
                      </a:lnTo>
                      <a:lnTo>
                        <a:pt x="162" y="0"/>
                      </a:lnTo>
                      <a:lnTo>
                        <a:pt x="162" y="0"/>
                      </a:lnTo>
                      <a:lnTo>
                        <a:pt x="162" y="264"/>
                      </a:lnTo>
                      <a:close/>
                    </a:path>
                  </a:pathLst>
                </a:custGeom>
                <a:gradFill>
                  <a:gsLst>
                    <a:gs pos="0">
                      <a:srgbClr val="3F79BF"/>
                    </a:gs>
                    <a:gs pos="100000">
                      <a:srgbClr val="A7C2E3"/>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40" name="Freeform 18"/>
                <p:cNvSpPr>
                  <a:spLocks/>
                </p:cNvSpPr>
                <p:nvPr/>
              </p:nvSpPr>
              <p:spPr bwMode="auto">
                <a:xfrm>
                  <a:off x="5981701" y="3295650"/>
                  <a:ext cx="258763" cy="601663"/>
                </a:xfrm>
                <a:custGeom>
                  <a:avLst/>
                  <a:gdLst/>
                  <a:ahLst/>
                  <a:cxnLst>
                    <a:cxn ang="0">
                      <a:pos x="163" y="265"/>
                    </a:cxn>
                    <a:cxn ang="0">
                      <a:pos x="0" y="379"/>
                    </a:cxn>
                    <a:cxn ang="0">
                      <a:pos x="0" y="379"/>
                    </a:cxn>
                    <a:cxn ang="0">
                      <a:pos x="0" y="116"/>
                    </a:cxn>
                    <a:cxn ang="0">
                      <a:pos x="0" y="116"/>
                    </a:cxn>
                    <a:cxn ang="0">
                      <a:pos x="163" y="0"/>
                    </a:cxn>
                    <a:cxn ang="0">
                      <a:pos x="163" y="0"/>
                    </a:cxn>
                    <a:cxn ang="0">
                      <a:pos x="163" y="265"/>
                    </a:cxn>
                  </a:cxnLst>
                  <a:rect l="0" t="0" r="r" b="b"/>
                  <a:pathLst>
                    <a:path w="163" h="379">
                      <a:moveTo>
                        <a:pt x="163" y="265"/>
                      </a:moveTo>
                      <a:lnTo>
                        <a:pt x="0" y="379"/>
                      </a:lnTo>
                      <a:lnTo>
                        <a:pt x="0" y="379"/>
                      </a:lnTo>
                      <a:lnTo>
                        <a:pt x="0" y="116"/>
                      </a:lnTo>
                      <a:lnTo>
                        <a:pt x="0" y="116"/>
                      </a:lnTo>
                      <a:lnTo>
                        <a:pt x="163" y="0"/>
                      </a:lnTo>
                      <a:lnTo>
                        <a:pt x="163" y="0"/>
                      </a:lnTo>
                      <a:lnTo>
                        <a:pt x="163" y="265"/>
                      </a:lnTo>
                      <a:close/>
                    </a:path>
                  </a:pathLst>
                </a:custGeom>
                <a:gradFill>
                  <a:gsLst>
                    <a:gs pos="0">
                      <a:srgbClr val="3F79BF"/>
                    </a:gs>
                    <a:gs pos="100000">
                      <a:srgbClr val="A7C2E3"/>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41" name="Freeform 19"/>
                <p:cNvSpPr>
                  <a:spLocks/>
                </p:cNvSpPr>
                <p:nvPr/>
              </p:nvSpPr>
              <p:spPr bwMode="auto">
                <a:xfrm>
                  <a:off x="2873376" y="3259138"/>
                  <a:ext cx="261938" cy="603250"/>
                </a:xfrm>
                <a:custGeom>
                  <a:avLst/>
                  <a:gdLst/>
                  <a:ahLst/>
                  <a:cxnLst>
                    <a:cxn ang="0">
                      <a:pos x="165" y="380"/>
                    </a:cxn>
                    <a:cxn ang="0">
                      <a:pos x="0" y="266"/>
                    </a:cxn>
                    <a:cxn ang="0">
                      <a:pos x="0" y="266"/>
                    </a:cxn>
                    <a:cxn ang="0">
                      <a:pos x="0" y="0"/>
                    </a:cxn>
                    <a:cxn ang="0">
                      <a:pos x="0" y="0"/>
                    </a:cxn>
                    <a:cxn ang="0">
                      <a:pos x="165" y="117"/>
                    </a:cxn>
                    <a:cxn ang="0">
                      <a:pos x="165" y="117"/>
                    </a:cxn>
                    <a:cxn ang="0">
                      <a:pos x="165" y="380"/>
                    </a:cxn>
                  </a:cxnLst>
                  <a:rect l="0" t="0" r="r" b="b"/>
                  <a:pathLst>
                    <a:path w="165" h="380">
                      <a:moveTo>
                        <a:pt x="165" y="380"/>
                      </a:moveTo>
                      <a:lnTo>
                        <a:pt x="0" y="266"/>
                      </a:lnTo>
                      <a:lnTo>
                        <a:pt x="0" y="266"/>
                      </a:lnTo>
                      <a:lnTo>
                        <a:pt x="0" y="0"/>
                      </a:lnTo>
                      <a:lnTo>
                        <a:pt x="0" y="0"/>
                      </a:lnTo>
                      <a:lnTo>
                        <a:pt x="165" y="117"/>
                      </a:lnTo>
                      <a:lnTo>
                        <a:pt x="165" y="117"/>
                      </a:lnTo>
                      <a:lnTo>
                        <a:pt x="165" y="380"/>
                      </a:lnTo>
                      <a:close/>
                    </a:path>
                  </a:pathLst>
                </a:custGeom>
                <a:gradFill>
                  <a:gsLst>
                    <a:gs pos="0">
                      <a:srgbClr val="315F97"/>
                    </a:gs>
                    <a:gs pos="100000">
                      <a:srgbClr val="84AAD8"/>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42" name="Freeform 20"/>
                <p:cNvSpPr>
                  <a:spLocks/>
                </p:cNvSpPr>
                <p:nvPr/>
              </p:nvSpPr>
              <p:spPr bwMode="auto">
                <a:xfrm>
                  <a:off x="3262313" y="3535363"/>
                  <a:ext cx="257175" cy="601663"/>
                </a:xfrm>
                <a:custGeom>
                  <a:avLst/>
                  <a:gdLst/>
                  <a:ahLst/>
                  <a:cxnLst>
                    <a:cxn ang="0">
                      <a:pos x="162" y="379"/>
                    </a:cxn>
                    <a:cxn ang="0">
                      <a:pos x="0" y="263"/>
                    </a:cxn>
                    <a:cxn ang="0">
                      <a:pos x="0" y="263"/>
                    </a:cxn>
                    <a:cxn ang="0">
                      <a:pos x="0" y="0"/>
                    </a:cxn>
                    <a:cxn ang="0">
                      <a:pos x="0" y="0"/>
                    </a:cxn>
                    <a:cxn ang="0">
                      <a:pos x="162" y="114"/>
                    </a:cxn>
                    <a:cxn ang="0">
                      <a:pos x="162" y="114"/>
                    </a:cxn>
                    <a:cxn ang="0">
                      <a:pos x="162" y="379"/>
                    </a:cxn>
                  </a:cxnLst>
                  <a:rect l="0" t="0" r="r" b="b"/>
                  <a:pathLst>
                    <a:path w="162" h="379">
                      <a:moveTo>
                        <a:pt x="162" y="379"/>
                      </a:moveTo>
                      <a:lnTo>
                        <a:pt x="0" y="263"/>
                      </a:lnTo>
                      <a:lnTo>
                        <a:pt x="0" y="263"/>
                      </a:lnTo>
                      <a:lnTo>
                        <a:pt x="0" y="0"/>
                      </a:lnTo>
                      <a:lnTo>
                        <a:pt x="0" y="0"/>
                      </a:lnTo>
                      <a:lnTo>
                        <a:pt x="162" y="114"/>
                      </a:lnTo>
                      <a:lnTo>
                        <a:pt x="162" y="114"/>
                      </a:lnTo>
                      <a:lnTo>
                        <a:pt x="162" y="379"/>
                      </a:lnTo>
                      <a:close/>
                    </a:path>
                  </a:pathLst>
                </a:custGeom>
                <a:gradFill>
                  <a:gsLst>
                    <a:gs pos="0">
                      <a:srgbClr val="315F97"/>
                    </a:gs>
                    <a:gs pos="100000">
                      <a:srgbClr val="84AAD8"/>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43" name="Freeform 21"/>
                <p:cNvSpPr>
                  <a:spLocks/>
                </p:cNvSpPr>
                <p:nvPr/>
              </p:nvSpPr>
              <p:spPr bwMode="auto">
                <a:xfrm>
                  <a:off x="3649663" y="3806825"/>
                  <a:ext cx="258763" cy="603250"/>
                </a:xfrm>
                <a:custGeom>
                  <a:avLst/>
                  <a:gdLst/>
                  <a:ahLst/>
                  <a:cxnLst>
                    <a:cxn ang="0">
                      <a:pos x="163" y="380"/>
                    </a:cxn>
                    <a:cxn ang="0">
                      <a:pos x="0" y="265"/>
                    </a:cxn>
                    <a:cxn ang="0">
                      <a:pos x="0" y="265"/>
                    </a:cxn>
                    <a:cxn ang="0">
                      <a:pos x="0" y="0"/>
                    </a:cxn>
                    <a:cxn ang="0">
                      <a:pos x="0" y="0"/>
                    </a:cxn>
                    <a:cxn ang="0">
                      <a:pos x="163" y="116"/>
                    </a:cxn>
                    <a:cxn ang="0">
                      <a:pos x="163" y="116"/>
                    </a:cxn>
                    <a:cxn ang="0">
                      <a:pos x="163" y="380"/>
                    </a:cxn>
                  </a:cxnLst>
                  <a:rect l="0" t="0" r="r" b="b"/>
                  <a:pathLst>
                    <a:path w="163" h="380">
                      <a:moveTo>
                        <a:pt x="163" y="380"/>
                      </a:moveTo>
                      <a:lnTo>
                        <a:pt x="0" y="265"/>
                      </a:lnTo>
                      <a:lnTo>
                        <a:pt x="0" y="265"/>
                      </a:lnTo>
                      <a:lnTo>
                        <a:pt x="0" y="0"/>
                      </a:lnTo>
                      <a:lnTo>
                        <a:pt x="0" y="0"/>
                      </a:lnTo>
                      <a:lnTo>
                        <a:pt x="163" y="116"/>
                      </a:lnTo>
                      <a:lnTo>
                        <a:pt x="163" y="116"/>
                      </a:lnTo>
                      <a:lnTo>
                        <a:pt x="163" y="380"/>
                      </a:lnTo>
                      <a:close/>
                    </a:path>
                  </a:pathLst>
                </a:custGeom>
                <a:gradFill>
                  <a:gsLst>
                    <a:gs pos="0">
                      <a:srgbClr val="315F97"/>
                    </a:gs>
                    <a:gs pos="100000">
                      <a:srgbClr val="84AAD8"/>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44" name="Freeform 22"/>
                <p:cNvSpPr>
                  <a:spLocks/>
                </p:cNvSpPr>
                <p:nvPr/>
              </p:nvSpPr>
              <p:spPr bwMode="auto">
                <a:xfrm>
                  <a:off x="4037013" y="4083050"/>
                  <a:ext cx="258763" cy="601663"/>
                </a:xfrm>
                <a:custGeom>
                  <a:avLst/>
                  <a:gdLst/>
                  <a:ahLst/>
                  <a:cxnLst>
                    <a:cxn ang="0">
                      <a:pos x="163" y="379"/>
                    </a:cxn>
                    <a:cxn ang="0">
                      <a:pos x="0" y="263"/>
                    </a:cxn>
                    <a:cxn ang="0">
                      <a:pos x="0" y="263"/>
                    </a:cxn>
                    <a:cxn ang="0">
                      <a:pos x="0" y="0"/>
                    </a:cxn>
                    <a:cxn ang="0">
                      <a:pos x="0" y="0"/>
                    </a:cxn>
                    <a:cxn ang="0">
                      <a:pos x="163" y="114"/>
                    </a:cxn>
                    <a:cxn ang="0">
                      <a:pos x="163" y="114"/>
                    </a:cxn>
                    <a:cxn ang="0">
                      <a:pos x="163" y="379"/>
                    </a:cxn>
                  </a:cxnLst>
                  <a:rect l="0" t="0" r="r" b="b"/>
                  <a:pathLst>
                    <a:path w="163" h="379">
                      <a:moveTo>
                        <a:pt x="163" y="379"/>
                      </a:moveTo>
                      <a:lnTo>
                        <a:pt x="0" y="263"/>
                      </a:lnTo>
                      <a:lnTo>
                        <a:pt x="0" y="263"/>
                      </a:lnTo>
                      <a:lnTo>
                        <a:pt x="0" y="0"/>
                      </a:lnTo>
                      <a:lnTo>
                        <a:pt x="0" y="0"/>
                      </a:lnTo>
                      <a:lnTo>
                        <a:pt x="163" y="114"/>
                      </a:lnTo>
                      <a:lnTo>
                        <a:pt x="163" y="114"/>
                      </a:lnTo>
                      <a:lnTo>
                        <a:pt x="163" y="379"/>
                      </a:lnTo>
                      <a:close/>
                    </a:path>
                  </a:pathLst>
                </a:custGeom>
                <a:gradFill>
                  <a:gsLst>
                    <a:gs pos="0">
                      <a:srgbClr val="315F97"/>
                    </a:gs>
                    <a:gs pos="100000">
                      <a:srgbClr val="84AAD8"/>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grpSp>
          <p:grpSp>
            <p:nvGrpSpPr>
              <p:cNvPr id="176" name="Group 252"/>
              <p:cNvGrpSpPr/>
              <p:nvPr/>
            </p:nvGrpSpPr>
            <p:grpSpPr>
              <a:xfrm flipH="1">
                <a:off x="15857772" y="6530939"/>
                <a:ext cx="435509" cy="326958"/>
                <a:chOff x="2640013" y="1609725"/>
                <a:chExt cx="3863976" cy="3402013"/>
              </a:xfrm>
            </p:grpSpPr>
            <p:sp>
              <p:nvSpPr>
                <p:cNvPr id="219" name="Freeform 10"/>
                <p:cNvSpPr>
                  <a:spLocks/>
                </p:cNvSpPr>
                <p:nvPr/>
              </p:nvSpPr>
              <p:spPr bwMode="auto">
                <a:xfrm>
                  <a:off x="2640013" y="1609725"/>
                  <a:ext cx="3863975" cy="2730500"/>
                </a:xfrm>
                <a:custGeom>
                  <a:avLst/>
                  <a:gdLst/>
                  <a:ahLst/>
                  <a:cxnLst>
                    <a:cxn ang="0">
                      <a:pos x="1225" y="1720"/>
                    </a:cxn>
                    <a:cxn ang="0">
                      <a:pos x="2434" y="864"/>
                    </a:cxn>
                    <a:cxn ang="0">
                      <a:pos x="1211" y="0"/>
                    </a:cxn>
                    <a:cxn ang="0">
                      <a:pos x="0" y="856"/>
                    </a:cxn>
                    <a:cxn ang="0">
                      <a:pos x="1225" y="1720"/>
                    </a:cxn>
                  </a:cxnLst>
                  <a:rect l="0" t="0" r="r" b="b"/>
                  <a:pathLst>
                    <a:path w="2434" h="1720">
                      <a:moveTo>
                        <a:pt x="1225" y="1720"/>
                      </a:moveTo>
                      <a:lnTo>
                        <a:pt x="2434" y="864"/>
                      </a:lnTo>
                      <a:lnTo>
                        <a:pt x="1211" y="0"/>
                      </a:lnTo>
                      <a:lnTo>
                        <a:pt x="0" y="856"/>
                      </a:lnTo>
                      <a:lnTo>
                        <a:pt x="1225" y="1720"/>
                      </a:lnTo>
                      <a:close/>
                    </a:path>
                  </a:pathLst>
                </a:custGeom>
                <a:gradFill flip="none" rotWithShape="1">
                  <a:gsLst>
                    <a:gs pos="0">
                      <a:srgbClr val="7F7F7F"/>
                    </a:gs>
                    <a:gs pos="100000">
                      <a:srgbClr val="BFBFBF"/>
                    </a:gs>
                  </a:gsLst>
                  <a:lin ang="16200000" scaled="1"/>
                  <a:tileRect/>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20" name="Freeform 11"/>
                <p:cNvSpPr>
                  <a:spLocks/>
                </p:cNvSpPr>
                <p:nvPr/>
              </p:nvSpPr>
              <p:spPr bwMode="auto">
                <a:xfrm>
                  <a:off x="2640013" y="2968625"/>
                  <a:ext cx="1944688" cy="2043113"/>
                </a:xfrm>
                <a:custGeom>
                  <a:avLst/>
                  <a:gdLst/>
                  <a:ahLst/>
                  <a:cxnLst>
                    <a:cxn ang="0">
                      <a:pos x="1225" y="1287"/>
                    </a:cxn>
                    <a:cxn ang="0">
                      <a:pos x="1225" y="864"/>
                    </a:cxn>
                    <a:cxn ang="0">
                      <a:pos x="0" y="0"/>
                    </a:cxn>
                    <a:cxn ang="0">
                      <a:pos x="0" y="423"/>
                    </a:cxn>
                    <a:cxn ang="0">
                      <a:pos x="1225" y="1287"/>
                    </a:cxn>
                  </a:cxnLst>
                  <a:rect l="0" t="0" r="r" b="b"/>
                  <a:pathLst>
                    <a:path w="1225" h="1287">
                      <a:moveTo>
                        <a:pt x="1225" y="1287"/>
                      </a:moveTo>
                      <a:lnTo>
                        <a:pt x="1225" y="864"/>
                      </a:lnTo>
                      <a:lnTo>
                        <a:pt x="0" y="0"/>
                      </a:lnTo>
                      <a:lnTo>
                        <a:pt x="0" y="423"/>
                      </a:lnTo>
                      <a:lnTo>
                        <a:pt x="1225" y="1287"/>
                      </a:lnTo>
                      <a:close/>
                    </a:path>
                  </a:pathLst>
                </a:custGeom>
                <a:gradFill>
                  <a:gsLst>
                    <a:gs pos="0">
                      <a:srgbClr val="979797"/>
                    </a:gs>
                    <a:gs pos="100000">
                      <a:srgbClr val="B4B4B4"/>
                    </a:gs>
                  </a:gsLst>
                  <a:lin ang="16200000" scaled="1"/>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21" name="Freeform 12"/>
                <p:cNvSpPr>
                  <a:spLocks/>
                </p:cNvSpPr>
                <p:nvPr/>
              </p:nvSpPr>
              <p:spPr bwMode="auto">
                <a:xfrm>
                  <a:off x="2640013" y="3094038"/>
                  <a:ext cx="1944688" cy="1792288"/>
                </a:xfrm>
                <a:custGeom>
                  <a:avLst/>
                  <a:gdLst/>
                  <a:ahLst/>
                  <a:cxnLst>
                    <a:cxn ang="0">
                      <a:pos x="1225" y="1129"/>
                    </a:cxn>
                    <a:cxn ang="0">
                      <a:pos x="1225" y="865"/>
                    </a:cxn>
                    <a:cxn ang="0">
                      <a:pos x="0" y="0"/>
                    </a:cxn>
                    <a:cxn ang="0">
                      <a:pos x="0" y="264"/>
                    </a:cxn>
                    <a:cxn ang="0">
                      <a:pos x="1225" y="1129"/>
                    </a:cxn>
                  </a:cxnLst>
                  <a:rect l="0" t="0" r="r" b="b"/>
                  <a:pathLst>
                    <a:path w="1225" h="1129">
                      <a:moveTo>
                        <a:pt x="1225" y="1129"/>
                      </a:moveTo>
                      <a:lnTo>
                        <a:pt x="1225" y="865"/>
                      </a:lnTo>
                      <a:lnTo>
                        <a:pt x="0" y="0"/>
                      </a:lnTo>
                      <a:lnTo>
                        <a:pt x="0" y="264"/>
                      </a:lnTo>
                      <a:lnTo>
                        <a:pt x="1225" y="1129"/>
                      </a:lnTo>
                      <a:close/>
                    </a:path>
                  </a:pathLst>
                </a:custGeom>
                <a:solidFill>
                  <a:srgbClr val="7F7F7F"/>
                </a:soli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22" name="Freeform 13"/>
                <p:cNvSpPr>
                  <a:spLocks/>
                </p:cNvSpPr>
                <p:nvPr/>
              </p:nvSpPr>
              <p:spPr bwMode="auto">
                <a:xfrm>
                  <a:off x="4584701" y="2981325"/>
                  <a:ext cx="1919288" cy="2030413"/>
                </a:xfrm>
                <a:custGeom>
                  <a:avLst/>
                  <a:gdLst/>
                  <a:ahLst/>
                  <a:cxnLst>
                    <a:cxn ang="0">
                      <a:pos x="1209" y="425"/>
                    </a:cxn>
                    <a:cxn ang="0">
                      <a:pos x="0" y="1279"/>
                    </a:cxn>
                    <a:cxn ang="0">
                      <a:pos x="0" y="1279"/>
                    </a:cxn>
                    <a:cxn ang="0">
                      <a:pos x="0" y="856"/>
                    </a:cxn>
                    <a:cxn ang="0">
                      <a:pos x="0" y="856"/>
                    </a:cxn>
                    <a:cxn ang="0">
                      <a:pos x="1209" y="0"/>
                    </a:cxn>
                    <a:cxn ang="0">
                      <a:pos x="1209" y="0"/>
                    </a:cxn>
                    <a:cxn ang="0">
                      <a:pos x="1209" y="425"/>
                    </a:cxn>
                  </a:cxnLst>
                  <a:rect l="0" t="0" r="r" b="b"/>
                  <a:pathLst>
                    <a:path w="1209" h="1279">
                      <a:moveTo>
                        <a:pt x="1209" y="425"/>
                      </a:moveTo>
                      <a:lnTo>
                        <a:pt x="0" y="1279"/>
                      </a:lnTo>
                      <a:lnTo>
                        <a:pt x="0" y="1279"/>
                      </a:lnTo>
                      <a:lnTo>
                        <a:pt x="0" y="856"/>
                      </a:lnTo>
                      <a:lnTo>
                        <a:pt x="0" y="856"/>
                      </a:lnTo>
                      <a:lnTo>
                        <a:pt x="1209" y="0"/>
                      </a:lnTo>
                      <a:lnTo>
                        <a:pt x="1209" y="0"/>
                      </a:lnTo>
                      <a:lnTo>
                        <a:pt x="1209" y="425"/>
                      </a:lnTo>
                      <a:close/>
                    </a:path>
                  </a:pathLst>
                </a:custGeom>
                <a:gradFill flip="none" rotWithShape="1">
                  <a:gsLst>
                    <a:gs pos="0">
                      <a:srgbClr val="BEBEBE"/>
                    </a:gs>
                    <a:gs pos="100000">
                      <a:srgbClr val="E0E0E0"/>
                    </a:gs>
                  </a:gsLst>
                  <a:lin ang="16200000" scaled="1"/>
                  <a:tileRect/>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23" name="Freeform 14"/>
                <p:cNvSpPr>
                  <a:spLocks/>
                </p:cNvSpPr>
                <p:nvPr/>
              </p:nvSpPr>
              <p:spPr bwMode="auto">
                <a:xfrm>
                  <a:off x="4584701" y="3108325"/>
                  <a:ext cx="1919288" cy="1778000"/>
                </a:xfrm>
                <a:custGeom>
                  <a:avLst/>
                  <a:gdLst/>
                  <a:ahLst/>
                  <a:cxnLst>
                    <a:cxn ang="0">
                      <a:pos x="1209" y="265"/>
                    </a:cxn>
                    <a:cxn ang="0">
                      <a:pos x="0" y="1120"/>
                    </a:cxn>
                    <a:cxn ang="0">
                      <a:pos x="0" y="1120"/>
                    </a:cxn>
                    <a:cxn ang="0">
                      <a:pos x="0" y="856"/>
                    </a:cxn>
                    <a:cxn ang="0">
                      <a:pos x="0" y="856"/>
                    </a:cxn>
                    <a:cxn ang="0">
                      <a:pos x="1209" y="0"/>
                    </a:cxn>
                    <a:cxn ang="0">
                      <a:pos x="1209" y="0"/>
                    </a:cxn>
                    <a:cxn ang="0">
                      <a:pos x="1209" y="265"/>
                    </a:cxn>
                  </a:cxnLst>
                  <a:rect l="0" t="0" r="r" b="b"/>
                  <a:pathLst>
                    <a:path w="1209" h="1120">
                      <a:moveTo>
                        <a:pt x="1209" y="265"/>
                      </a:moveTo>
                      <a:lnTo>
                        <a:pt x="0" y="1120"/>
                      </a:lnTo>
                      <a:lnTo>
                        <a:pt x="0" y="1120"/>
                      </a:lnTo>
                      <a:lnTo>
                        <a:pt x="0" y="856"/>
                      </a:lnTo>
                      <a:lnTo>
                        <a:pt x="0" y="856"/>
                      </a:lnTo>
                      <a:lnTo>
                        <a:pt x="1209" y="0"/>
                      </a:lnTo>
                      <a:lnTo>
                        <a:pt x="1209" y="0"/>
                      </a:lnTo>
                      <a:lnTo>
                        <a:pt x="1209" y="265"/>
                      </a:lnTo>
                      <a:close/>
                    </a:path>
                  </a:pathLst>
                </a:custGeom>
                <a:solidFill>
                  <a:srgbClr val="A6A6A6"/>
                </a:soli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24" name="Freeform 15"/>
                <p:cNvSpPr>
                  <a:spLocks/>
                </p:cNvSpPr>
                <p:nvPr/>
              </p:nvSpPr>
              <p:spPr bwMode="auto">
                <a:xfrm>
                  <a:off x="4818063" y="4117975"/>
                  <a:ext cx="261938" cy="603250"/>
                </a:xfrm>
                <a:custGeom>
                  <a:avLst/>
                  <a:gdLst/>
                  <a:ahLst/>
                  <a:cxnLst>
                    <a:cxn ang="0">
                      <a:pos x="165" y="263"/>
                    </a:cxn>
                    <a:cxn ang="0">
                      <a:pos x="0" y="380"/>
                    </a:cxn>
                    <a:cxn ang="0">
                      <a:pos x="0" y="380"/>
                    </a:cxn>
                    <a:cxn ang="0">
                      <a:pos x="0" y="116"/>
                    </a:cxn>
                    <a:cxn ang="0">
                      <a:pos x="0" y="116"/>
                    </a:cxn>
                    <a:cxn ang="0">
                      <a:pos x="165" y="0"/>
                    </a:cxn>
                    <a:cxn ang="0">
                      <a:pos x="165" y="0"/>
                    </a:cxn>
                    <a:cxn ang="0">
                      <a:pos x="165" y="263"/>
                    </a:cxn>
                  </a:cxnLst>
                  <a:rect l="0" t="0" r="r" b="b"/>
                  <a:pathLst>
                    <a:path w="165" h="380">
                      <a:moveTo>
                        <a:pt x="165" y="263"/>
                      </a:moveTo>
                      <a:lnTo>
                        <a:pt x="0" y="380"/>
                      </a:lnTo>
                      <a:lnTo>
                        <a:pt x="0" y="380"/>
                      </a:lnTo>
                      <a:lnTo>
                        <a:pt x="0" y="116"/>
                      </a:lnTo>
                      <a:lnTo>
                        <a:pt x="0" y="116"/>
                      </a:lnTo>
                      <a:lnTo>
                        <a:pt x="165" y="0"/>
                      </a:lnTo>
                      <a:lnTo>
                        <a:pt x="165" y="0"/>
                      </a:lnTo>
                      <a:lnTo>
                        <a:pt x="165" y="263"/>
                      </a:lnTo>
                      <a:close/>
                    </a:path>
                  </a:pathLst>
                </a:custGeom>
                <a:gradFill>
                  <a:gsLst>
                    <a:gs pos="0">
                      <a:srgbClr val="3F79BF"/>
                    </a:gs>
                    <a:gs pos="100000">
                      <a:srgbClr val="A7C2E3"/>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25" name="Freeform 16"/>
                <p:cNvSpPr>
                  <a:spLocks/>
                </p:cNvSpPr>
                <p:nvPr/>
              </p:nvSpPr>
              <p:spPr bwMode="auto">
                <a:xfrm>
                  <a:off x="5205413" y="3843338"/>
                  <a:ext cx="258763" cy="604838"/>
                </a:xfrm>
                <a:custGeom>
                  <a:avLst/>
                  <a:gdLst/>
                  <a:ahLst/>
                  <a:cxnLst>
                    <a:cxn ang="0">
                      <a:pos x="163" y="265"/>
                    </a:cxn>
                    <a:cxn ang="0">
                      <a:pos x="0" y="381"/>
                    </a:cxn>
                    <a:cxn ang="0">
                      <a:pos x="0" y="381"/>
                    </a:cxn>
                    <a:cxn ang="0">
                      <a:pos x="0" y="116"/>
                    </a:cxn>
                    <a:cxn ang="0">
                      <a:pos x="0" y="116"/>
                    </a:cxn>
                    <a:cxn ang="0">
                      <a:pos x="163" y="0"/>
                    </a:cxn>
                    <a:cxn ang="0">
                      <a:pos x="163" y="0"/>
                    </a:cxn>
                    <a:cxn ang="0">
                      <a:pos x="163" y="265"/>
                    </a:cxn>
                  </a:cxnLst>
                  <a:rect l="0" t="0" r="r" b="b"/>
                  <a:pathLst>
                    <a:path w="163" h="381">
                      <a:moveTo>
                        <a:pt x="163" y="265"/>
                      </a:moveTo>
                      <a:lnTo>
                        <a:pt x="0" y="381"/>
                      </a:lnTo>
                      <a:lnTo>
                        <a:pt x="0" y="381"/>
                      </a:lnTo>
                      <a:lnTo>
                        <a:pt x="0" y="116"/>
                      </a:lnTo>
                      <a:lnTo>
                        <a:pt x="0" y="116"/>
                      </a:lnTo>
                      <a:lnTo>
                        <a:pt x="163" y="0"/>
                      </a:lnTo>
                      <a:lnTo>
                        <a:pt x="163" y="0"/>
                      </a:lnTo>
                      <a:lnTo>
                        <a:pt x="163" y="265"/>
                      </a:lnTo>
                      <a:close/>
                    </a:path>
                  </a:pathLst>
                </a:custGeom>
                <a:gradFill>
                  <a:gsLst>
                    <a:gs pos="0">
                      <a:srgbClr val="3F79BF"/>
                    </a:gs>
                    <a:gs pos="100000">
                      <a:srgbClr val="A7C2E3"/>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26" name="Freeform 17"/>
                <p:cNvSpPr>
                  <a:spLocks/>
                </p:cNvSpPr>
                <p:nvPr/>
              </p:nvSpPr>
              <p:spPr bwMode="auto">
                <a:xfrm>
                  <a:off x="5594351" y="3570288"/>
                  <a:ext cx="257175" cy="603250"/>
                </a:xfrm>
                <a:custGeom>
                  <a:avLst/>
                  <a:gdLst/>
                  <a:ahLst/>
                  <a:cxnLst>
                    <a:cxn ang="0">
                      <a:pos x="162" y="264"/>
                    </a:cxn>
                    <a:cxn ang="0">
                      <a:pos x="0" y="380"/>
                    </a:cxn>
                    <a:cxn ang="0">
                      <a:pos x="0" y="380"/>
                    </a:cxn>
                    <a:cxn ang="0">
                      <a:pos x="0" y="115"/>
                    </a:cxn>
                    <a:cxn ang="0">
                      <a:pos x="0" y="115"/>
                    </a:cxn>
                    <a:cxn ang="0">
                      <a:pos x="162" y="0"/>
                    </a:cxn>
                    <a:cxn ang="0">
                      <a:pos x="162" y="0"/>
                    </a:cxn>
                    <a:cxn ang="0">
                      <a:pos x="162" y="264"/>
                    </a:cxn>
                  </a:cxnLst>
                  <a:rect l="0" t="0" r="r" b="b"/>
                  <a:pathLst>
                    <a:path w="162" h="380">
                      <a:moveTo>
                        <a:pt x="162" y="264"/>
                      </a:moveTo>
                      <a:lnTo>
                        <a:pt x="0" y="380"/>
                      </a:lnTo>
                      <a:lnTo>
                        <a:pt x="0" y="380"/>
                      </a:lnTo>
                      <a:lnTo>
                        <a:pt x="0" y="115"/>
                      </a:lnTo>
                      <a:lnTo>
                        <a:pt x="0" y="115"/>
                      </a:lnTo>
                      <a:lnTo>
                        <a:pt x="162" y="0"/>
                      </a:lnTo>
                      <a:lnTo>
                        <a:pt x="162" y="0"/>
                      </a:lnTo>
                      <a:lnTo>
                        <a:pt x="162" y="264"/>
                      </a:lnTo>
                      <a:close/>
                    </a:path>
                  </a:pathLst>
                </a:custGeom>
                <a:gradFill>
                  <a:gsLst>
                    <a:gs pos="0">
                      <a:srgbClr val="3F79BF"/>
                    </a:gs>
                    <a:gs pos="100000">
                      <a:srgbClr val="A7C2E3"/>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27" name="Freeform 18"/>
                <p:cNvSpPr>
                  <a:spLocks/>
                </p:cNvSpPr>
                <p:nvPr/>
              </p:nvSpPr>
              <p:spPr bwMode="auto">
                <a:xfrm>
                  <a:off x="5981701" y="3295650"/>
                  <a:ext cx="258763" cy="601663"/>
                </a:xfrm>
                <a:custGeom>
                  <a:avLst/>
                  <a:gdLst/>
                  <a:ahLst/>
                  <a:cxnLst>
                    <a:cxn ang="0">
                      <a:pos x="163" y="265"/>
                    </a:cxn>
                    <a:cxn ang="0">
                      <a:pos x="0" y="379"/>
                    </a:cxn>
                    <a:cxn ang="0">
                      <a:pos x="0" y="379"/>
                    </a:cxn>
                    <a:cxn ang="0">
                      <a:pos x="0" y="116"/>
                    </a:cxn>
                    <a:cxn ang="0">
                      <a:pos x="0" y="116"/>
                    </a:cxn>
                    <a:cxn ang="0">
                      <a:pos x="163" y="0"/>
                    </a:cxn>
                    <a:cxn ang="0">
                      <a:pos x="163" y="0"/>
                    </a:cxn>
                    <a:cxn ang="0">
                      <a:pos x="163" y="265"/>
                    </a:cxn>
                  </a:cxnLst>
                  <a:rect l="0" t="0" r="r" b="b"/>
                  <a:pathLst>
                    <a:path w="163" h="379">
                      <a:moveTo>
                        <a:pt x="163" y="265"/>
                      </a:moveTo>
                      <a:lnTo>
                        <a:pt x="0" y="379"/>
                      </a:lnTo>
                      <a:lnTo>
                        <a:pt x="0" y="379"/>
                      </a:lnTo>
                      <a:lnTo>
                        <a:pt x="0" y="116"/>
                      </a:lnTo>
                      <a:lnTo>
                        <a:pt x="0" y="116"/>
                      </a:lnTo>
                      <a:lnTo>
                        <a:pt x="163" y="0"/>
                      </a:lnTo>
                      <a:lnTo>
                        <a:pt x="163" y="0"/>
                      </a:lnTo>
                      <a:lnTo>
                        <a:pt x="163" y="265"/>
                      </a:lnTo>
                      <a:close/>
                    </a:path>
                  </a:pathLst>
                </a:custGeom>
                <a:gradFill>
                  <a:gsLst>
                    <a:gs pos="0">
                      <a:srgbClr val="3F79BF"/>
                    </a:gs>
                    <a:gs pos="100000">
                      <a:srgbClr val="A7C2E3"/>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28" name="Freeform 19"/>
                <p:cNvSpPr>
                  <a:spLocks/>
                </p:cNvSpPr>
                <p:nvPr/>
              </p:nvSpPr>
              <p:spPr bwMode="auto">
                <a:xfrm>
                  <a:off x="2873376" y="3259138"/>
                  <a:ext cx="261938" cy="603250"/>
                </a:xfrm>
                <a:custGeom>
                  <a:avLst/>
                  <a:gdLst/>
                  <a:ahLst/>
                  <a:cxnLst>
                    <a:cxn ang="0">
                      <a:pos x="165" y="380"/>
                    </a:cxn>
                    <a:cxn ang="0">
                      <a:pos x="0" y="266"/>
                    </a:cxn>
                    <a:cxn ang="0">
                      <a:pos x="0" y="266"/>
                    </a:cxn>
                    <a:cxn ang="0">
                      <a:pos x="0" y="0"/>
                    </a:cxn>
                    <a:cxn ang="0">
                      <a:pos x="0" y="0"/>
                    </a:cxn>
                    <a:cxn ang="0">
                      <a:pos x="165" y="117"/>
                    </a:cxn>
                    <a:cxn ang="0">
                      <a:pos x="165" y="117"/>
                    </a:cxn>
                    <a:cxn ang="0">
                      <a:pos x="165" y="380"/>
                    </a:cxn>
                  </a:cxnLst>
                  <a:rect l="0" t="0" r="r" b="b"/>
                  <a:pathLst>
                    <a:path w="165" h="380">
                      <a:moveTo>
                        <a:pt x="165" y="380"/>
                      </a:moveTo>
                      <a:lnTo>
                        <a:pt x="0" y="266"/>
                      </a:lnTo>
                      <a:lnTo>
                        <a:pt x="0" y="266"/>
                      </a:lnTo>
                      <a:lnTo>
                        <a:pt x="0" y="0"/>
                      </a:lnTo>
                      <a:lnTo>
                        <a:pt x="0" y="0"/>
                      </a:lnTo>
                      <a:lnTo>
                        <a:pt x="165" y="117"/>
                      </a:lnTo>
                      <a:lnTo>
                        <a:pt x="165" y="117"/>
                      </a:lnTo>
                      <a:lnTo>
                        <a:pt x="165" y="380"/>
                      </a:lnTo>
                      <a:close/>
                    </a:path>
                  </a:pathLst>
                </a:custGeom>
                <a:gradFill>
                  <a:gsLst>
                    <a:gs pos="0">
                      <a:srgbClr val="315F97"/>
                    </a:gs>
                    <a:gs pos="100000">
                      <a:srgbClr val="84AAD8"/>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29" name="Freeform 20"/>
                <p:cNvSpPr>
                  <a:spLocks/>
                </p:cNvSpPr>
                <p:nvPr/>
              </p:nvSpPr>
              <p:spPr bwMode="auto">
                <a:xfrm>
                  <a:off x="3262313" y="3535363"/>
                  <a:ext cx="257175" cy="601663"/>
                </a:xfrm>
                <a:custGeom>
                  <a:avLst/>
                  <a:gdLst/>
                  <a:ahLst/>
                  <a:cxnLst>
                    <a:cxn ang="0">
                      <a:pos x="162" y="379"/>
                    </a:cxn>
                    <a:cxn ang="0">
                      <a:pos x="0" y="263"/>
                    </a:cxn>
                    <a:cxn ang="0">
                      <a:pos x="0" y="263"/>
                    </a:cxn>
                    <a:cxn ang="0">
                      <a:pos x="0" y="0"/>
                    </a:cxn>
                    <a:cxn ang="0">
                      <a:pos x="0" y="0"/>
                    </a:cxn>
                    <a:cxn ang="0">
                      <a:pos x="162" y="114"/>
                    </a:cxn>
                    <a:cxn ang="0">
                      <a:pos x="162" y="114"/>
                    </a:cxn>
                    <a:cxn ang="0">
                      <a:pos x="162" y="379"/>
                    </a:cxn>
                  </a:cxnLst>
                  <a:rect l="0" t="0" r="r" b="b"/>
                  <a:pathLst>
                    <a:path w="162" h="379">
                      <a:moveTo>
                        <a:pt x="162" y="379"/>
                      </a:moveTo>
                      <a:lnTo>
                        <a:pt x="0" y="263"/>
                      </a:lnTo>
                      <a:lnTo>
                        <a:pt x="0" y="263"/>
                      </a:lnTo>
                      <a:lnTo>
                        <a:pt x="0" y="0"/>
                      </a:lnTo>
                      <a:lnTo>
                        <a:pt x="0" y="0"/>
                      </a:lnTo>
                      <a:lnTo>
                        <a:pt x="162" y="114"/>
                      </a:lnTo>
                      <a:lnTo>
                        <a:pt x="162" y="114"/>
                      </a:lnTo>
                      <a:lnTo>
                        <a:pt x="162" y="379"/>
                      </a:lnTo>
                      <a:close/>
                    </a:path>
                  </a:pathLst>
                </a:custGeom>
                <a:gradFill>
                  <a:gsLst>
                    <a:gs pos="0">
                      <a:srgbClr val="315F97"/>
                    </a:gs>
                    <a:gs pos="100000">
                      <a:srgbClr val="84AAD8"/>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30" name="Freeform 21"/>
                <p:cNvSpPr>
                  <a:spLocks/>
                </p:cNvSpPr>
                <p:nvPr/>
              </p:nvSpPr>
              <p:spPr bwMode="auto">
                <a:xfrm>
                  <a:off x="3649663" y="3806825"/>
                  <a:ext cx="258763" cy="603250"/>
                </a:xfrm>
                <a:custGeom>
                  <a:avLst/>
                  <a:gdLst/>
                  <a:ahLst/>
                  <a:cxnLst>
                    <a:cxn ang="0">
                      <a:pos x="163" y="380"/>
                    </a:cxn>
                    <a:cxn ang="0">
                      <a:pos x="0" y="265"/>
                    </a:cxn>
                    <a:cxn ang="0">
                      <a:pos x="0" y="265"/>
                    </a:cxn>
                    <a:cxn ang="0">
                      <a:pos x="0" y="0"/>
                    </a:cxn>
                    <a:cxn ang="0">
                      <a:pos x="0" y="0"/>
                    </a:cxn>
                    <a:cxn ang="0">
                      <a:pos x="163" y="116"/>
                    </a:cxn>
                    <a:cxn ang="0">
                      <a:pos x="163" y="116"/>
                    </a:cxn>
                    <a:cxn ang="0">
                      <a:pos x="163" y="380"/>
                    </a:cxn>
                  </a:cxnLst>
                  <a:rect l="0" t="0" r="r" b="b"/>
                  <a:pathLst>
                    <a:path w="163" h="380">
                      <a:moveTo>
                        <a:pt x="163" y="380"/>
                      </a:moveTo>
                      <a:lnTo>
                        <a:pt x="0" y="265"/>
                      </a:lnTo>
                      <a:lnTo>
                        <a:pt x="0" y="265"/>
                      </a:lnTo>
                      <a:lnTo>
                        <a:pt x="0" y="0"/>
                      </a:lnTo>
                      <a:lnTo>
                        <a:pt x="0" y="0"/>
                      </a:lnTo>
                      <a:lnTo>
                        <a:pt x="163" y="116"/>
                      </a:lnTo>
                      <a:lnTo>
                        <a:pt x="163" y="116"/>
                      </a:lnTo>
                      <a:lnTo>
                        <a:pt x="163" y="380"/>
                      </a:lnTo>
                      <a:close/>
                    </a:path>
                  </a:pathLst>
                </a:custGeom>
                <a:gradFill>
                  <a:gsLst>
                    <a:gs pos="0">
                      <a:srgbClr val="315F97"/>
                    </a:gs>
                    <a:gs pos="100000">
                      <a:srgbClr val="84AAD8"/>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31" name="Freeform 22"/>
                <p:cNvSpPr>
                  <a:spLocks/>
                </p:cNvSpPr>
                <p:nvPr/>
              </p:nvSpPr>
              <p:spPr bwMode="auto">
                <a:xfrm>
                  <a:off x="4037013" y="4083050"/>
                  <a:ext cx="258763" cy="601663"/>
                </a:xfrm>
                <a:custGeom>
                  <a:avLst/>
                  <a:gdLst/>
                  <a:ahLst/>
                  <a:cxnLst>
                    <a:cxn ang="0">
                      <a:pos x="163" y="379"/>
                    </a:cxn>
                    <a:cxn ang="0">
                      <a:pos x="0" y="263"/>
                    </a:cxn>
                    <a:cxn ang="0">
                      <a:pos x="0" y="263"/>
                    </a:cxn>
                    <a:cxn ang="0">
                      <a:pos x="0" y="0"/>
                    </a:cxn>
                    <a:cxn ang="0">
                      <a:pos x="0" y="0"/>
                    </a:cxn>
                    <a:cxn ang="0">
                      <a:pos x="163" y="114"/>
                    </a:cxn>
                    <a:cxn ang="0">
                      <a:pos x="163" y="114"/>
                    </a:cxn>
                    <a:cxn ang="0">
                      <a:pos x="163" y="379"/>
                    </a:cxn>
                  </a:cxnLst>
                  <a:rect l="0" t="0" r="r" b="b"/>
                  <a:pathLst>
                    <a:path w="163" h="379">
                      <a:moveTo>
                        <a:pt x="163" y="379"/>
                      </a:moveTo>
                      <a:lnTo>
                        <a:pt x="0" y="263"/>
                      </a:lnTo>
                      <a:lnTo>
                        <a:pt x="0" y="263"/>
                      </a:lnTo>
                      <a:lnTo>
                        <a:pt x="0" y="0"/>
                      </a:lnTo>
                      <a:lnTo>
                        <a:pt x="0" y="0"/>
                      </a:lnTo>
                      <a:lnTo>
                        <a:pt x="163" y="114"/>
                      </a:lnTo>
                      <a:lnTo>
                        <a:pt x="163" y="114"/>
                      </a:lnTo>
                      <a:lnTo>
                        <a:pt x="163" y="379"/>
                      </a:lnTo>
                      <a:close/>
                    </a:path>
                  </a:pathLst>
                </a:custGeom>
                <a:gradFill>
                  <a:gsLst>
                    <a:gs pos="0">
                      <a:srgbClr val="315F97"/>
                    </a:gs>
                    <a:gs pos="100000">
                      <a:srgbClr val="84AAD8"/>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grpSp>
          <p:grpSp>
            <p:nvGrpSpPr>
              <p:cNvPr id="177" name="Group 266"/>
              <p:cNvGrpSpPr/>
              <p:nvPr/>
            </p:nvGrpSpPr>
            <p:grpSpPr>
              <a:xfrm flipH="1">
                <a:off x="15857772" y="6463420"/>
                <a:ext cx="435509" cy="326958"/>
                <a:chOff x="2640013" y="1609725"/>
                <a:chExt cx="3863976" cy="3402013"/>
              </a:xfrm>
            </p:grpSpPr>
            <p:sp>
              <p:nvSpPr>
                <p:cNvPr id="206" name="Freeform 10"/>
                <p:cNvSpPr>
                  <a:spLocks/>
                </p:cNvSpPr>
                <p:nvPr/>
              </p:nvSpPr>
              <p:spPr bwMode="auto">
                <a:xfrm>
                  <a:off x="2640013" y="1609725"/>
                  <a:ext cx="3863975" cy="2730500"/>
                </a:xfrm>
                <a:custGeom>
                  <a:avLst/>
                  <a:gdLst/>
                  <a:ahLst/>
                  <a:cxnLst>
                    <a:cxn ang="0">
                      <a:pos x="1225" y="1720"/>
                    </a:cxn>
                    <a:cxn ang="0">
                      <a:pos x="2434" y="864"/>
                    </a:cxn>
                    <a:cxn ang="0">
                      <a:pos x="1211" y="0"/>
                    </a:cxn>
                    <a:cxn ang="0">
                      <a:pos x="0" y="856"/>
                    </a:cxn>
                    <a:cxn ang="0">
                      <a:pos x="1225" y="1720"/>
                    </a:cxn>
                  </a:cxnLst>
                  <a:rect l="0" t="0" r="r" b="b"/>
                  <a:pathLst>
                    <a:path w="2434" h="1720">
                      <a:moveTo>
                        <a:pt x="1225" y="1720"/>
                      </a:moveTo>
                      <a:lnTo>
                        <a:pt x="2434" y="864"/>
                      </a:lnTo>
                      <a:lnTo>
                        <a:pt x="1211" y="0"/>
                      </a:lnTo>
                      <a:lnTo>
                        <a:pt x="0" y="856"/>
                      </a:lnTo>
                      <a:lnTo>
                        <a:pt x="1225" y="1720"/>
                      </a:lnTo>
                      <a:close/>
                    </a:path>
                  </a:pathLst>
                </a:custGeom>
                <a:gradFill flip="none" rotWithShape="1">
                  <a:gsLst>
                    <a:gs pos="0">
                      <a:srgbClr val="7F7F7F"/>
                    </a:gs>
                    <a:gs pos="100000">
                      <a:srgbClr val="BFBFBF"/>
                    </a:gs>
                  </a:gsLst>
                  <a:lin ang="16200000" scaled="1"/>
                  <a:tileRect/>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07" name="Freeform 11"/>
                <p:cNvSpPr>
                  <a:spLocks/>
                </p:cNvSpPr>
                <p:nvPr/>
              </p:nvSpPr>
              <p:spPr bwMode="auto">
                <a:xfrm>
                  <a:off x="2640013" y="2968625"/>
                  <a:ext cx="1944688" cy="2043113"/>
                </a:xfrm>
                <a:custGeom>
                  <a:avLst/>
                  <a:gdLst/>
                  <a:ahLst/>
                  <a:cxnLst>
                    <a:cxn ang="0">
                      <a:pos x="1225" y="1287"/>
                    </a:cxn>
                    <a:cxn ang="0">
                      <a:pos x="1225" y="864"/>
                    </a:cxn>
                    <a:cxn ang="0">
                      <a:pos x="0" y="0"/>
                    </a:cxn>
                    <a:cxn ang="0">
                      <a:pos x="0" y="423"/>
                    </a:cxn>
                    <a:cxn ang="0">
                      <a:pos x="1225" y="1287"/>
                    </a:cxn>
                  </a:cxnLst>
                  <a:rect l="0" t="0" r="r" b="b"/>
                  <a:pathLst>
                    <a:path w="1225" h="1287">
                      <a:moveTo>
                        <a:pt x="1225" y="1287"/>
                      </a:moveTo>
                      <a:lnTo>
                        <a:pt x="1225" y="864"/>
                      </a:lnTo>
                      <a:lnTo>
                        <a:pt x="0" y="0"/>
                      </a:lnTo>
                      <a:lnTo>
                        <a:pt x="0" y="423"/>
                      </a:lnTo>
                      <a:lnTo>
                        <a:pt x="1225" y="1287"/>
                      </a:lnTo>
                      <a:close/>
                    </a:path>
                  </a:pathLst>
                </a:custGeom>
                <a:gradFill>
                  <a:gsLst>
                    <a:gs pos="0">
                      <a:srgbClr val="979797"/>
                    </a:gs>
                    <a:gs pos="100000">
                      <a:srgbClr val="B4B4B4"/>
                    </a:gs>
                  </a:gsLst>
                  <a:lin ang="16200000" scaled="1"/>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08" name="Freeform 12"/>
                <p:cNvSpPr>
                  <a:spLocks/>
                </p:cNvSpPr>
                <p:nvPr/>
              </p:nvSpPr>
              <p:spPr bwMode="auto">
                <a:xfrm>
                  <a:off x="2640013" y="3094038"/>
                  <a:ext cx="1944688" cy="1792288"/>
                </a:xfrm>
                <a:custGeom>
                  <a:avLst/>
                  <a:gdLst/>
                  <a:ahLst/>
                  <a:cxnLst>
                    <a:cxn ang="0">
                      <a:pos x="1225" y="1129"/>
                    </a:cxn>
                    <a:cxn ang="0">
                      <a:pos x="1225" y="865"/>
                    </a:cxn>
                    <a:cxn ang="0">
                      <a:pos x="0" y="0"/>
                    </a:cxn>
                    <a:cxn ang="0">
                      <a:pos x="0" y="264"/>
                    </a:cxn>
                    <a:cxn ang="0">
                      <a:pos x="1225" y="1129"/>
                    </a:cxn>
                  </a:cxnLst>
                  <a:rect l="0" t="0" r="r" b="b"/>
                  <a:pathLst>
                    <a:path w="1225" h="1129">
                      <a:moveTo>
                        <a:pt x="1225" y="1129"/>
                      </a:moveTo>
                      <a:lnTo>
                        <a:pt x="1225" y="865"/>
                      </a:lnTo>
                      <a:lnTo>
                        <a:pt x="0" y="0"/>
                      </a:lnTo>
                      <a:lnTo>
                        <a:pt x="0" y="264"/>
                      </a:lnTo>
                      <a:lnTo>
                        <a:pt x="1225" y="1129"/>
                      </a:lnTo>
                      <a:close/>
                    </a:path>
                  </a:pathLst>
                </a:custGeom>
                <a:solidFill>
                  <a:srgbClr val="7F7F7F"/>
                </a:soli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09" name="Freeform 13"/>
                <p:cNvSpPr>
                  <a:spLocks/>
                </p:cNvSpPr>
                <p:nvPr/>
              </p:nvSpPr>
              <p:spPr bwMode="auto">
                <a:xfrm>
                  <a:off x="4584701" y="2981325"/>
                  <a:ext cx="1919288" cy="2030413"/>
                </a:xfrm>
                <a:custGeom>
                  <a:avLst/>
                  <a:gdLst/>
                  <a:ahLst/>
                  <a:cxnLst>
                    <a:cxn ang="0">
                      <a:pos x="1209" y="425"/>
                    </a:cxn>
                    <a:cxn ang="0">
                      <a:pos x="0" y="1279"/>
                    </a:cxn>
                    <a:cxn ang="0">
                      <a:pos x="0" y="1279"/>
                    </a:cxn>
                    <a:cxn ang="0">
                      <a:pos x="0" y="856"/>
                    </a:cxn>
                    <a:cxn ang="0">
                      <a:pos x="0" y="856"/>
                    </a:cxn>
                    <a:cxn ang="0">
                      <a:pos x="1209" y="0"/>
                    </a:cxn>
                    <a:cxn ang="0">
                      <a:pos x="1209" y="0"/>
                    </a:cxn>
                    <a:cxn ang="0">
                      <a:pos x="1209" y="425"/>
                    </a:cxn>
                  </a:cxnLst>
                  <a:rect l="0" t="0" r="r" b="b"/>
                  <a:pathLst>
                    <a:path w="1209" h="1279">
                      <a:moveTo>
                        <a:pt x="1209" y="425"/>
                      </a:moveTo>
                      <a:lnTo>
                        <a:pt x="0" y="1279"/>
                      </a:lnTo>
                      <a:lnTo>
                        <a:pt x="0" y="1279"/>
                      </a:lnTo>
                      <a:lnTo>
                        <a:pt x="0" y="856"/>
                      </a:lnTo>
                      <a:lnTo>
                        <a:pt x="0" y="856"/>
                      </a:lnTo>
                      <a:lnTo>
                        <a:pt x="1209" y="0"/>
                      </a:lnTo>
                      <a:lnTo>
                        <a:pt x="1209" y="0"/>
                      </a:lnTo>
                      <a:lnTo>
                        <a:pt x="1209" y="425"/>
                      </a:lnTo>
                      <a:close/>
                    </a:path>
                  </a:pathLst>
                </a:custGeom>
                <a:gradFill flip="none" rotWithShape="1">
                  <a:gsLst>
                    <a:gs pos="0">
                      <a:srgbClr val="BEBEBE"/>
                    </a:gs>
                    <a:gs pos="100000">
                      <a:srgbClr val="E0E0E0"/>
                    </a:gs>
                  </a:gsLst>
                  <a:lin ang="16200000" scaled="1"/>
                  <a:tileRect/>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10" name="Freeform 14"/>
                <p:cNvSpPr>
                  <a:spLocks/>
                </p:cNvSpPr>
                <p:nvPr/>
              </p:nvSpPr>
              <p:spPr bwMode="auto">
                <a:xfrm>
                  <a:off x="4584701" y="3108325"/>
                  <a:ext cx="1919288" cy="1778000"/>
                </a:xfrm>
                <a:custGeom>
                  <a:avLst/>
                  <a:gdLst/>
                  <a:ahLst/>
                  <a:cxnLst>
                    <a:cxn ang="0">
                      <a:pos x="1209" y="265"/>
                    </a:cxn>
                    <a:cxn ang="0">
                      <a:pos x="0" y="1120"/>
                    </a:cxn>
                    <a:cxn ang="0">
                      <a:pos x="0" y="1120"/>
                    </a:cxn>
                    <a:cxn ang="0">
                      <a:pos x="0" y="856"/>
                    </a:cxn>
                    <a:cxn ang="0">
                      <a:pos x="0" y="856"/>
                    </a:cxn>
                    <a:cxn ang="0">
                      <a:pos x="1209" y="0"/>
                    </a:cxn>
                    <a:cxn ang="0">
                      <a:pos x="1209" y="0"/>
                    </a:cxn>
                    <a:cxn ang="0">
                      <a:pos x="1209" y="265"/>
                    </a:cxn>
                  </a:cxnLst>
                  <a:rect l="0" t="0" r="r" b="b"/>
                  <a:pathLst>
                    <a:path w="1209" h="1120">
                      <a:moveTo>
                        <a:pt x="1209" y="265"/>
                      </a:moveTo>
                      <a:lnTo>
                        <a:pt x="0" y="1120"/>
                      </a:lnTo>
                      <a:lnTo>
                        <a:pt x="0" y="1120"/>
                      </a:lnTo>
                      <a:lnTo>
                        <a:pt x="0" y="856"/>
                      </a:lnTo>
                      <a:lnTo>
                        <a:pt x="0" y="856"/>
                      </a:lnTo>
                      <a:lnTo>
                        <a:pt x="1209" y="0"/>
                      </a:lnTo>
                      <a:lnTo>
                        <a:pt x="1209" y="0"/>
                      </a:lnTo>
                      <a:lnTo>
                        <a:pt x="1209" y="265"/>
                      </a:lnTo>
                      <a:close/>
                    </a:path>
                  </a:pathLst>
                </a:custGeom>
                <a:solidFill>
                  <a:srgbClr val="A6A6A6"/>
                </a:soli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11" name="Freeform 15"/>
                <p:cNvSpPr>
                  <a:spLocks/>
                </p:cNvSpPr>
                <p:nvPr/>
              </p:nvSpPr>
              <p:spPr bwMode="auto">
                <a:xfrm>
                  <a:off x="4818063" y="4117975"/>
                  <a:ext cx="261938" cy="603250"/>
                </a:xfrm>
                <a:custGeom>
                  <a:avLst/>
                  <a:gdLst/>
                  <a:ahLst/>
                  <a:cxnLst>
                    <a:cxn ang="0">
                      <a:pos x="165" y="263"/>
                    </a:cxn>
                    <a:cxn ang="0">
                      <a:pos x="0" y="380"/>
                    </a:cxn>
                    <a:cxn ang="0">
                      <a:pos x="0" y="380"/>
                    </a:cxn>
                    <a:cxn ang="0">
                      <a:pos x="0" y="116"/>
                    </a:cxn>
                    <a:cxn ang="0">
                      <a:pos x="0" y="116"/>
                    </a:cxn>
                    <a:cxn ang="0">
                      <a:pos x="165" y="0"/>
                    </a:cxn>
                    <a:cxn ang="0">
                      <a:pos x="165" y="0"/>
                    </a:cxn>
                    <a:cxn ang="0">
                      <a:pos x="165" y="263"/>
                    </a:cxn>
                  </a:cxnLst>
                  <a:rect l="0" t="0" r="r" b="b"/>
                  <a:pathLst>
                    <a:path w="165" h="380">
                      <a:moveTo>
                        <a:pt x="165" y="263"/>
                      </a:moveTo>
                      <a:lnTo>
                        <a:pt x="0" y="380"/>
                      </a:lnTo>
                      <a:lnTo>
                        <a:pt x="0" y="380"/>
                      </a:lnTo>
                      <a:lnTo>
                        <a:pt x="0" y="116"/>
                      </a:lnTo>
                      <a:lnTo>
                        <a:pt x="0" y="116"/>
                      </a:lnTo>
                      <a:lnTo>
                        <a:pt x="165" y="0"/>
                      </a:lnTo>
                      <a:lnTo>
                        <a:pt x="165" y="0"/>
                      </a:lnTo>
                      <a:lnTo>
                        <a:pt x="165" y="263"/>
                      </a:lnTo>
                      <a:close/>
                    </a:path>
                  </a:pathLst>
                </a:custGeom>
                <a:gradFill>
                  <a:gsLst>
                    <a:gs pos="0">
                      <a:srgbClr val="3F79BF"/>
                    </a:gs>
                    <a:gs pos="100000">
                      <a:srgbClr val="A7C2E3"/>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12" name="Freeform 16"/>
                <p:cNvSpPr>
                  <a:spLocks/>
                </p:cNvSpPr>
                <p:nvPr/>
              </p:nvSpPr>
              <p:spPr bwMode="auto">
                <a:xfrm>
                  <a:off x="5205413" y="3843338"/>
                  <a:ext cx="258763" cy="604838"/>
                </a:xfrm>
                <a:custGeom>
                  <a:avLst/>
                  <a:gdLst/>
                  <a:ahLst/>
                  <a:cxnLst>
                    <a:cxn ang="0">
                      <a:pos x="163" y="265"/>
                    </a:cxn>
                    <a:cxn ang="0">
                      <a:pos x="0" y="381"/>
                    </a:cxn>
                    <a:cxn ang="0">
                      <a:pos x="0" y="381"/>
                    </a:cxn>
                    <a:cxn ang="0">
                      <a:pos x="0" y="116"/>
                    </a:cxn>
                    <a:cxn ang="0">
                      <a:pos x="0" y="116"/>
                    </a:cxn>
                    <a:cxn ang="0">
                      <a:pos x="163" y="0"/>
                    </a:cxn>
                    <a:cxn ang="0">
                      <a:pos x="163" y="0"/>
                    </a:cxn>
                    <a:cxn ang="0">
                      <a:pos x="163" y="265"/>
                    </a:cxn>
                  </a:cxnLst>
                  <a:rect l="0" t="0" r="r" b="b"/>
                  <a:pathLst>
                    <a:path w="163" h="381">
                      <a:moveTo>
                        <a:pt x="163" y="265"/>
                      </a:moveTo>
                      <a:lnTo>
                        <a:pt x="0" y="381"/>
                      </a:lnTo>
                      <a:lnTo>
                        <a:pt x="0" y="381"/>
                      </a:lnTo>
                      <a:lnTo>
                        <a:pt x="0" y="116"/>
                      </a:lnTo>
                      <a:lnTo>
                        <a:pt x="0" y="116"/>
                      </a:lnTo>
                      <a:lnTo>
                        <a:pt x="163" y="0"/>
                      </a:lnTo>
                      <a:lnTo>
                        <a:pt x="163" y="0"/>
                      </a:lnTo>
                      <a:lnTo>
                        <a:pt x="163" y="265"/>
                      </a:lnTo>
                      <a:close/>
                    </a:path>
                  </a:pathLst>
                </a:custGeom>
                <a:gradFill>
                  <a:gsLst>
                    <a:gs pos="0">
                      <a:srgbClr val="3F79BF"/>
                    </a:gs>
                    <a:gs pos="100000">
                      <a:srgbClr val="A7C2E3"/>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13" name="Freeform 17"/>
                <p:cNvSpPr>
                  <a:spLocks/>
                </p:cNvSpPr>
                <p:nvPr/>
              </p:nvSpPr>
              <p:spPr bwMode="auto">
                <a:xfrm>
                  <a:off x="5594351" y="3570288"/>
                  <a:ext cx="257175" cy="603250"/>
                </a:xfrm>
                <a:custGeom>
                  <a:avLst/>
                  <a:gdLst/>
                  <a:ahLst/>
                  <a:cxnLst>
                    <a:cxn ang="0">
                      <a:pos x="162" y="264"/>
                    </a:cxn>
                    <a:cxn ang="0">
                      <a:pos x="0" y="380"/>
                    </a:cxn>
                    <a:cxn ang="0">
                      <a:pos x="0" y="380"/>
                    </a:cxn>
                    <a:cxn ang="0">
                      <a:pos x="0" y="115"/>
                    </a:cxn>
                    <a:cxn ang="0">
                      <a:pos x="0" y="115"/>
                    </a:cxn>
                    <a:cxn ang="0">
                      <a:pos x="162" y="0"/>
                    </a:cxn>
                    <a:cxn ang="0">
                      <a:pos x="162" y="0"/>
                    </a:cxn>
                    <a:cxn ang="0">
                      <a:pos x="162" y="264"/>
                    </a:cxn>
                  </a:cxnLst>
                  <a:rect l="0" t="0" r="r" b="b"/>
                  <a:pathLst>
                    <a:path w="162" h="380">
                      <a:moveTo>
                        <a:pt x="162" y="264"/>
                      </a:moveTo>
                      <a:lnTo>
                        <a:pt x="0" y="380"/>
                      </a:lnTo>
                      <a:lnTo>
                        <a:pt x="0" y="380"/>
                      </a:lnTo>
                      <a:lnTo>
                        <a:pt x="0" y="115"/>
                      </a:lnTo>
                      <a:lnTo>
                        <a:pt x="0" y="115"/>
                      </a:lnTo>
                      <a:lnTo>
                        <a:pt x="162" y="0"/>
                      </a:lnTo>
                      <a:lnTo>
                        <a:pt x="162" y="0"/>
                      </a:lnTo>
                      <a:lnTo>
                        <a:pt x="162" y="264"/>
                      </a:lnTo>
                      <a:close/>
                    </a:path>
                  </a:pathLst>
                </a:custGeom>
                <a:gradFill>
                  <a:gsLst>
                    <a:gs pos="0">
                      <a:srgbClr val="3F79BF"/>
                    </a:gs>
                    <a:gs pos="100000">
                      <a:srgbClr val="A7C2E3"/>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14" name="Freeform 18"/>
                <p:cNvSpPr>
                  <a:spLocks/>
                </p:cNvSpPr>
                <p:nvPr/>
              </p:nvSpPr>
              <p:spPr bwMode="auto">
                <a:xfrm>
                  <a:off x="5981701" y="3295650"/>
                  <a:ext cx="258763" cy="601663"/>
                </a:xfrm>
                <a:custGeom>
                  <a:avLst/>
                  <a:gdLst/>
                  <a:ahLst/>
                  <a:cxnLst>
                    <a:cxn ang="0">
                      <a:pos x="163" y="265"/>
                    </a:cxn>
                    <a:cxn ang="0">
                      <a:pos x="0" y="379"/>
                    </a:cxn>
                    <a:cxn ang="0">
                      <a:pos x="0" y="379"/>
                    </a:cxn>
                    <a:cxn ang="0">
                      <a:pos x="0" y="116"/>
                    </a:cxn>
                    <a:cxn ang="0">
                      <a:pos x="0" y="116"/>
                    </a:cxn>
                    <a:cxn ang="0">
                      <a:pos x="163" y="0"/>
                    </a:cxn>
                    <a:cxn ang="0">
                      <a:pos x="163" y="0"/>
                    </a:cxn>
                    <a:cxn ang="0">
                      <a:pos x="163" y="265"/>
                    </a:cxn>
                  </a:cxnLst>
                  <a:rect l="0" t="0" r="r" b="b"/>
                  <a:pathLst>
                    <a:path w="163" h="379">
                      <a:moveTo>
                        <a:pt x="163" y="265"/>
                      </a:moveTo>
                      <a:lnTo>
                        <a:pt x="0" y="379"/>
                      </a:lnTo>
                      <a:lnTo>
                        <a:pt x="0" y="379"/>
                      </a:lnTo>
                      <a:lnTo>
                        <a:pt x="0" y="116"/>
                      </a:lnTo>
                      <a:lnTo>
                        <a:pt x="0" y="116"/>
                      </a:lnTo>
                      <a:lnTo>
                        <a:pt x="163" y="0"/>
                      </a:lnTo>
                      <a:lnTo>
                        <a:pt x="163" y="0"/>
                      </a:lnTo>
                      <a:lnTo>
                        <a:pt x="163" y="265"/>
                      </a:lnTo>
                      <a:close/>
                    </a:path>
                  </a:pathLst>
                </a:custGeom>
                <a:gradFill>
                  <a:gsLst>
                    <a:gs pos="0">
                      <a:srgbClr val="3F79BF"/>
                    </a:gs>
                    <a:gs pos="100000">
                      <a:srgbClr val="A7C2E3"/>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15" name="Freeform 19"/>
                <p:cNvSpPr>
                  <a:spLocks/>
                </p:cNvSpPr>
                <p:nvPr/>
              </p:nvSpPr>
              <p:spPr bwMode="auto">
                <a:xfrm>
                  <a:off x="2873376" y="3259138"/>
                  <a:ext cx="261938" cy="603250"/>
                </a:xfrm>
                <a:custGeom>
                  <a:avLst/>
                  <a:gdLst/>
                  <a:ahLst/>
                  <a:cxnLst>
                    <a:cxn ang="0">
                      <a:pos x="165" y="380"/>
                    </a:cxn>
                    <a:cxn ang="0">
                      <a:pos x="0" y="266"/>
                    </a:cxn>
                    <a:cxn ang="0">
                      <a:pos x="0" y="266"/>
                    </a:cxn>
                    <a:cxn ang="0">
                      <a:pos x="0" y="0"/>
                    </a:cxn>
                    <a:cxn ang="0">
                      <a:pos x="0" y="0"/>
                    </a:cxn>
                    <a:cxn ang="0">
                      <a:pos x="165" y="117"/>
                    </a:cxn>
                    <a:cxn ang="0">
                      <a:pos x="165" y="117"/>
                    </a:cxn>
                    <a:cxn ang="0">
                      <a:pos x="165" y="380"/>
                    </a:cxn>
                  </a:cxnLst>
                  <a:rect l="0" t="0" r="r" b="b"/>
                  <a:pathLst>
                    <a:path w="165" h="380">
                      <a:moveTo>
                        <a:pt x="165" y="380"/>
                      </a:moveTo>
                      <a:lnTo>
                        <a:pt x="0" y="266"/>
                      </a:lnTo>
                      <a:lnTo>
                        <a:pt x="0" y="266"/>
                      </a:lnTo>
                      <a:lnTo>
                        <a:pt x="0" y="0"/>
                      </a:lnTo>
                      <a:lnTo>
                        <a:pt x="0" y="0"/>
                      </a:lnTo>
                      <a:lnTo>
                        <a:pt x="165" y="117"/>
                      </a:lnTo>
                      <a:lnTo>
                        <a:pt x="165" y="117"/>
                      </a:lnTo>
                      <a:lnTo>
                        <a:pt x="165" y="380"/>
                      </a:lnTo>
                      <a:close/>
                    </a:path>
                  </a:pathLst>
                </a:custGeom>
                <a:gradFill>
                  <a:gsLst>
                    <a:gs pos="0">
                      <a:srgbClr val="315F97"/>
                    </a:gs>
                    <a:gs pos="100000">
                      <a:srgbClr val="84AAD8"/>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16" name="Freeform 20"/>
                <p:cNvSpPr>
                  <a:spLocks/>
                </p:cNvSpPr>
                <p:nvPr/>
              </p:nvSpPr>
              <p:spPr bwMode="auto">
                <a:xfrm>
                  <a:off x="3262313" y="3535363"/>
                  <a:ext cx="257175" cy="601663"/>
                </a:xfrm>
                <a:custGeom>
                  <a:avLst/>
                  <a:gdLst/>
                  <a:ahLst/>
                  <a:cxnLst>
                    <a:cxn ang="0">
                      <a:pos x="162" y="379"/>
                    </a:cxn>
                    <a:cxn ang="0">
                      <a:pos x="0" y="263"/>
                    </a:cxn>
                    <a:cxn ang="0">
                      <a:pos x="0" y="263"/>
                    </a:cxn>
                    <a:cxn ang="0">
                      <a:pos x="0" y="0"/>
                    </a:cxn>
                    <a:cxn ang="0">
                      <a:pos x="0" y="0"/>
                    </a:cxn>
                    <a:cxn ang="0">
                      <a:pos x="162" y="114"/>
                    </a:cxn>
                    <a:cxn ang="0">
                      <a:pos x="162" y="114"/>
                    </a:cxn>
                    <a:cxn ang="0">
                      <a:pos x="162" y="379"/>
                    </a:cxn>
                  </a:cxnLst>
                  <a:rect l="0" t="0" r="r" b="b"/>
                  <a:pathLst>
                    <a:path w="162" h="379">
                      <a:moveTo>
                        <a:pt x="162" y="379"/>
                      </a:moveTo>
                      <a:lnTo>
                        <a:pt x="0" y="263"/>
                      </a:lnTo>
                      <a:lnTo>
                        <a:pt x="0" y="263"/>
                      </a:lnTo>
                      <a:lnTo>
                        <a:pt x="0" y="0"/>
                      </a:lnTo>
                      <a:lnTo>
                        <a:pt x="0" y="0"/>
                      </a:lnTo>
                      <a:lnTo>
                        <a:pt x="162" y="114"/>
                      </a:lnTo>
                      <a:lnTo>
                        <a:pt x="162" y="114"/>
                      </a:lnTo>
                      <a:lnTo>
                        <a:pt x="162" y="379"/>
                      </a:lnTo>
                      <a:close/>
                    </a:path>
                  </a:pathLst>
                </a:custGeom>
                <a:gradFill>
                  <a:gsLst>
                    <a:gs pos="0">
                      <a:srgbClr val="315F97"/>
                    </a:gs>
                    <a:gs pos="100000">
                      <a:srgbClr val="84AAD8"/>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17" name="Freeform 21"/>
                <p:cNvSpPr>
                  <a:spLocks/>
                </p:cNvSpPr>
                <p:nvPr/>
              </p:nvSpPr>
              <p:spPr bwMode="auto">
                <a:xfrm>
                  <a:off x="3649663" y="3806825"/>
                  <a:ext cx="258763" cy="603250"/>
                </a:xfrm>
                <a:custGeom>
                  <a:avLst/>
                  <a:gdLst/>
                  <a:ahLst/>
                  <a:cxnLst>
                    <a:cxn ang="0">
                      <a:pos x="163" y="380"/>
                    </a:cxn>
                    <a:cxn ang="0">
                      <a:pos x="0" y="265"/>
                    </a:cxn>
                    <a:cxn ang="0">
                      <a:pos x="0" y="265"/>
                    </a:cxn>
                    <a:cxn ang="0">
                      <a:pos x="0" y="0"/>
                    </a:cxn>
                    <a:cxn ang="0">
                      <a:pos x="0" y="0"/>
                    </a:cxn>
                    <a:cxn ang="0">
                      <a:pos x="163" y="116"/>
                    </a:cxn>
                    <a:cxn ang="0">
                      <a:pos x="163" y="116"/>
                    </a:cxn>
                    <a:cxn ang="0">
                      <a:pos x="163" y="380"/>
                    </a:cxn>
                  </a:cxnLst>
                  <a:rect l="0" t="0" r="r" b="b"/>
                  <a:pathLst>
                    <a:path w="163" h="380">
                      <a:moveTo>
                        <a:pt x="163" y="380"/>
                      </a:moveTo>
                      <a:lnTo>
                        <a:pt x="0" y="265"/>
                      </a:lnTo>
                      <a:lnTo>
                        <a:pt x="0" y="265"/>
                      </a:lnTo>
                      <a:lnTo>
                        <a:pt x="0" y="0"/>
                      </a:lnTo>
                      <a:lnTo>
                        <a:pt x="0" y="0"/>
                      </a:lnTo>
                      <a:lnTo>
                        <a:pt x="163" y="116"/>
                      </a:lnTo>
                      <a:lnTo>
                        <a:pt x="163" y="116"/>
                      </a:lnTo>
                      <a:lnTo>
                        <a:pt x="163" y="380"/>
                      </a:lnTo>
                      <a:close/>
                    </a:path>
                  </a:pathLst>
                </a:custGeom>
                <a:gradFill>
                  <a:gsLst>
                    <a:gs pos="0">
                      <a:srgbClr val="315F97"/>
                    </a:gs>
                    <a:gs pos="100000">
                      <a:srgbClr val="84AAD8"/>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18" name="Freeform 22"/>
                <p:cNvSpPr>
                  <a:spLocks/>
                </p:cNvSpPr>
                <p:nvPr/>
              </p:nvSpPr>
              <p:spPr bwMode="auto">
                <a:xfrm>
                  <a:off x="4037013" y="4083050"/>
                  <a:ext cx="258763" cy="601663"/>
                </a:xfrm>
                <a:custGeom>
                  <a:avLst/>
                  <a:gdLst/>
                  <a:ahLst/>
                  <a:cxnLst>
                    <a:cxn ang="0">
                      <a:pos x="163" y="379"/>
                    </a:cxn>
                    <a:cxn ang="0">
                      <a:pos x="0" y="263"/>
                    </a:cxn>
                    <a:cxn ang="0">
                      <a:pos x="0" y="263"/>
                    </a:cxn>
                    <a:cxn ang="0">
                      <a:pos x="0" y="0"/>
                    </a:cxn>
                    <a:cxn ang="0">
                      <a:pos x="0" y="0"/>
                    </a:cxn>
                    <a:cxn ang="0">
                      <a:pos x="163" y="114"/>
                    </a:cxn>
                    <a:cxn ang="0">
                      <a:pos x="163" y="114"/>
                    </a:cxn>
                    <a:cxn ang="0">
                      <a:pos x="163" y="379"/>
                    </a:cxn>
                  </a:cxnLst>
                  <a:rect l="0" t="0" r="r" b="b"/>
                  <a:pathLst>
                    <a:path w="163" h="379">
                      <a:moveTo>
                        <a:pt x="163" y="379"/>
                      </a:moveTo>
                      <a:lnTo>
                        <a:pt x="0" y="263"/>
                      </a:lnTo>
                      <a:lnTo>
                        <a:pt x="0" y="263"/>
                      </a:lnTo>
                      <a:lnTo>
                        <a:pt x="0" y="0"/>
                      </a:lnTo>
                      <a:lnTo>
                        <a:pt x="0" y="0"/>
                      </a:lnTo>
                      <a:lnTo>
                        <a:pt x="163" y="114"/>
                      </a:lnTo>
                      <a:lnTo>
                        <a:pt x="163" y="114"/>
                      </a:lnTo>
                      <a:lnTo>
                        <a:pt x="163" y="379"/>
                      </a:lnTo>
                      <a:close/>
                    </a:path>
                  </a:pathLst>
                </a:custGeom>
                <a:gradFill>
                  <a:gsLst>
                    <a:gs pos="0">
                      <a:srgbClr val="315F97"/>
                    </a:gs>
                    <a:gs pos="100000">
                      <a:srgbClr val="84AAD8"/>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grpSp>
          <p:grpSp>
            <p:nvGrpSpPr>
              <p:cNvPr id="178" name="Group 280"/>
              <p:cNvGrpSpPr/>
              <p:nvPr/>
            </p:nvGrpSpPr>
            <p:grpSpPr>
              <a:xfrm flipH="1">
                <a:off x="15857772" y="6395901"/>
                <a:ext cx="435509" cy="326958"/>
                <a:chOff x="2640013" y="1609725"/>
                <a:chExt cx="3863976" cy="3402013"/>
              </a:xfrm>
            </p:grpSpPr>
            <p:sp>
              <p:nvSpPr>
                <p:cNvPr id="193" name="Freeform 10"/>
                <p:cNvSpPr>
                  <a:spLocks/>
                </p:cNvSpPr>
                <p:nvPr/>
              </p:nvSpPr>
              <p:spPr bwMode="auto">
                <a:xfrm>
                  <a:off x="2640013" y="1609725"/>
                  <a:ext cx="3863975" cy="2730500"/>
                </a:xfrm>
                <a:custGeom>
                  <a:avLst/>
                  <a:gdLst/>
                  <a:ahLst/>
                  <a:cxnLst>
                    <a:cxn ang="0">
                      <a:pos x="1225" y="1720"/>
                    </a:cxn>
                    <a:cxn ang="0">
                      <a:pos x="2434" y="864"/>
                    </a:cxn>
                    <a:cxn ang="0">
                      <a:pos x="1211" y="0"/>
                    </a:cxn>
                    <a:cxn ang="0">
                      <a:pos x="0" y="856"/>
                    </a:cxn>
                    <a:cxn ang="0">
                      <a:pos x="1225" y="1720"/>
                    </a:cxn>
                  </a:cxnLst>
                  <a:rect l="0" t="0" r="r" b="b"/>
                  <a:pathLst>
                    <a:path w="2434" h="1720">
                      <a:moveTo>
                        <a:pt x="1225" y="1720"/>
                      </a:moveTo>
                      <a:lnTo>
                        <a:pt x="2434" y="864"/>
                      </a:lnTo>
                      <a:lnTo>
                        <a:pt x="1211" y="0"/>
                      </a:lnTo>
                      <a:lnTo>
                        <a:pt x="0" y="856"/>
                      </a:lnTo>
                      <a:lnTo>
                        <a:pt x="1225" y="1720"/>
                      </a:lnTo>
                      <a:close/>
                    </a:path>
                  </a:pathLst>
                </a:custGeom>
                <a:gradFill flip="none" rotWithShape="1">
                  <a:gsLst>
                    <a:gs pos="0">
                      <a:srgbClr val="7F7F7F"/>
                    </a:gs>
                    <a:gs pos="100000">
                      <a:srgbClr val="BFBFBF"/>
                    </a:gs>
                  </a:gsLst>
                  <a:lin ang="16200000" scaled="1"/>
                  <a:tileRect/>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194" name="Freeform 11"/>
                <p:cNvSpPr>
                  <a:spLocks/>
                </p:cNvSpPr>
                <p:nvPr/>
              </p:nvSpPr>
              <p:spPr bwMode="auto">
                <a:xfrm>
                  <a:off x="2640013" y="2968625"/>
                  <a:ext cx="1944688" cy="2043113"/>
                </a:xfrm>
                <a:custGeom>
                  <a:avLst/>
                  <a:gdLst/>
                  <a:ahLst/>
                  <a:cxnLst>
                    <a:cxn ang="0">
                      <a:pos x="1225" y="1287"/>
                    </a:cxn>
                    <a:cxn ang="0">
                      <a:pos x="1225" y="864"/>
                    </a:cxn>
                    <a:cxn ang="0">
                      <a:pos x="0" y="0"/>
                    </a:cxn>
                    <a:cxn ang="0">
                      <a:pos x="0" y="423"/>
                    </a:cxn>
                    <a:cxn ang="0">
                      <a:pos x="1225" y="1287"/>
                    </a:cxn>
                  </a:cxnLst>
                  <a:rect l="0" t="0" r="r" b="b"/>
                  <a:pathLst>
                    <a:path w="1225" h="1287">
                      <a:moveTo>
                        <a:pt x="1225" y="1287"/>
                      </a:moveTo>
                      <a:lnTo>
                        <a:pt x="1225" y="864"/>
                      </a:lnTo>
                      <a:lnTo>
                        <a:pt x="0" y="0"/>
                      </a:lnTo>
                      <a:lnTo>
                        <a:pt x="0" y="423"/>
                      </a:lnTo>
                      <a:lnTo>
                        <a:pt x="1225" y="1287"/>
                      </a:lnTo>
                      <a:close/>
                    </a:path>
                  </a:pathLst>
                </a:custGeom>
                <a:gradFill>
                  <a:gsLst>
                    <a:gs pos="0">
                      <a:srgbClr val="979797"/>
                    </a:gs>
                    <a:gs pos="100000">
                      <a:srgbClr val="B4B4B4"/>
                    </a:gs>
                  </a:gsLst>
                  <a:lin ang="16200000" scaled="1"/>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195" name="Freeform 12"/>
                <p:cNvSpPr>
                  <a:spLocks/>
                </p:cNvSpPr>
                <p:nvPr/>
              </p:nvSpPr>
              <p:spPr bwMode="auto">
                <a:xfrm>
                  <a:off x="2640013" y="3094038"/>
                  <a:ext cx="1944688" cy="1792288"/>
                </a:xfrm>
                <a:custGeom>
                  <a:avLst/>
                  <a:gdLst/>
                  <a:ahLst/>
                  <a:cxnLst>
                    <a:cxn ang="0">
                      <a:pos x="1225" y="1129"/>
                    </a:cxn>
                    <a:cxn ang="0">
                      <a:pos x="1225" y="865"/>
                    </a:cxn>
                    <a:cxn ang="0">
                      <a:pos x="0" y="0"/>
                    </a:cxn>
                    <a:cxn ang="0">
                      <a:pos x="0" y="264"/>
                    </a:cxn>
                    <a:cxn ang="0">
                      <a:pos x="1225" y="1129"/>
                    </a:cxn>
                  </a:cxnLst>
                  <a:rect l="0" t="0" r="r" b="b"/>
                  <a:pathLst>
                    <a:path w="1225" h="1129">
                      <a:moveTo>
                        <a:pt x="1225" y="1129"/>
                      </a:moveTo>
                      <a:lnTo>
                        <a:pt x="1225" y="865"/>
                      </a:lnTo>
                      <a:lnTo>
                        <a:pt x="0" y="0"/>
                      </a:lnTo>
                      <a:lnTo>
                        <a:pt x="0" y="264"/>
                      </a:lnTo>
                      <a:lnTo>
                        <a:pt x="1225" y="1129"/>
                      </a:lnTo>
                      <a:close/>
                    </a:path>
                  </a:pathLst>
                </a:custGeom>
                <a:solidFill>
                  <a:srgbClr val="7F7F7F"/>
                </a:soli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196" name="Freeform 13"/>
                <p:cNvSpPr>
                  <a:spLocks/>
                </p:cNvSpPr>
                <p:nvPr/>
              </p:nvSpPr>
              <p:spPr bwMode="auto">
                <a:xfrm>
                  <a:off x="4584701" y="2981325"/>
                  <a:ext cx="1919288" cy="2030413"/>
                </a:xfrm>
                <a:custGeom>
                  <a:avLst/>
                  <a:gdLst/>
                  <a:ahLst/>
                  <a:cxnLst>
                    <a:cxn ang="0">
                      <a:pos x="1209" y="425"/>
                    </a:cxn>
                    <a:cxn ang="0">
                      <a:pos x="0" y="1279"/>
                    </a:cxn>
                    <a:cxn ang="0">
                      <a:pos x="0" y="1279"/>
                    </a:cxn>
                    <a:cxn ang="0">
                      <a:pos x="0" y="856"/>
                    </a:cxn>
                    <a:cxn ang="0">
                      <a:pos x="0" y="856"/>
                    </a:cxn>
                    <a:cxn ang="0">
                      <a:pos x="1209" y="0"/>
                    </a:cxn>
                    <a:cxn ang="0">
                      <a:pos x="1209" y="0"/>
                    </a:cxn>
                    <a:cxn ang="0">
                      <a:pos x="1209" y="425"/>
                    </a:cxn>
                  </a:cxnLst>
                  <a:rect l="0" t="0" r="r" b="b"/>
                  <a:pathLst>
                    <a:path w="1209" h="1279">
                      <a:moveTo>
                        <a:pt x="1209" y="425"/>
                      </a:moveTo>
                      <a:lnTo>
                        <a:pt x="0" y="1279"/>
                      </a:lnTo>
                      <a:lnTo>
                        <a:pt x="0" y="1279"/>
                      </a:lnTo>
                      <a:lnTo>
                        <a:pt x="0" y="856"/>
                      </a:lnTo>
                      <a:lnTo>
                        <a:pt x="0" y="856"/>
                      </a:lnTo>
                      <a:lnTo>
                        <a:pt x="1209" y="0"/>
                      </a:lnTo>
                      <a:lnTo>
                        <a:pt x="1209" y="0"/>
                      </a:lnTo>
                      <a:lnTo>
                        <a:pt x="1209" y="425"/>
                      </a:lnTo>
                      <a:close/>
                    </a:path>
                  </a:pathLst>
                </a:custGeom>
                <a:gradFill flip="none" rotWithShape="1">
                  <a:gsLst>
                    <a:gs pos="0">
                      <a:srgbClr val="BEBEBE"/>
                    </a:gs>
                    <a:gs pos="100000">
                      <a:srgbClr val="E0E0E0"/>
                    </a:gs>
                  </a:gsLst>
                  <a:lin ang="16200000" scaled="1"/>
                  <a:tileRect/>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197" name="Freeform 14"/>
                <p:cNvSpPr>
                  <a:spLocks/>
                </p:cNvSpPr>
                <p:nvPr/>
              </p:nvSpPr>
              <p:spPr bwMode="auto">
                <a:xfrm>
                  <a:off x="4584701" y="3108325"/>
                  <a:ext cx="1919288" cy="1778000"/>
                </a:xfrm>
                <a:custGeom>
                  <a:avLst/>
                  <a:gdLst/>
                  <a:ahLst/>
                  <a:cxnLst>
                    <a:cxn ang="0">
                      <a:pos x="1209" y="265"/>
                    </a:cxn>
                    <a:cxn ang="0">
                      <a:pos x="0" y="1120"/>
                    </a:cxn>
                    <a:cxn ang="0">
                      <a:pos x="0" y="1120"/>
                    </a:cxn>
                    <a:cxn ang="0">
                      <a:pos x="0" y="856"/>
                    </a:cxn>
                    <a:cxn ang="0">
                      <a:pos x="0" y="856"/>
                    </a:cxn>
                    <a:cxn ang="0">
                      <a:pos x="1209" y="0"/>
                    </a:cxn>
                    <a:cxn ang="0">
                      <a:pos x="1209" y="0"/>
                    </a:cxn>
                    <a:cxn ang="0">
                      <a:pos x="1209" y="265"/>
                    </a:cxn>
                  </a:cxnLst>
                  <a:rect l="0" t="0" r="r" b="b"/>
                  <a:pathLst>
                    <a:path w="1209" h="1120">
                      <a:moveTo>
                        <a:pt x="1209" y="265"/>
                      </a:moveTo>
                      <a:lnTo>
                        <a:pt x="0" y="1120"/>
                      </a:lnTo>
                      <a:lnTo>
                        <a:pt x="0" y="1120"/>
                      </a:lnTo>
                      <a:lnTo>
                        <a:pt x="0" y="856"/>
                      </a:lnTo>
                      <a:lnTo>
                        <a:pt x="0" y="856"/>
                      </a:lnTo>
                      <a:lnTo>
                        <a:pt x="1209" y="0"/>
                      </a:lnTo>
                      <a:lnTo>
                        <a:pt x="1209" y="0"/>
                      </a:lnTo>
                      <a:lnTo>
                        <a:pt x="1209" y="265"/>
                      </a:lnTo>
                      <a:close/>
                    </a:path>
                  </a:pathLst>
                </a:custGeom>
                <a:solidFill>
                  <a:srgbClr val="A6A6A6"/>
                </a:soli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198" name="Freeform 15"/>
                <p:cNvSpPr>
                  <a:spLocks/>
                </p:cNvSpPr>
                <p:nvPr/>
              </p:nvSpPr>
              <p:spPr bwMode="auto">
                <a:xfrm>
                  <a:off x="4818063" y="4117975"/>
                  <a:ext cx="261938" cy="603250"/>
                </a:xfrm>
                <a:custGeom>
                  <a:avLst/>
                  <a:gdLst/>
                  <a:ahLst/>
                  <a:cxnLst>
                    <a:cxn ang="0">
                      <a:pos x="165" y="263"/>
                    </a:cxn>
                    <a:cxn ang="0">
                      <a:pos x="0" y="380"/>
                    </a:cxn>
                    <a:cxn ang="0">
                      <a:pos x="0" y="380"/>
                    </a:cxn>
                    <a:cxn ang="0">
                      <a:pos x="0" y="116"/>
                    </a:cxn>
                    <a:cxn ang="0">
                      <a:pos x="0" y="116"/>
                    </a:cxn>
                    <a:cxn ang="0">
                      <a:pos x="165" y="0"/>
                    </a:cxn>
                    <a:cxn ang="0">
                      <a:pos x="165" y="0"/>
                    </a:cxn>
                    <a:cxn ang="0">
                      <a:pos x="165" y="263"/>
                    </a:cxn>
                  </a:cxnLst>
                  <a:rect l="0" t="0" r="r" b="b"/>
                  <a:pathLst>
                    <a:path w="165" h="380">
                      <a:moveTo>
                        <a:pt x="165" y="263"/>
                      </a:moveTo>
                      <a:lnTo>
                        <a:pt x="0" y="380"/>
                      </a:lnTo>
                      <a:lnTo>
                        <a:pt x="0" y="380"/>
                      </a:lnTo>
                      <a:lnTo>
                        <a:pt x="0" y="116"/>
                      </a:lnTo>
                      <a:lnTo>
                        <a:pt x="0" y="116"/>
                      </a:lnTo>
                      <a:lnTo>
                        <a:pt x="165" y="0"/>
                      </a:lnTo>
                      <a:lnTo>
                        <a:pt x="165" y="0"/>
                      </a:lnTo>
                      <a:lnTo>
                        <a:pt x="165" y="263"/>
                      </a:lnTo>
                      <a:close/>
                    </a:path>
                  </a:pathLst>
                </a:custGeom>
                <a:gradFill>
                  <a:gsLst>
                    <a:gs pos="0">
                      <a:srgbClr val="3F79BF"/>
                    </a:gs>
                    <a:gs pos="100000">
                      <a:srgbClr val="A7C2E3"/>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199" name="Freeform 16"/>
                <p:cNvSpPr>
                  <a:spLocks/>
                </p:cNvSpPr>
                <p:nvPr/>
              </p:nvSpPr>
              <p:spPr bwMode="auto">
                <a:xfrm>
                  <a:off x="5205413" y="3843338"/>
                  <a:ext cx="258763" cy="604838"/>
                </a:xfrm>
                <a:custGeom>
                  <a:avLst/>
                  <a:gdLst/>
                  <a:ahLst/>
                  <a:cxnLst>
                    <a:cxn ang="0">
                      <a:pos x="163" y="265"/>
                    </a:cxn>
                    <a:cxn ang="0">
                      <a:pos x="0" y="381"/>
                    </a:cxn>
                    <a:cxn ang="0">
                      <a:pos x="0" y="381"/>
                    </a:cxn>
                    <a:cxn ang="0">
                      <a:pos x="0" y="116"/>
                    </a:cxn>
                    <a:cxn ang="0">
                      <a:pos x="0" y="116"/>
                    </a:cxn>
                    <a:cxn ang="0">
                      <a:pos x="163" y="0"/>
                    </a:cxn>
                    <a:cxn ang="0">
                      <a:pos x="163" y="0"/>
                    </a:cxn>
                    <a:cxn ang="0">
                      <a:pos x="163" y="265"/>
                    </a:cxn>
                  </a:cxnLst>
                  <a:rect l="0" t="0" r="r" b="b"/>
                  <a:pathLst>
                    <a:path w="163" h="381">
                      <a:moveTo>
                        <a:pt x="163" y="265"/>
                      </a:moveTo>
                      <a:lnTo>
                        <a:pt x="0" y="381"/>
                      </a:lnTo>
                      <a:lnTo>
                        <a:pt x="0" y="381"/>
                      </a:lnTo>
                      <a:lnTo>
                        <a:pt x="0" y="116"/>
                      </a:lnTo>
                      <a:lnTo>
                        <a:pt x="0" y="116"/>
                      </a:lnTo>
                      <a:lnTo>
                        <a:pt x="163" y="0"/>
                      </a:lnTo>
                      <a:lnTo>
                        <a:pt x="163" y="0"/>
                      </a:lnTo>
                      <a:lnTo>
                        <a:pt x="163" y="265"/>
                      </a:lnTo>
                      <a:close/>
                    </a:path>
                  </a:pathLst>
                </a:custGeom>
                <a:gradFill>
                  <a:gsLst>
                    <a:gs pos="0">
                      <a:srgbClr val="3F79BF"/>
                    </a:gs>
                    <a:gs pos="100000">
                      <a:srgbClr val="A7C2E3"/>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00" name="Freeform 17"/>
                <p:cNvSpPr>
                  <a:spLocks/>
                </p:cNvSpPr>
                <p:nvPr/>
              </p:nvSpPr>
              <p:spPr bwMode="auto">
                <a:xfrm>
                  <a:off x="5594351" y="3570288"/>
                  <a:ext cx="257175" cy="603250"/>
                </a:xfrm>
                <a:custGeom>
                  <a:avLst/>
                  <a:gdLst/>
                  <a:ahLst/>
                  <a:cxnLst>
                    <a:cxn ang="0">
                      <a:pos x="162" y="264"/>
                    </a:cxn>
                    <a:cxn ang="0">
                      <a:pos x="0" y="380"/>
                    </a:cxn>
                    <a:cxn ang="0">
                      <a:pos x="0" y="380"/>
                    </a:cxn>
                    <a:cxn ang="0">
                      <a:pos x="0" y="115"/>
                    </a:cxn>
                    <a:cxn ang="0">
                      <a:pos x="0" y="115"/>
                    </a:cxn>
                    <a:cxn ang="0">
                      <a:pos x="162" y="0"/>
                    </a:cxn>
                    <a:cxn ang="0">
                      <a:pos x="162" y="0"/>
                    </a:cxn>
                    <a:cxn ang="0">
                      <a:pos x="162" y="264"/>
                    </a:cxn>
                  </a:cxnLst>
                  <a:rect l="0" t="0" r="r" b="b"/>
                  <a:pathLst>
                    <a:path w="162" h="380">
                      <a:moveTo>
                        <a:pt x="162" y="264"/>
                      </a:moveTo>
                      <a:lnTo>
                        <a:pt x="0" y="380"/>
                      </a:lnTo>
                      <a:lnTo>
                        <a:pt x="0" y="380"/>
                      </a:lnTo>
                      <a:lnTo>
                        <a:pt x="0" y="115"/>
                      </a:lnTo>
                      <a:lnTo>
                        <a:pt x="0" y="115"/>
                      </a:lnTo>
                      <a:lnTo>
                        <a:pt x="162" y="0"/>
                      </a:lnTo>
                      <a:lnTo>
                        <a:pt x="162" y="0"/>
                      </a:lnTo>
                      <a:lnTo>
                        <a:pt x="162" y="264"/>
                      </a:lnTo>
                      <a:close/>
                    </a:path>
                  </a:pathLst>
                </a:custGeom>
                <a:gradFill>
                  <a:gsLst>
                    <a:gs pos="0">
                      <a:srgbClr val="3F79BF"/>
                    </a:gs>
                    <a:gs pos="100000">
                      <a:srgbClr val="A7C2E3"/>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01" name="Freeform 18"/>
                <p:cNvSpPr>
                  <a:spLocks/>
                </p:cNvSpPr>
                <p:nvPr/>
              </p:nvSpPr>
              <p:spPr bwMode="auto">
                <a:xfrm>
                  <a:off x="5981701" y="3295650"/>
                  <a:ext cx="258763" cy="601663"/>
                </a:xfrm>
                <a:custGeom>
                  <a:avLst/>
                  <a:gdLst/>
                  <a:ahLst/>
                  <a:cxnLst>
                    <a:cxn ang="0">
                      <a:pos x="163" y="265"/>
                    </a:cxn>
                    <a:cxn ang="0">
                      <a:pos x="0" y="379"/>
                    </a:cxn>
                    <a:cxn ang="0">
                      <a:pos x="0" y="379"/>
                    </a:cxn>
                    <a:cxn ang="0">
                      <a:pos x="0" y="116"/>
                    </a:cxn>
                    <a:cxn ang="0">
                      <a:pos x="0" y="116"/>
                    </a:cxn>
                    <a:cxn ang="0">
                      <a:pos x="163" y="0"/>
                    </a:cxn>
                    <a:cxn ang="0">
                      <a:pos x="163" y="0"/>
                    </a:cxn>
                    <a:cxn ang="0">
                      <a:pos x="163" y="265"/>
                    </a:cxn>
                  </a:cxnLst>
                  <a:rect l="0" t="0" r="r" b="b"/>
                  <a:pathLst>
                    <a:path w="163" h="379">
                      <a:moveTo>
                        <a:pt x="163" y="265"/>
                      </a:moveTo>
                      <a:lnTo>
                        <a:pt x="0" y="379"/>
                      </a:lnTo>
                      <a:lnTo>
                        <a:pt x="0" y="379"/>
                      </a:lnTo>
                      <a:lnTo>
                        <a:pt x="0" y="116"/>
                      </a:lnTo>
                      <a:lnTo>
                        <a:pt x="0" y="116"/>
                      </a:lnTo>
                      <a:lnTo>
                        <a:pt x="163" y="0"/>
                      </a:lnTo>
                      <a:lnTo>
                        <a:pt x="163" y="0"/>
                      </a:lnTo>
                      <a:lnTo>
                        <a:pt x="163" y="265"/>
                      </a:lnTo>
                      <a:close/>
                    </a:path>
                  </a:pathLst>
                </a:custGeom>
                <a:gradFill>
                  <a:gsLst>
                    <a:gs pos="0">
                      <a:srgbClr val="3F79BF"/>
                    </a:gs>
                    <a:gs pos="100000">
                      <a:srgbClr val="A7C2E3"/>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02" name="Freeform 19"/>
                <p:cNvSpPr>
                  <a:spLocks/>
                </p:cNvSpPr>
                <p:nvPr/>
              </p:nvSpPr>
              <p:spPr bwMode="auto">
                <a:xfrm>
                  <a:off x="2873376" y="3259138"/>
                  <a:ext cx="261938" cy="603250"/>
                </a:xfrm>
                <a:custGeom>
                  <a:avLst/>
                  <a:gdLst/>
                  <a:ahLst/>
                  <a:cxnLst>
                    <a:cxn ang="0">
                      <a:pos x="165" y="380"/>
                    </a:cxn>
                    <a:cxn ang="0">
                      <a:pos x="0" y="266"/>
                    </a:cxn>
                    <a:cxn ang="0">
                      <a:pos x="0" y="266"/>
                    </a:cxn>
                    <a:cxn ang="0">
                      <a:pos x="0" y="0"/>
                    </a:cxn>
                    <a:cxn ang="0">
                      <a:pos x="0" y="0"/>
                    </a:cxn>
                    <a:cxn ang="0">
                      <a:pos x="165" y="117"/>
                    </a:cxn>
                    <a:cxn ang="0">
                      <a:pos x="165" y="117"/>
                    </a:cxn>
                    <a:cxn ang="0">
                      <a:pos x="165" y="380"/>
                    </a:cxn>
                  </a:cxnLst>
                  <a:rect l="0" t="0" r="r" b="b"/>
                  <a:pathLst>
                    <a:path w="165" h="380">
                      <a:moveTo>
                        <a:pt x="165" y="380"/>
                      </a:moveTo>
                      <a:lnTo>
                        <a:pt x="0" y="266"/>
                      </a:lnTo>
                      <a:lnTo>
                        <a:pt x="0" y="266"/>
                      </a:lnTo>
                      <a:lnTo>
                        <a:pt x="0" y="0"/>
                      </a:lnTo>
                      <a:lnTo>
                        <a:pt x="0" y="0"/>
                      </a:lnTo>
                      <a:lnTo>
                        <a:pt x="165" y="117"/>
                      </a:lnTo>
                      <a:lnTo>
                        <a:pt x="165" y="117"/>
                      </a:lnTo>
                      <a:lnTo>
                        <a:pt x="165" y="380"/>
                      </a:lnTo>
                      <a:close/>
                    </a:path>
                  </a:pathLst>
                </a:custGeom>
                <a:gradFill>
                  <a:gsLst>
                    <a:gs pos="0">
                      <a:srgbClr val="315F97"/>
                    </a:gs>
                    <a:gs pos="100000">
                      <a:srgbClr val="84AAD8"/>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03" name="Freeform 20"/>
                <p:cNvSpPr>
                  <a:spLocks/>
                </p:cNvSpPr>
                <p:nvPr/>
              </p:nvSpPr>
              <p:spPr bwMode="auto">
                <a:xfrm>
                  <a:off x="3262313" y="3535363"/>
                  <a:ext cx="257175" cy="601663"/>
                </a:xfrm>
                <a:custGeom>
                  <a:avLst/>
                  <a:gdLst/>
                  <a:ahLst/>
                  <a:cxnLst>
                    <a:cxn ang="0">
                      <a:pos x="162" y="379"/>
                    </a:cxn>
                    <a:cxn ang="0">
                      <a:pos x="0" y="263"/>
                    </a:cxn>
                    <a:cxn ang="0">
                      <a:pos x="0" y="263"/>
                    </a:cxn>
                    <a:cxn ang="0">
                      <a:pos x="0" y="0"/>
                    </a:cxn>
                    <a:cxn ang="0">
                      <a:pos x="0" y="0"/>
                    </a:cxn>
                    <a:cxn ang="0">
                      <a:pos x="162" y="114"/>
                    </a:cxn>
                    <a:cxn ang="0">
                      <a:pos x="162" y="114"/>
                    </a:cxn>
                    <a:cxn ang="0">
                      <a:pos x="162" y="379"/>
                    </a:cxn>
                  </a:cxnLst>
                  <a:rect l="0" t="0" r="r" b="b"/>
                  <a:pathLst>
                    <a:path w="162" h="379">
                      <a:moveTo>
                        <a:pt x="162" y="379"/>
                      </a:moveTo>
                      <a:lnTo>
                        <a:pt x="0" y="263"/>
                      </a:lnTo>
                      <a:lnTo>
                        <a:pt x="0" y="263"/>
                      </a:lnTo>
                      <a:lnTo>
                        <a:pt x="0" y="0"/>
                      </a:lnTo>
                      <a:lnTo>
                        <a:pt x="0" y="0"/>
                      </a:lnTo>
                      <a:lnTo>
                        <a:pt x="162" y="114"/>
                      </a:lnTo>
                      <a:lnTo>
                        <a:pt x="162" y="114"/>
                      </a:lnTo>
                      <a:lnTo>
                        <a:pt x="162" y="379"/>
                      </a:lnTo>
                      <a:close/>
                    </a:path>
                  </a:pathLst>
                </a:custGeom>
                <a:gradFill>
                  <a:gsLst>
                    <a:gs pos="0">
                      <a:srgbClr val="315F97"/>
                    </a:gs>
                    <a:gs pos="100000">
                      <a:srgbClr val="84AAD8"/>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04" name="Freeform 21"/>
                <p:cNvSpPr>
                  <a:spLocks/>
                </p:cNvSpPr>
                <p:nvPr/>
              </p:nvSpPr>
              <p:spPr bwMode="auto">
                <a:xfrm>
                  <a:off x="3649663" y="3806825"/>
                  <a:ext cx="258763" cy="603250"/>
                </a:xfrm>
                <a:custGeom>
                  <a:avLst/>
                  <a:gdLst/>
                  <a:ahLst/>
                  <a:cxnLst>
                    <a:cxn ang="0">
                      <a:pos x="163" y="380"/>
                    </a:cxn>
                    <a:cxn ang="0">
                      <a:pos x="0" y="265"/>
                    </a:cxn>
                    <a:cxn ang="0">
                      <a:pos x="0" y="265"/>
                    </a:cxn>
                    <a:cxn ang="0">
                      <a:pos x="0" y="0"/>
                    </a:cxn>
                    <a:cxn ang="0">
                      <a:pos x="0" y="0"/>
                    </a:cxn>
                    <a:cxn ang="0">
                      <a:pos x="163" y="116"/>
                    </a:cxn>
                    <a:cxn ang="0">
                      <a:pos x="163" y="116"/>
                    </a:cxn>
                    <a:cxn ang="0">
                      <a:pos x="163" y="380"/>
                    </a:cxn>
                  </a:cxnLst>
                  <a:rect l="0" t="0" r="r" b="b"/>
                  <a:pathLst>
                    <a:path w="163" h="380">
                      <a:moveTo>
                        <a:pt x="163" y="380"/>
                      </a:moveTo>
                      <a:lnTo>
                        <a:pt x="0" y="265"/>
                      </a:lnTo>
                      <a:lnTo>
                        <a:pt x="0" y="265"/>
                      </a:lnTo>
                      <a:lnTo>
                        <a:pt x="0" y="0"/>
                      </a:lnTo>
                      <a:lnTo>
                        <a:pt x="0" y="0"/>
                      </a:lnTo>
                      <a:lnTo>
                        <a:pt x="163" y="116"/>
                      </a:lnTo>
                      <a:lnTo>
                        <a:pt x="163" y="116"/>
                      </a:lnTo>
                      <a:lnTo>
                        <a:pt x="163" y="380"/>
                      </a:lnTo>
                      <a:close/>
                    </a:path>
                  </a:pathLst>
                </a:custGeom>
                <a:gradFill>
                  <a:gsLst>
                    <a:gs pos="0">
                      <a:srgbClr val="315F97"/>
                    </a:gs>
                    <a:gs pos="100000">
                      <a:srgbClr val="84AAD8"/>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205" name="Freeform 22"/>
                <p:cNvSpPr>
                  <a:spLocks/>
                </p:cNvSpPr>
                <p:nvPr/>
              </p:nvSpPr>
              <p:spPr bwMode="auto">
                <a:xfrm>
                  <a:off x="4037013" y="4083050"/>
                  <a:ext cx="258763" cy="601663"/>
                </a:xfrm>
                <a:custGeom>
                  <a:avLst/>
                  <a:gdLst/>
                  <a:ahLst/>
                  <a:cxnLst>
                    <a:cxn ang="0">
                      <a:pos x="163" y="379"/>
                    </a:cxn>
                    <a:cxn ang="0">
                      <a:pos x="0" y="263"/>
                    </a:cxn>
                    <a:cxn ang="0">
                      <a:pos x="0" y="263"/>
                    </a:cxn>
                    <a:cxn ang="0">
                      <a:pos x="0" y="0"/>
                    </a:cxn>
                    <a:cxn ang="0">
                      <a:pos x="0" y="0"/>
                    </a:cxn>
                    <a:cxn ang="0">
                      <a:pos x="163" y="114"/>
                    </a:cxn>
                    <a:cxn ang="0">
                      <a:pos x="163" y="114"/>
                    </a:cxn>
                    <a:cxn ang="0">
                      <a:pos x="163" y="379"/>
                    </a:cxn>
                  </a:cxnLst>
                  <a:rect l="0" t="0" r="r" b="b"/>
                  <a:pathLst>
                    <a:path w="163" h="379">
                      <a:moveTo>
                        <a:pt x="163" y="379"/>
                      </a:moveTo>
                      <a:lnTo>
                        <a:pt x="0" y="263"/>
                      </a:lnTo>
                      <a:lnTo>
                        <a:pt x="0" y="263"/>
                      </a:lnTo>
                      <a:lnTo>
                        <a:pt x="0" y="0"/>
                      </a:lnTo>
                      <a:lnTo>
                        <a:pt x="0" y="0"/>
                      </a:lnTo>
                      <a:lnTo>
                        <a:pt x="163" y="114"/>
                      </a:lnTo>
                      <a:lnTo>
                        <a:pt x="163" y="114"/>
                      </a:lnTo>
                      <a:lnTo>
                        <a:pt x="163" y="379"/>
                      </a:lnTo>
                      <a:close/>
                    </a:path>
                  </a:pathLst>
                </a:custGeom>
                <a:gradFill>
                  <a:gsLst>
                    <a:gs pos="0">
                      <a:srgbClr val="315F97"/>
                    </a:gs>
                    <a:gs pos="100000">
                      <a:srgbClr val="84AAD8"/>
                    </a:gs>
                  </a:gsLst>
                  <a:lin ang="16200000" scaled="1"/>
                </a:gradFill>
                <a:ln w="3175">
                  <a:solidFill>
                    <a:srgbClr val="5F5F5F"/>
                  </a:solid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grpSp>
          <p:grpSp>
            <p:nvGrpSpPr>
              <p:cNvPr id="179" name="Group 91"/>
              <p:cNvGrpSpPr/>
              <p:nvPr/>
            </p:nvGrpSpPr>
            <p:grpSpPr>
              <a:xfrm flipH="1">
                <a:off x="15857772" y="6328808"/>
                <a:ext cx="435509" cy="327263"/>
                <a:chOff x="2640013" y="0"/>
                <a:chExt cx="3863976" cy="3405188"/>
              </a:xfrm>
            </p:grpSpPr>
            <p:sp>
              <p:nvSpPr>
                <p:cNvPr id="188" name="Freeform 23"/>
                <p:cNvSpPr>
                  <a:spLocks/>
                </p:cNvSpPr>
                <p:nvPr/>
              </p:nvSpPr>
              <p:spPr bwMode="auto">
                <a:xfrm>
                  <a:off x="2640013" y="0"/>
                  <a:ext cx="3863975" cy="2732088"/>
                </a:xfrm>
                <a:custGeom>
                  <a:avLst/>
                  <a:gdLst/>
                  <a:ahLst/>
                  <a:cxnLst>
                    <a:cxn ang="0">
                      <a:pos x="1225" y="1721"/>
                    </a:cxn>
                    <a:cxn ang="0">
                      <a:pos x="2434" y="866"/>
                    </a:cxn>
                    <a:cxn ang="0">
                      <a:pos x="1211" y="0"/>
                    </a:cxn>
                    <a:cxn ang="0">
                      <a:pos x="0" y="856"/>
                    </a:cxn>
                    <a:cxn ang="0">
                      <a:pos x="1225" y="1721"/>
                    </a:cxn>
                  </a:cxnLst>
                  <a:rect l="0" t="0" r="r" b="b"/>
                  <a:pathLst>
                    <a:path w="2434" h="1721">
                      <a:moveTo>
                        <a:pt x="1225" y="1721"/>
                      </a:moveTo>
                      <a:lnTo>
                        <a:pt x="2434" y="866"/>
                      </a:lnTo>
                      <a:lnTo>
                        <a:pt x="1211" y="0"/>
                      </a:lnTo>
                      <a:lnTo>
                        <a:pt x="0" y="856"/>
                      </a:lnTo>
                      <a:lnTo>
                        <a:pt x="1225" y="1721"/>
                      </a:lnTo>
                      <a:close/>
                    </a:path>
                  </a:pathLst>
                </a:custGeom>
                <a:gradFill flip="none" rotWithShape="1">
                  <a:gsLst>
                    <a:gs pos="0">
                      <a:srgbClr val="7F7F7F"/>
                    </a:gs>
                    <a:gs pos="100000">
                      <a:srgbClr val="BFBFBF"/>
                    </a:gs>
                  </a:gsLst>
                  <a:lin ang="16200000" scaled="1"/>
                  <a:tileRect/>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189" name="Freeform 24"/>
                <p:cNvSpPr>
                  <a:spLocks/>
                </p:cNvSpPr>
                <p:nvPr/>
              </p:nvSpPr>
              <p:spPr bwMode="auto">
                <a:xfrm>
                  <a:off x="2640013" y="1358900"/>
                  <a:ext cx="1944688" cy="2046288"/>
                </a:xfrm>
                <a:custGeom>
                  <a:avLst/>
                  <a:gdLst/>
                  <a:ahLst/>
                  <a:cxnLst>
                    <a:cxn ang="0">
                      <a:pos x="1225" y="1289"/>
                    </a:cxn>
                    <a:cxn ang="0">
                      <a:pos x="1225" y="865"/>
                    </a:cxn>
                    <a:cxn ang="0">
                      <a:pos x="0" y="0"/>
                    </a:cxn>
                    <a:cxn ang="0">
                      <a:pos x="0" y="423"/>
                    </a:cxn>
                    <a:cxn ang="0">
                      <a:pos x="1225" y="1289"/>
                    </a:cxn>
                  </a:cxnLst>
                  <a:rect l="0" t="0" r="r" b="b"/>
                  <a:pathLst>
                    <a:path w="1225" h="1289">
                      <a:moveTo>
                        <a:pt x="1225" y="1289"/>
                      </a:moveTo>
                      <a:lnTo>
                        <a:pt x="1225" y="865"/>
                      </a:lnTo>
                      <a:lnTo>
                        <a:pt x="0" y="0"/>
                      </a:lnTo>
                      <a:lnTo>
                        <a:pt x="0" y="423"/>
                      </a:lnTo>
                      <a:lnTo>
                        <a:pt x="1225" y="1289"/>
                      </a:lnTo>
                      <a:close/>
                    </a:path>
                  </a:pathLst>
                </a:custGeom>
                <a:gradFill>
                  <a:gsLst>
                    <a:gs pos="0">
                      <a:srgbClr val="979797"/>
                    </a:gs>
                    <a:gs pos="100000">
                      <a:srgbClr val="B4B4B4"/>
                    </a:gs>
                  </a:gsLst>
                  <a:lin ang="16200000" scaled="1"/>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190" name="Freeform 25"/>
                <p:cNvSpPr>
                  <a:spLocks/>
                </p:cNvSpPr>
                <p:nvPr/>
              </p:nvSpPr>
              <p:spPr bwMode="auto">
                <a:xfrm>
                  <a:off x="2640013" y="1485900"/>
                  <a:ext cx="1944688" cy="1793875"/>
                </a:xfrm>
                <a:custGeom>
                  <a:avLst/>
                  <a:gdLst/>
                  <a:ahLst/>
                  <a:cxnLst>
                    <a:cxn ang="0">
                      <a:pos x="1225" y="1130"/>
                    </a:cxn>
                    <a:cxn ang="0">
                      <a:pos x="1225" y="864"/>
                    </a:cxn>
                    <a:cxn ang="0">
                      <a:pos x="0" y="0"/>
                    </a:cxn>
                    <a:cxn ang="0">
                      <a:pos x="0" y="263"/>
                    </a:cxn>
                    <a:cxn ang="0">
                      <a:pos x="1225" y="1130"/>
                    </a:cxn>
                  </a:cxnLst>
                  <a:rect l="0" t="0" r="r" b="b"/>
                  <a:pathLst>
                    <a:path w="1225" h="1130">
                      <a:moveTo>
                        <a:pt x="1225" y="1130"/>
                      </a:moveTo>
                      <a:lnTo>
                        <a:pt x="1225" y="864"/>
                      </a:lnTo>
                      <a:lnTo>
                        <a:pt x="0" y="0"/>
                      </a:lnTo>
                      <a:lnTo>
                        <a:pt x="0" y="263"/>
                      </a:lnTo>
                      <a:lnTo>
                        <a:pt x="1225" y="1130"/>
                      </a:lnTo>
                      <a:close/>
                    </a:path>
                  </a:pathLst>
                </a:custGeom>
                <a:solidFill>
                  <a:srgbClr val="7F7F7F"/>
                </a:soli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191" name="Freeform 26"/>
                <p:cNvSpPr>
                  <a:spLocks/>
                </p:cNvSpPr>
                <p:nvPr/>
              </p:nvSpPr>
              <p:spPr bwMode="auto">
                <a:xfrm>
                  <a:off x="4584691" y="1374773"/>
                  <a:ext cx="1919288" cy="2030415"/>
                </a:xfrm>
                <a:custGeom>
                  <a:avLst/>
                  <a:gdLst/>
                  <a:ahLst/>
                  <a:cxnLst>
                    <a:cxn ang="0">
                      <a:pos x="1209" y="423"/>
                    </a:cxn>
                    <a:cxn ang="0">
                      <a:pos x="0" y="1279"/>
                    </a:cxn>
                    <a:cxn ang="0">
                      <a:pos x="0" y="1279"/>
                    </a:cxn>
                    <a:cxn ang="0">
                      <a:pos x="0" y="855"/>
                    </a:cxn>
                    <a:cxn ang="0">
                      <a:pos x="0" y="855"/>
                    </a:cxn>
                    <a:cxn ang="0">
                      <a:pos x="1209" y="0"/>
                    </a:cxn>
                    <a:cxn ang="0">
                      <a:pos x="1209" y="0"/>
                    </a:cxn>
                    <a:cxn ang="0">
                      <a:pos x="1209" y="423"/>
                    </a:cxn>
                  </a:cxnLst>
                  <a:rect l="0" t="0" r="r" b="b"/>
                  <a:pathLst>
                    <a:path w="1209" h="1279">
                      <a:moveTo>
                        <a:pt x="1209" y="423"/>
                      </a:moveTo>
                      <a:lnTo>
                        <a:pt x="0" y="1279"/>
                      </a:lnTo>
                      <a:lnTo>
                        <a:pt x="0" y="1279"/>
                      </a:lnTo>
                      <a:lnTo>
                        <a:pt x="0" y="855"/>
                      </a:lnTo>
                      <a:lnTo>
                        <a:pt x="0" y="855"/>
                      </a:lnTo>
                      <a:lnTo>
                        <a:pt x="1209" y="0"/>
                      </a:lnTo>
                      <a:lnTo>
                        <a:pt x="1209" y="0"/>
                      </a:lnTo>
                      <a:lnTo>
                        <a:pt x="1209" y="423"/>
                      </a:lnTo>
                      <a:close/>
                    </a:path>
                  </a:pathLst>
                </a:custGeom>
                <a:gradFill flip="none" rotWithShape="1">
                  <a:gsLst>
                    <a:gs pos="0">
                      <a:srgbClr val="BEBEBE"/>
                    </a:gs>
                    <a:gs pos="100000">
                      <a:srgbClr val="E0E0E0"/>
                    </a:gs>
                  </a:gsLst>
                  <a:lin ang="16200000" scaled="1"/>
                  <a:tileRect/>
                </a:gra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sp>
              <p:nvSpPr>
                <p:cNvPr id="192" name="Freeform 27"/>
                <p:cNvSpPr>
                  <a:spLocks/>
                </p:cNvSpPr>
                <p:nvPr/>
              </p:nvSpPr>
              <p:spPr bwMode="auto">
                <a:xfrm>
                  <a:off x="4584701" y="1501776"/>
                  <a:ext cx="1919288" cy="1778000"/>
                </a:xfrm>
                <a:custGeom>
                  <a:avLst/>
                  <a:gdLst/>
                  <a:ahLst/>
                  <a:cxnLst>
                    <a:cxn ang="0">
                      <a:pos x="1209" y="264"/>
                    </a:cxn>
                    <a:cxn ang="0">
                      <a:pos x="0" y="1120"/>
                    </a:cxn>
                    <a:cxn ang="0">
                      <a:pos x="0" y="1120"/>
                    </a:cxn>
                    <a:cxn ang="0">
                      <a:pos x="0" y="854"/>
                    </a:cxn>
                    <a:cxn ang="0">
                      <a:pos x="0" y="854"/>
                    </a:cxn>
                    <a:cxn ang="0">
                      <a:pos x="1209" y="0"/>
                    </a:cxn>
                    <a:cxn ang="0">
                      <a:pos x="1209" y="0"/>
                    </a:cxn>
                    <a:cxn ang="0">
                      <a:pos x="1209" y="264"/>
                    </a:cxn>
                  </a:cxnLst>
                  <a:rect l="0" t="0" r="r" b="b"/>
                  <a:pathLst>
                    <a:path w="1209" h="1120">
                      <a:moveTo>
                        <a:pt x="1209" y="264"/>
                      </a:moveTo>
                      <a:lnTo>
                        <a:pt x="0" y="1120"/>
                      </a:lnTo>
                      <a:lnTo>
                        <a:pt x="0" y="1120"/>
                      </a:lnTo>
                      <a:lnTo>
                        <a:pt x="0" y="854"/>
                      </a:lnTo>
                      <a:lnTo>
                        <a:pt x="0" y="854"/>
                      </a:lnTo>
                      <a:lnTo>
                        <a:pt x="1209" y="0"/>
                      </a:lnTo>
                      <a:lnTo>
                        <a:pt x="1209" y="0"/>
                      </a:lnTo>
                      <a:lnTo>
                        <a:pt x="1209" y="264"/>
                      </a:lnTo>
                      <a:close/>
                    </a:path>
                  </a:pathLst>
                </a:custGeom>
                <a:solidFill>
                  <a:srgbClr val="A6A6A6"/>
                </a:solidFill>
                <a:ln w="9525">
                  <a:noFill/>
                  <a:round/>
                  <a:headEnd/>
                  <a:tailEnd/>
                </a:ln>
              </p:spPr>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Arial" pitchFamily="34" charset="0"/>
                  </a:endParaRPr>
                </a:p>
              </p:txBody>
            </p:sp>
          </p:grpSp>
          <p:sp>
            <p:nvSpPr>
              <p:cNvPr id="180" name="Freeform 26"/>
              <p:cNvSpPr>
                <a:spLocks noEditPoints="1"/>
              </p:cNvSpPr>
              <p:nvPr/>
            </p:nvSpPr>
            <p:spPr bwMode="auto">
              <a:xfrm>
                <a:off x="10600437" y="4972039"/>
                <a:ext cx="6205335" cy="4017064"/>
              </a:xfrm>
              <a:custGeom>
                <a:avLst/>
                <a:gdLst/>
                <a:ahLst/>
                <a:cxnLst>
                  <a:cxn ang="0">
                    <a:pos x="1971" y="2023"/>
                  </a:cxn>
                  <a:cxn ang="0">
                    <a:pos x="5144" y="1765"/>
                  </a:cxn>
                  <a:cxn ang="0">
                    <a:pos x="5208" y="559"/>
                  </a:cxn>
                  <a:cxn ang="0">
                    <a:pos x="3359" y="20"/>
                  </a:cxn>
                  <a:cxn ang="0">
                    <a:pos x="1947" y="82"/>
                  </a:cxn>
                  <a:cxn ang="0">
                    <a:pos x="33" y="1187"/>
                  </a:cxn>
                  <a:cxn ang="0">
                    <a:pos x="3195" y="128"/>
                  </a:cxn>
                  <a:cxn ang="0">
                    <a:pos x="3133" y="166"/>
                  </a:cxn>
                  <a:cxn ang="0">
                    <a:pos x="3997" y="439"/>
                  </a:cxn>
                  <a:cxn ang="0">
                    <a:pos x="3625" y="504"/>
                  </a:cxn>
                  <a:cxn ang="0">
                    <a:pos x="4553" y="747"/>
                  </a:cxn>
                  <a:cxn ang="0">
                    <a:pos x="3719" y="368"/>
                  </a:cxn>
                  <a:cxn ang="0">
                    <a:pos x="1530" y="655"/>
                  </a:cxn>
                  <a:cxn ang="0">
                    <a:pos x="1626" y="828"/>
                  </a:cxn>
                  <a:cxn ang="0">
                    <a:pos x="2302" y="516"/>
                  </a:cxn>
                  <a:cxn ang="0">
                    <a:pos x="1072" y="849"/>
                  </a:cxn>
                  <a:cxn ang="0">
                    <a:pos x="2749" y="667"/>
                  </a:cxn>
                  <a:cxn ang="0">
                    <a:pos x="2225" y="265"/>
                  </a:cxn>
                  <a:cxn ang="0">
                    <a:pos x="1049" y="1011"/>
                  </a:cxn>
                  <a:cxn ang="0">
                    <a:pos x="3085" y="929"/>
                  </a:cxn>
                  <a:cxn ang="0">
                    <a:pos x="4976" y="938"/>
                  </a:cxn>
                  <a:cxn ang="0">
                    <a:pos x="3168" y="153"/>
                  </a:cxn>
                  <a:cxn ang="0">
                    <a:pos x="2903" y="438"/>
                  </a:cxn>
                  <a:cxn ang="0">
                    <a:pos x="2657" y="145"/>
                  </a:cxn>
                  <a:cxn ang="0">
                    <a:pos x="803" y="926"/>
                  </a:cxn>
                  <a:cxn ang="0">
                    <a:pos x="2666" y="1066"/>
                  </a:cxn>
                  <a:cxn ang="0">
                    <a:pos x="4582" y="1059"/>
                  </a:cxn>
                  <a:cxn ang="0">
                    <a:pos x="3955" y="281"/>
                  </a:cxn>
                  <a:cxn ang="0">
                    <a:pos x="3200" y="330"/>
                  </a:cxn>
                  <a:cxn ang="0">
                    <a:pos x="2684" y="155"/>
                  </a:cxn>
                  <a:cxn ang="0">
                    <a:pos x="1846" y="186"/>
                  </a:cxn>
                  <a:cxn ang="0">
                    <a:pos x="980" y="1306"/>
                  </a:cxn>
                  <a:cxn ang="0">
                    <a:pos x="2884" y="1214"/>
                  </a:cxn>
                  <a:cxn ang="0">
                    <a:pos x="5101" y="1224"/>
                  </a:cxn>
                  <a:cxn ang="0">
                    <a:pos x="3998" y="211"/>
                  </a:cxn>
                  <a:cxn ang="0">
                    <a:pos x="2993" y="179"/>
                  </a:cxn>
                  <a:cxn ang="0">
                    <a:pos x="2744" y="87"/>
                  </a:cxn>
                  <a:cxn ang="0">
                    <a:pos x="1831" y="210"/>
                  </a:cxn>
                  <a:cxn ang="0">
                    <a:pos x="580" y="1336"/>
                  </a:cxn>
                  <a:cxn ang="0">
                    <a:pos x="2879" y="1359"/>
                  </a:cxn>
                  <a:cxn ang="0">
                    <a:pos x="5187" y="1347"/>
                  </a:cxn>
                  <a:cxn ang="0">
                    <a:pos x="4705" y="438"/>
                  </a:cxn>
                  <a:cxn ang="0">
                    <a:pos x="3415" y="97"/>
                  </a:cxn>
                  <a:cxn ang="0">
                    <a:pos x="2936" y="140"/>
                  </a:cxn>
                  <a:cxn ang="0">
                    <a:pos x="2711" y="92"/>
                  </a:cxn>
                  <a:cxn ang="0">
                    <a:pos x="1150" y="337"/>
                  </a:cxn>
                  <a:cxn ang="0">
                    <a:pos x="323" y="1510"/>
                  </a:cxn>
                  <a:cxn ang="0">
                    <a:pos x="2865" y="1506"/>
                  </a:cxn>
                  <a:cxn ang="0">
                    <a:pos x="5241" y="1471"/>
                  </a:cxn>
                  <a:cxn ang="0">
                    <a:pos x="4708" y="374"/>
                  </a:cxn>
                  <a:cxn ang="0">
                    <a:pos x="3382" y="90"/>
                  </a:cxn>
                  <a:cxn ang="0">
                    <a:pos x="2950" y="185"/>
                  </a:cxn>
                  <a:cxn ang="0">
                    <a:pos x="2147" y="69"/>
                  </a:cxn>
                  <a:cxn ang="0">
                    <a:pos x="741" y="509"/>
                  </a:cxn>
                  <a:cxn ang="0">
                    <a:pos x="432" y="1689"/>
                  </a:cxn>
                  <a:cxn ang="0">
                    <a:pos x="2858" y="1925"/>
                  </a:cxn>
                  <a:cxn ang="0">
                    <a:pos x="4280" y="1953"/>
                  </a:cxn>
                  <a:cxn ang="0">
                    <a:pos x="5610" y="940"/>
                  </a:cxn>
                  <a:cxn ang="0">
                    <a:pos x="4365" y="210"/>
                  </a:cxn>
                  <a:cxn ang="0">
                    <a:pos x="3163" y="47"/>
                  </a:cxn>
                  <a:cxn ang="0">
                    <a:pos x="2663" y="23"/>
                  </a:cxn>
                  <a:cxn ang="0">
                    <a:pos x="1414" y="201"/>
                  </a:cxn>
                  <a:cxn ang="0">
                    <a:pos x="173" y="974"/>
                  </a:cxn>
                </a:cxnLst>
                <a:rect l="0" t="0" r="r" b="b"/>
                <a:pathLst>
                  <a:path w="5760" h="2062">
                    <a:moveTo>
                      <a:pt x="4" y="1304"/>
                    </a:moveTo>
                    <a:lnTo>
                      <a:pt x="4" y="1304"/>
                    </a:lnTo>
                    <a:lnTo>
                      <a:pt x="4" y="1311"/>
                    </a:lnTo>
                    <a:lnTo>
                      <a:pt x="10" y="1355"/>
                    </a:lnTo>
                    <a:lnTo>
                      <a:pt x="10" y="1355"/>
                    </a:lnTo>
                    <a:lnTo>
                      <a:pt x="17" y="1378"/>
                    </a:lnTo>
                    <a:lnTo>
                      <a:pt x="17" y="1371"/>
                    </a:lnTo>
                    <a:lnTo>
                      <a:pt x="48" y="1427"/>
                    </a:lnTo>
                    <a:lnTo>
                      <a:pt x="47" y="1435"/>
                    </a:lnTo>
                    <a:lnTo>
                      <a:pt x="47" y="1435"/>
                    </a:lnTo>
                    <a:lnTo>
                      <a:pt x="54" y="1445"/>
                    </a:lnTo>
                    <a:lnTo>
                      <a:pt x="54" y="1436"/>
                    </a:lnTo>
                    <a:lnTo>
                      <a:pt x="101" y="1495"/>
                    </a:lnTo>
                    <a:lnTo>
                      <a:pt x="101" y="1500"/>
                    </a:lnTo>
                    <a:lnTo>
                      <a:pt x="101" y="1500"/>
                    </a:lnTo>
                    <a:lnTo>
                      <a:pt x="108" y="1508"/>
                    </a:lnTo>
                    <a:lnTo>
                      <a:pt x="109" y="1501"/>
                    </a:lnTo>
                    <a:lnTo>
                      <a:pt x="182" y="1560"/>
                    </a:lnTo>
                    <a:lnTo>
                      <a:pt x="182" y="1566"/>
                    </a:lnTo>
                    <a:lnTo>
                      <a:pt x="182" y="1566"/>
                    </a:lnTo>
                    <a:lnTo>
                      <a:pt x="189" y="1571"/>
                    </a:lnTo>
                    <a:lnTo>
                      <a:pt x="189" y="1565"/>
                    </a:lnTo>
                    <a:lnTo>
                      <a:pt x="293" y="1625"/>
                    </a:lnTo>
                    <a:lnTo>
                      <a:pt x="292" y="1635"/>
                    </a:lnTo>
                    <a:lnTo>
                      <a:pt x="292" y="1635"/>
                    </a:lnTo>
                    <a:lnTo>
                      <a:pt x="299" y="1639"/>
                    </a:lnTo>
                    <a:lnTo>
                      <a:pt x="301" y="1630"/>
                    </a:lnTo>
                    <a:lnTo>
                      <a:pt x="423" y="1692"/>
                    </a:lnTo>
                    <a:lnTo>
                      <a:pt x="423" y="1698"/>
                    </a:lnTo>
                    <a:lnTo>
                      <a:pt x="423" y="1698"/>
                    </a:lnTo>
                    <a:lnTo>
                      <a:pt x="431" y="1701"/>
                    </a:lnTo>
                    <a:lnTo>
                      <a:pt x="432" y="1694"/>
                    </a:lnTo>
                    <a:lnTo>
                      <a:pt x="579" y="1753"/>
                    </a:lnTo>
                    <a:lnTo>
                      <a:pt x="578" y="1758"/>
                    </a:lnTo>
                    <a:lnTo>
                      <a:pt x="578" y="1758"/>
                    </a:lnTo>
                    <a:lnTo>
                      <a:pt x="587" y="1760"/>
                    </a:lnTo>
                    <a:lnTo>
                      <a:pt x="587" y="1755"/>
                    </a:lnTo>
                    <a:lnTo>
                      <a:pt x="762" y="1808"/>
                    </a:lnTo>
                    <a:lnTo>
                      <a:pt x="762" y="1815"/>
                    </a:lnTo>
                    <a:lnTo>
                      <a:pt x="762" y="1815"/>
                    </a:lnTo>
                    <a:lnTo>
                      <a:pt x="769" y="1818"/>
                    </a:lnTo>
                    <a:lnTo>
                      <a:pt x="771" y="1811"/>
                    </a:lnTo>
                    <a:lnTo>
                      <a:pt x="967" y="1860"/>
                    </a:lnTo>
                    <a:lnTo>
                      <a:pt x="967" y="1869"/>
                    </a:lnTo>
                    <a:lnTo>
                      <a:pt x="967" y="1869"/>
                    </a:lnTo>
                    <a:lnTo>
                      <a:pt x="974" y="1871"/>
                    </a:lnTo>
                    <a:lnTo>
                      <a:pt x="976" y="1862"/>
                    </a:lnTo>
                    <a:lnTo>
                      <a:pt x="1193" y="1910"/>
                    </a:lnTo>
                    <a:lnTo>
                      <a:pt x="1192" y="1917"/>
                    </a:lnTo>
                    <a:lnTo>
                      <a:pt x="1192" y="1917"/>
                    </a:lnTo>
                    <a:lnTo>
                      <a:pt x="1200" y="1918"/>
                    </a:lnTo>
                    <a:lnTo>
                      <a:pt x="1200" y="1911"/>
                    </a:lnTo>
                    <a:lnTo>
                      <a:pt x="1434" y="1950"/>
                    </a:lnTo>
                    <a:lnTo>
                      <a:pt x="1434" y="1959"/>
                    </a:lnTo>
                    <a:lnTo>
                      <a:pt x="1434" y="1959"/>
                    </a:lnTo>
                    <a:lnTo>
                      <a:pt x="1442" y="1960"/>
                    </a:lnTo>
                    <a:lnTo>
                      <a:pt x="1443" y="1952"/>
                    </a:lnTo>
                    <a:lnTo>
                      <a:pt x="1697" y="1985"/>
                    </a:lnTo>
                    <a:lnTo>
                      <a:pt x="1696" y="1995"/>
                    </a:lnTo>
                    <a:lnTo>
                      <a:pt x="1696" y="1995"/>
                    </a:lnTo>
                    <a:lnTo>
                      <a:pt x="1704" y="1995"/>
                    </a:lnTo>
                    <a:lnTo>
                      <a:pt x="1704" y="1986"/>
                    </a:lnTo>
                    <a:lnTo>
                      <a:pt x="1972" y="2014"/>
                    </a:lnTo>
                    <a:lnTo>
                      <a:pt x="1971" y="2023"/>
                    </a:lnTo>
                    <a:lnTo>
                      <a:pt x="1971" y="2023"/>
                    </a:lnTo>
                    <a:lnTo>
                      <a:pt x="1979" y="2023"/>
                    </a:lnTo>
                    <a:lnTo>
                      <a:pt x="1979" y="2014"/>
                    </a:lnTo>
                    <a:lnTo>
                      <a:pt x="2255" y="2036"/>
                    </a:lnTo>
                    <a:lnTo>
                      <a:pt x="2255" y="2044"/>
                    </a:lnTo>
                    <a:lnTo>
                      <a:pt x="2255" y="2044"/>
                    </a:lnTo>
                    <a:lnTo>
                      <a:pt x="2264" y="2044"/>
                    </a:lnTo>
                    <a:lnTo>
                      <a:pt x="2264" y="2036"/>
                    </a:lnTo>
                    <a:lnTo>
                      <a:pt x="2552" y="2049"/>
                    </a:lnTo>
                    <a:lnTo>
                      <a:pt x="2552" y="2056"/>
                    </a:lnTo>
                    <a:lnTo>
                      <a:pt x="2552" y="2056"/>
                    </a:lnTo>
                    <a:lnTo>
                      <a:pt x="2560" y="2057"/>
                    </a:lnTo>
                    <a:lnTo>
                      <a:pt x="2561" y="2049"/>
                    </a:lnTo>
                    <a:lnTo>
                      <a:pt x="2846" y="2053"/>
                    </a:lnTo>
                    <a:lnTo>
                      <a:pt x="2846" y="2062"/>
                    </a:lnTo>
                    <a:lnTo>
                      <a:pt x="2846" y="2062"/>
                    </a:lnTo>
                    <a:lnTo>
                      <a:pt x="2853" y="2062"/>
                    </a:lnTo>
                    <a:lnTo>
                      <a:pt x="2854" y="2053"/>
                    </a:lnTo>
                    <a:lnTo>
                      <a:pt x="2857" y="2053"/>
                    </a:lnTo>
                    <a:lnTo>
                      <a:pt x="3149" y="2050"/>
                    </a:lnTo>
                    <a:lnTo>
                      <a:pt x="3149" y="2058"/>
                    </a:lnTo>
                    <a:lnTo>
                      <a:pt x="3149" y="2058"/>
                    </a:lnTo>
                    <a:lnTo>
                      <a:pt x="3157" y="2058"/>
                    </a:lnTo>
                    <a:lnTo>
                      <a:pt x="3157" y="2050"/>
                    </a:lnTo>
                    <a:lnTo>
                      <a:pt x="3308" y="2044"/>
                    </a:lnTo>
                    <a:lnTo>
                      <a:pt x="3308" y="2044"/>
                    </a:lnTo>
                    <a:lnTo>
                      <a:pt x="3312" y="2044"/>
                    </a:lnTo>
                    <a:lnTo>
                      <a:pt x="3312" y="2044"/>
                    </a:lnTo>
                    <a:lnTo>
                      <a:pt x="3316" y="2044"/>
                    </a:lnTo>
                    <a:lnTo>
                      <a:pt x="3316" y="2044"/>
                    </a:lnTo>
                    <a:lnTo>
                      <a:pt x="3443" y="2035"/>
                    </a:lnTo>
                    <a:lnTo>
                      <a:pt x="3442" y="2047"/>
                    </a:lnTo>
                    <a:lnTo>
                      <a:pt x="3442" y="2047"/>
                    </a:lnTo>
                    <a:lnTo>
                      <a:pt x="3451" y="2047"/>
                    </a:lnTo>
                    <a:lnTo>
                      <a:pt x="3451" y="2035"/>
                    </a:lnTo>
                    <a:lnTo>
                      <a:pt x="3729" y="2018"/>
                    </a:lnTo>
                    <a:lnTo>
                      <a:pt x="3729" y="2029"/>
                    </a:lnTo>
                    <a:lnTo>
                      <a:pt x="3729" y="2029"/>
                    </a:lnTo>
                    <a:lnTo>
                      <a:pt x="3738" y="2028"/>
                    </a:lnTo>
                    <a:lnTo>
                      <a:pt x="3738" y="2018"/>
                    </a:lnTo>
                    <a:lnTo>
                      <a:pt x="4008" y="1991"/>
                    </a:lnTo>
                    <a:lnTo>
                      <a:pt x="4008" y="2002"/>
                    </a:lnTo>
                    <a:lnTo>
                      <a:pt x="4008" y="2002"/>
                    </a:lnTo>
                    <a:lnTo>
                      <a:pt x="4016" y="2001"/>
                    </a:lnTo>
                    <a:lnTo>
                      <a:pt x="4016" y="1990"/>
                    </a:lnTo>
                    <a:lnTo>
                      <a:pt x="4273" y="1958"/>
                    </a:lnTo>
                    <a:lnTo>
                      <a:pt x="4273" y="1968"/>
                    </a:lnTo>
                    <a:lnTo>
                      <a:pt x="4273" y="1968"/>
                    </a:lnTo>
                    <a:lnTo>
                      <a:pt x="4280" y="1966"/>
                    </a:lnTo>
                    <a:lnTo>
                      <a:pt x="4280" y="1958"/>
                    </a:lnTo>
                    <a:lnTo>
                      <a:pt x="4519" y="1920"/>
                    </a:lnTo>
                    <a:lnTo>
                      <a:pt x="4518" y="1928"/>
                    </a:lnTo>
                    <a:lnTo>
                      <a:pt x="4518" y="1928"/>
                    </a:lnTo>
                    <a:lnTo>
                      <a:pt x="4527" y="1927"/>
                    </a:lnTo>
                    <a:lnTo>
                      <a:pt x="4527" y="1918"/>
                    </a:lnTo>
                    <a:lnTo>
                      <a:pt x="4749" y="1869"/>
                    </a:lnTo>
                    <a:lnTo>
                      <a:pt x="4749" y="1882"/>
                    </a:lnTo>
                    <a:lnTo>
                      <a:pt x="4749" y="1882"/>
                    </a:lnTo>
                    <a:lnTo>
                      <a:pt x="4757" y="1879"/>
                    </a:lnTo>
                    <a:lnTo>
                      <a:pt x="4757" y="1868"/>
                    </a:lnTo>
                    <a:lnTo>
                      <a:pt x="4957" y="1820"/>
                    </a:lnTo>
                    <a:lnTo>
                      <a:pt x="4957" y="1830"/>
                    </a:lnTo>
                    <a:lnTo>
                      <a:pt x="4957" y="1830"/>
                    </a:lnTo>
                    <a:lnTo>
                      <a:pt x="4965" y="1828"/>
                    </a:lnTo>
                    <a:lnTo>
                      <a:pt x="4966" y="1818"/>
                    </a:lnTo>
                    <a:lnTo>
                      <a:pt x="5144" y="1765"/>
                    </a:lnTo>
                    <a:lnTo>
                      <a:pt x="5143" y="1775"/>
                    </a:lnTo>
                    <a:lnTo>
                      <a:pt x="5143" y="1775"/>
                    </a:lnTo>
                    <a:lnTo>
                      <a:pt x="5151" y="1771"/>
                    </a:lnTo>
                    <a:lnTo>
                      <a:pt x="5151" y="1763"/>
                    </a:lnTo>
                    <a:lnTo>
                      <a:pt x="5306" y="1706"/>
                    </a:lnTo>
                    <a:lnTo>
                      <a:pt x="5306" y="1715"/>
                    </a:lnTo>
                    <a:lnTo>
                      <a:pt x="5306" y="1715"/>
                    </a:lnTo>
                    <a:lnTo>
                      <a:pt x="5315" y="1711"/>
                    </a:lnTo>
                    <a:lnTo>
                      <a:pt x="5315" y="1703"/>
                    </a:lnTo>
                    <a:lnTo>
                      <a:pt x="5442" y="1641"/>
                    </a:lnTo>
                    <a:lnTo>
                      <a:pt x="5442" y="1654"/>
                    </a:lnTo>
                    <a:lnTo>
                      <a:pt x="5442" y="1654"/>
                    </a:lnTo>
                    <a:lnTo>
                      <a:pt x="5450" y="1650"/>
                    </a:lnTo>
                    <a:lnTo>
                      <a:pt x="5450" y="1636"/>
                    </a:lnTo>
                    <a:lnTo>
                      <a:pt x="5553" y="1579"/>
                    </a:lnTo>
                    <a:lnTo>
                      <a:pt x="5553" y="1591"/>
                    </a:lnTo>
                    <a:lnTo>
                      <a:pt x="5553" y="1591"/>
                    </a:lnTo>
                    <a:lnTo>
                      <a:pt x="5561" y="1586"/>
                    </a:lnTo>
                    <a:lnTo>
                      <a:pt x="5561" y="1574"/>
                    </a:lnTo>
                    <a:lnTo>
                      <a:pt x="5637" y="1514"/>
                    </a:lnTo>
                    <a:lnTo>
                      <a:pt x="5637" y="1530"/>
                    </a:lnTo>
                    <a:lnTo>
                      <a:pt x="5637" y="1530"/>
                    </a:lnTo>
                    <a:lnTo>
                      <a:pt x="5646" y="1522"/>
                    </a:lnTo>
                    <a:lnTo>
                      <a:pt x="5646" y="1508"/>
                    </a:lnTo>
                    <a:lnTo>
                      <a:pt x="5701" y="1449"/>
                    </a:lnTo>
                    <a:lnTo>
                      <a:pt x="5701" y="1466"/>
                    </a:lnTo>
                    <a:lnTo>
                      <a:pt x="5701" y="1466"/>
                    </a:lnTo>
                    <a:lnTo>
                      <a:pt x="5708" y="1456"/>
                    </a:lnTo>
                    <a:lnTo>
                      <a:pt x="5708" y="1440"/>
                    </a:lnTo>
                    <a:lnTo>
                      <a:pt x="5739" y="1386"/>
                    </a:lnTo>
                    <a:lnTo>
                      <a:pt x="5739" y="1409"/>
                    </a:lnTo>
                    <a:lnTo>
                      <a:pt x="5739" y="1409"/>
                    </a:lnTo>
                    <a:lnTo>
                      <a:pt x="5748" y="1393"/>
                    </a:lnTo>
                    <a:lnTo>
                      <a:pt x="5748" y="1371"/>
                    </a:lnTo>
                    <a:lnTo>
                      <a:pt x="5749" y="1370"/>
                    </a:lnTo>
                    <a:lnTo>
                      <a:pt x="5747" y="1370"/>
                    </a:lnTo>
                    <a:lnTo>
                      <a:pt x="5723" y="1268"/>
                    </a:lnTo>
                    <a:lnTo>
                      <a:pt x="5732" y="1221"/>
                    </a:lnTo>
                    <a:lnTo>
                      <a:pt x="5751" y="1308"/>
                    </a:lnTo>
                    <a:lnTo>
                      <a:pt x="5760" y="1308"/>
                    </a:lnTo>
                    <a:lnTo>
                      <a:pt x="5735" y="1201"/>
                    </a:lnTo>
                    <a:lnTo>
                      <a:pt x="5737" y="1200"/>
                    </a:lnTo>
                    <a:lnTo>
                      <a:pt x="5735" y="1200"/>
                    </a:lnTo>
                    <a:lnTo>
                      <a:pt x="5691" y="1100"/>
                    </a:lnTo>
                    <a:lnTo>
                      <a:pt x="5680" y="1038"/>
                    </a:lnTo>
                    <a:lnTo>
                      <a:pt x="5681" y="1038"/>
                    </a:lnTo>
                    <a:lnTo>
                      <a:pt x="5680" y="1035"/>
                    </a:lnTo>
                    <a:lnTo>
                      <a:pt x="5680" y="1034"/>
                    </a:lnTo>
                    <a:lnTo>
                      <a:pt x="5679" y="1034"/>
                    </a:lnTo>
                    <a:lnTo>
                      <a:pt x="5618" y="938"/>
                    </a:lnTo>
                    <a:lnTo>
                      <a:pt x="5618" y="937"/>
                    </a:lnTo>
                    <a:lnTo>
                      <a:pt x="5616" y="937"/>
                    </a:lnTo>
                    <a:lnTo>
                      <a:pt x="5522" y="840"/>
                    </a:lnTo>
                    <a:lnTo>
                      <a:pt x="5499" y="788"/>
                    </a:lnTo>
                    <a:lnTo>
                      <a:pt x="5500" y="788"/>
                    </a:lnTo>
                    <a:lnTo>
                      <a:pt x="5497" y="786"/>
                    </a:lnTo>
                    <a:lnTo>
                      <a:pt x="5497" y="785"/>
                    </a:lnTo>
                    <a:lnTo>
                      <a:pt x="5496" y="785"/>
                    </a:lnTo>
                    <a:lnTo>
                      <a:pt x="5386" y="693"/>
                    </a:lnTo>
                    <a:lnTo>
                      <a:pt x="5344" y="646"/>
                    </a:lnTo>
                    <a:lnTo>
                      <a:pt x="5345" y="646"/>
                    </a:lnTo>
                    <a:lnTo>
                      <a:pt x="5343" y="645"/>
                    </a:lnTo>
                    <a:lnTo>
                      <a:pt x="5342" y="643"/>
                    </a:lnTo>
                    <a:lnTo>
                      <a:pt x="5342" y="644"/>
                    </a:lnTo>
                    <a:lnTo>
                      <a:pt x="5208" y="559"/>
                    </a:lnTo>
                    <a:lnTo>
                      <a:pt x="5183" y="540"/>
                    </a:lnTo>
                    <a:lnTo>
                      <a:pt x="5281" y="600"/>
                    </a:lnTo>
                    <a:lnTo>
                      <a:pt x="5288" y="597"/>
                    </a:lnTo>
                    <a:lnTo>
                      <a:pt x="5156" y="516"/>
                    </a:lnTo>
                    <a:lnTo>
                      <a:pt x="5155" y="515"/>
                    </a:lnTo>
                    <a:lnTo>
                      <a:pt x="5154" y="515"/>
                    </a:lnTo>
                    <a:lnTo>
                      <a:pt x="5008" y="442"/>
                    </a:lnTo>
                    <a:lnTo>
                      <a:pt x="4950" y="404"/>
                    </a:lnTo>
                    <a:lnTo>
                      <a:pt x="4950" y="404"/>
                    </a:lnTo>
                    <a:lnTo>
                      <a:pt x="4948" y="402"/>
                    </a:lnTo>
                    <a:lnTo>
                      <a:pt x="4945" y="401"/>
                    </a:lnTo>
                    <a:lnTo>
                      <a:pt x="4945" y="401"/>
                    </a:lnTo>
                    <a:lnTo>
                      <a:pt x="4783" y="335"/>
                    </a:lnTo>
                    <a:lnTo>
                      <a:pt x="4600" y="278"/>
                    </a:lnTo>
                    <a:lnTo>
                      <a:pt x="4564" y="259"/>
                    </a:lnTo>
                    <a:lnTo>
                      <a:pt x="4715" y="307"/>
                    </a:lnTo>
                    <a:lnTo>
                      <a:pt x="4719" y="304"/>
                    </a:lnTo>
                    <a:lnTo>
                      <a:pt x="4541" y="248"/>
                    </a:lnTo>
                    <a:lnTo>
                      <a:pt x="4539" y="247"/>
                    </a:lnTo>
                    <a:lnTo>
                      <a:pt x="4538" y="247"/>
                    </a:lnTo>
                    <a:lnTo>
                      <a:pt x="4349" y="202"/>
                    </a:lnTo>
                    <a:lnTo>
                      <a:pt x="4291" y="177"/>
                    </a:lnTo>
                    <a:lnTo>
                      <a:pt x="4218" y="152"/>
                    </a:lnTo>
                    <a:lnTo>
                      <a:pt x="4214" y="156"/>
                    </a:lnTo>
                    <a:lnTo>
                      <a:pt x="4285" y="180"/>
                    </a:lnTo>
                    <a:lnTo>
                      <a:pt x="4328" y="197"/>
                    </a:lnTo>
                    <a:lnTo>
                      <a:pt x="4143" y="163"/>
                    </a:lnTo>
                    <a:lnTo>
                      <a:pt x="4096" y="145"/>
                    </a:lnTo>
                    <a:lnTo>
                      <a:pt x="4096" y="145"/>
                    </a:lnTo>
                    <a:lnTo>
                      <a:pt x="4094" y="145"/>
                    </a:lnTo>
                    <a:lnTo>
                      <a:pt x="4035" y="124"/>
                    </a:lnTo>
                    <a:lnTo>
                      <a:pt x="4035" y="124"/>
                    </a:lnTo>
                    <a:lnTo>
                      <a:pt x="4032" y="124"/>
                    </a:lnTo>
                    <a:lnTo>
                      <a:pt x="3995" y="112"/>
                    </a:lnTo>
                    <a:lnTo>
                      <a:pt x="4139" y="135"/>
                    </a:lnTo>
                    <a:lnTo>
                      <a:pt x="4143" y="131"/>
                    </a:lnTo>
                    <a:lnTo>
                      <a:pt x="3970" y="104"/>
                    </a:lnTo>
                    <a:lnTo>
                      <a:pt x="3901" y="87"/>
                    </a:lnTo>
                    <a:lnTo>
                      <a:pt x="3901" y="87"/>
                    </a:lnTo>
                    <a:lnTo>
                      <a:pt x="3897" y="86"/>
                    </a:lnTo>
                    <a:lnTo>
                      <a:pt x="3895" y="86"/>
                    </a:lnTo>
                    <a:lnTo>
                      <a:pt x="3895" y="86"/>
                    </a:lnTo>
                    <a:lnTo>
                      <a:pt x="3719" y="71"/>
                    </a:lnTo>
                    <a:lnTo>
                      <a:pt x="3692" y="65"/>
                    </a:lnTo>
                    <a:lnTo>
                      <a:pt x="3819" y="76"/>
                    </a:lnTo>
                    <a:lnTo>
                      <a:pt x="3820" y="72"/>
                    </a:lnTo>
                    <a:lnTo>
                      <a:pt x="3657" y="59"/>
                    </a:lnTo>
                    <a:lnTo>
                      <a:pt x="3653" y="58"/>
                    </a:lnTo>
                    <a:lnTo>
                      <a:pt x="3653" y="59"/>
                    </a:lnTo>
                    <a:lnTo>
                      <a:pt x="3484" y="58"/>
                    </a:lnTo>
                    <a:lnTo>
                      <a:pt x="3453" y="52"/>
                    </a:lnTo>
                    <a:lnTo>
                      <a:pt x="3590" y="52"/>
                    </a:lnTo>
                    <a:lnTo>
                      <a:pt x="3590" y="48"/>
                    </a:lnTo>
                    <a:lnTo>
                      <a:pt x="3432" y="48"/>
                    </a:lnTo>
                    <a:lnTo>
                      <a:pt x="3399" y="43"/>
                    </a:lnTo>
                    <a:lnTo>
                      <a:pt x="3517" y="40"/>
                    </a:lnTo>
                    <a:lnTo>
                      <a:pt x="3517" y="37"/>
                    </a:lnTo>
                    <a:lnTo>
                      <a:pt x="3376" y="40"/>
                    </a:lnTo>
                    <a:lnTo>
                      <a:pt x="3340" y="36"/>
                    </a:lnTo>
                    <a:lnTo>
                      <a:pt x="3441" y="32"/>
                    </a:lnTo>
                    <a:lnTo>
                      <a:pt x="3440" y="28"/>
                    </a:lnTo>
                    <a:lnTo>
                      <a:pt x="3317" y="33"/>
                    </a:lnTo>
                    <a:lnTo>
                      <a:pt x="3281" y="29"/>
                    </a:lnTo>
                    <a:lnTo>
                      <a:pt x="3360" y="23"/>
                    </a:lnTo>
                    <a:lnTo>
                      <a:pt x="3359" y="20"/>
                    </a:lnTo>
                    <a:lnTo>
                      <a:pt x="3259" y="27"/>
                    </a:lnTo>
                    <a:lnTo>
                      <a:pt x="3211" y="23"/>
                    </a:lnTo>
                    <a:lnTo>
                      <a:pt x="3276" y="16"/>
                    </a:lnTo>
                    <a:lnTo>
                      <a:pt x="3274" y="12"/>
                    </a:lnTo>
                    <a:lnTo>
                      <a:pt x="3193" y="22"/>
                    </a:lnTo>
                    <a:lnTo>
                      <a:pt x="3143" y="20"/>
                    </a:lnTo>
                    <a:lnTo>
                      <a:pt x="3197" y="11"/>
                    </a:lnTo>
                    <a:lnTo>
                      <a:pt x="3194" y="7"/>
                    </a:lnTo>
                    <a:lnTo>
                      <a:pt x="3124" y="18"/>
                    </a:lnTo>
                    <a:lnTo>
                      <a:pt x="3070" y="16"/>
                    </a:lnTo>
                    <a:lnTo>
                      <a:pt x="3095" y="6"/>
                    </a:lnTo>
                    <a:lnTo>
                      <a:pt x="3090" y="4"/>
                    </a:lnTo>
                    <a:lnTo>
                      <a:pt x="3059" y="16"/>
                    </a:lnTo>
                    <a:lnTo>
                      <a:pt x="2999" y="13"/>
                    </a:lnTo>
                    <a:lnTo>
                      <a:pt x="3014" y="4"/>
                    </a:lnTo>
                    <a:lnTo>
                      <a:pt x="3008" y="1"/>
                    </a:lnTo>
                    <a:lnTo>
                      <a:pt x="2990" y="13"/>
                    </a:lnTo>
                    <a:lnTo>
                      <a:pt x="2928" y="12"/>
                    </a:lnTo>
                    <a:lnTo>
                      <a:pt x="2928" y="12"/>
                    </a:lnTo>
                    <a:lnTo>
                      <a:pt x="2925" y="12"/>
                    </a:lnTo>
                    <a:lnTo>
                      <a:pt x="2927" y="5"/>
                    </a:lnTo>
                    <a:lnTo>
                      <a:pt x="2918" y="5"/>
                    </a:lnTo>
                    <a:lnTo>
                      <a:pt x="2918" y="12"/>
                    </a:lnTo>
                    <a:lnTo>
                      <a:pt x="2857" y="12"/>
                    </a:lnTo>
                    <a:lnTo>
                      <a:pt x="2836" y="0"/>
                    </a:lnTo>
                    <a:lnTo>
                      <a:pt x="2830" y="2"/>
                    </a:lnTo>
                    <a:lnTo>
                      <a:pt x="2832" y="4"/>
                    </a:lnTo>
                    <a:lnTo>
                      <a:pt x="2847" y="12"/>
                    </a:lnTo>
                    <a:lnTo>
                      <a:pt x="2787" y="15"/>
                    </a:lnTo>
                    <a:lnTo>
                      <a:pt x="2744" y="2"/>
                    </a:lnTo>
                    <a:lnTo>
                      <a:pt x="2740" y="6"/>
                    </a:lnTo>
                    <a:lnTo>
                      <a:pt x="2743" y="6"/>
                    </a:lnTo>
                    <a:lnTo>
                      <a:pt x="2773" y="16"/>
                    </a:lnTo>
                    <a:lnTo>
                      <a:pt x="2719" y="16"/>
                    </a:lnTo>
                    <a:lnTo>
                      <a:pt x="2653" y="5"/>
                    </a:lnTo>
                    <a:lnTo>
                      <a:pt x="2651" y="9"/>
                    </a:lnTo>
                    <a:lnTo>
                      <a:pt x="2654" y="10"/>
                    </a:lnTo>
                    <a:lnTo>
                      <a:pt x="2701" y="17"/>
                    </a:lnTo>
                    <a:lnTo>
                      <a:pt x="2651" y="20"/>
                    </a:lnTo>
                    <a:lnTo>
                      <a:pt x="2574" y="11"/>
                    </a:lnTo>
                    <a:lnTo>
                      <a:pt x="2573" y="10"/>
                    </a:lnTo>
                    <a:lnTo>
                      <a:pt x="2571" y="10"/>
                    </a:lnTo>
                    <a:lnTo>
                      <a:pt x="2568" y="10"/>
                    </a:lnTo>
                    <a:lnTo>
                      <a:pt x="2567" y="11"/>
                    </a:lnTo>
                    <a:lnTo>
                      <a:pt x="2487" y="18"/>
                    </a:lnTo>
                    <a:lnTo>
                      <a:pt x="2484" y="18"/>
                    </a:lnTo>
                    <a:lnTo>
                      <a:pt x="2484" y="18"/>
                    </a:lnTo>
                    <a:lnTo>
                      <a:pt x="2408" y="25"/>
                    </a:lnTo>
                    <a:lnTo>
                      <a:pt x="2334" y="31"/>
                    </a:lnTo>
                    <a:lnTo>
                      <a:pt x="2334" y="33"/>
                    </a:lnTo>
                    <a:lnTo>
                      <a:pt x="2329" y="34"/>
                    </a:lnTo>
                    <a:lnTo>
                      <a:pt x="2243" y="39"/>
                    </a:lnTo>
                    <a:lnTo>
                      <a:pt x="2244" y="43"/>
                    </a:lnTo>
                    <a:lnTo>
                      <a:pt x="2248" y="43"/>
                    </a:lnTo>
                    <a:lnTo>
                      <a:pt x="2273" y="42"/>
                    </a:lnTo>
                    <a:lnTo>
                      <a:pt x="2258" y="43"/>
                    </a:lnTo>
                    <a:lnTo>
                      <a:pt x="2119" y="54"/>
                    </a:lnTo>
                    <a:lnTo>
                      <a:pt x="2118" y="54"/>
                    </a:lnTo>
                    <a:lnTo>
                      <a:pt x="2116" y="54"/>
                    </a:lnTo>
                    <a:lnTo>
                      <a:pt x="2112" y="55"/>
                    </a:lnTo>
                    <a:lnTo>
                      <a:pt x="2112" y="55"/>
                    </a:lnTo>
                    <a:lnTo>
                      <a:pt x="2028" y="67"/>
                    </a:lnTo>
                    <a:lnTo>
                      <a:pt x="2025" y="69"/>
                    </a:lnTo>
                    <a:lnTo>
                      <a:pt x="2025" y="69"/>
                    </a:lnTo>
                    <a:lnTo>
                      <a:pt x="1947" y="82"/>
                    </a:lnTo>
                    <a:lnTo>
                      <a:pt x="1792" y="105"/>
                    </a:lnTo>
                    <a:lnTo>
                      <a:pt x="1792" y="105"/>
                    </a:lnTo>
                    <a:lnTo>
                      <a:pt x="1788" y="107"/>
                    </a:lnTo>
                    <a:lnTo>
                      <a:pt x="1784" y="107"/>
                    </a:lnTo>
                    <a:lnTo>
                      <a:pt x="1784" y="107"/>
                    </a:lnTo>
                    <a:lnTo>
                      <a:pt x="1697" y="128"/>
                    </a:lnTo>
                    <a:lnTo>
                      <a:pt x="1693" y="128"/>
                    </a:lnTo>
                    <a:lnTo>
                      <a:pt x="1695" y="128"/>
                    </a:lnTo>
                    <a:lnTo>
                      <a:pt x="1619" y="148"/>
                    </a:lnTo>
                    <a:lnTo>
                      <a:pt x="1449" y="185"/>
                    </a:lnTo>
                    <a:lnTo>
                      <a:pt x="1449" y="185"/>
                    </a:lnTo>
                    <a:lnTo>
                      <a:pt x="1446" y="186"/>
                    </a:lnTo>
                    <a:lnTo>
                      <a:pt x="1442" y="188"/>
                    </a:lnTo>
                    <a:lnTo>
                      <a:pt x="1442" y="188"/>
                    </a:lnTo>
                    <a:lnTo>
                      <a:pt x="1361" y="212"/>
                    </a:lnTo>
                    <a:lnTo>
                      <a:pt x="1361" y="212"/>
                    </a:lnTo>
                    <a:lnTo>
                      <a:pt x="1196" y="261"/>
                    </a:lnTo>
                    <a:lnTo>
                      <a:pt x="1196" y="261"/>
                    </a:lnTo>
                    <a:lnTo>
                      <a:pt x="1194" y="263"/>
                    </a:lnTo>
                    <a:lnTo>
                      <a:pt x="1190" y="264"/>
                    </a:lnTo>
                    <a:lnTo>
                      <a:pt x="1192" y="264"/>
                    </a:lnTo>
                    <a:lnTo>
                      <a:pt x="1114" y="297"/>
                    </a:lnTo>
                    <a:lnTo>
                      <a:pt x="1112" y="297"/>
                    </a:lnTo>
                    <a:lnTo>
                      <a:pt x="1112" y="298"/>
                    </a:lnTo>
                    <a:lnTo>
                      <a:pt x="1045" y="329"/>
                    </a:lnTo>
                    <a:lnTo>
                      <a:pt x="1045" y="329"/>
                    </a:lnTo>
                    <a:lnTo>
                      <a:pt x="879" y="393"/>
                    </a:lnTo>
                    <a:lnTo>
                      <a:pt x="879" y="393"/>
                    </a:lnTo>
                    <a:lnTo>
                      <a:pt x="876" y="394"/>
                    </a:lnTo>
                    <a:lnTo>
                      <a:pt x="874" y="395"/>
                    </a:lnTo>
                    <a:lnTo>
                      <a:pt x="874" y="395"/>
                    </a:lnTo>
                    <a:lnTo>
                      <a:pt x="814" y="433"/>
                    </a:lnTo>
                    <a:lnTo>
                      <a:pt x="660" y="505"/>
                    </a:lnTo>
                    <a:lnTo>
                      <a:pt x="659" y="505"/>
                    </a:lnTo>
                    <a:lnTo>
                      <a:pt x="658" y="507"/>
                    </a:lnTo>
                    <a:lnTo>
                      <a:pt x="658" y="507"/>
                    </a:lnTo>
                    <a:lnTo>
                      <a:pt x="529" y="585"/>
                    </a:lnTo>
                    <a:lnTo>
                      <a:pt x="529" y="585"/>
                    </a:lnTo>
                    <a:lnTo>
                      <a:pt x="528" y="586"/>
                    </a:lnTo>
                    <a:lnTo>
                      <a:pt x="525" y="588"/>
                    </a:lnTo>
                    <a:lnTo>
                      <a:pt x="525" y="588"/>
                    </a:lnTo>
                    <a:lnTo>
                      <a:pt x="463" y="634"/>
                    </a:lnTo>
                    <a:lnTo>
                      <a:pt x="463" y="634"/>
                    </a:lnTo>
                    <a:lnTo>
                      <a:pt x="348" y="720"/>
                    </a:lnTo>
                    <a:lnTo>
                      <a:pt x="347" y="720"/>
                    </a:lnTo>
                    <a:lnTo>
                      <a:pt x="346" y="722"/>
                    </a:lnTo>
                    <a:lnTo>
                      <a:pt x="345" y="724"/>
                    </a:lnTo>
                    <a:lnTo>
                      <a:pt x="345" y="724"/>
                    </a:lnTo>
                    <a:lnTo>
                      <a:pt x="298" y="773"/>
                    </a:lnTo>
                    <a:lnTo>
                      <a:pt x="298" y="773"/>
                    </a:lnTo>
                    <a:lnTo>
                      <a:pt x="202" y="866"/>
                    </a:lnTo>
                    <a:lnTo>
                      <a:pt x="202" y="866"/>
                    </a:lnTo>
                    <a:lnTo>
                      <a:pt x="201" y="867"/>
                    </a:lnTo>
                    <a:lnTo>
                      <a:pt x="199" y="870"/>
                    </a:lnTo>
                    <a:lnTo>
                      <a:pt x="200" y="870"/>
                    </a:lnTo>
                    <a:lnTo>
                      <a:pt x="168" y="925"/>
                    </a:lnTo>
                    <a:lnTo>
                      <a:pt x="96" y="1021"/>
                    </a:lnTo>
                    <a:lnTo>
                      <a:pt x="96" y="1021"/>
                    </a:lnTo>
                    <a:lnTo>
                      <a:pt x="94" y="1023"/>
                    </a:lnTo>
                    <a:lnTo>
                      <a:pt x="45" y="1122"/>
                    </a:lnTo>
                    <a:lnTo>
                      <a:pt x="44" y="1122"/>
                    </a:lnTo>
                    <a:lnTo>
                      <a:pt x="44" y="1124"/>
                    </a:lnTo>
                    <a:lnTo>
                      <a:pt x="43" y="1126"/>
                    </a:lnTo>
                    <a:lnTo>
                      <a:pt x="44" y="1126"/>
                    </a:lnTo>
                    <a:lnTo>
                      <a:pt x="33" y="1187"/>
                    </a:lnTo>
                    <a:lnTo>
                      <a:pt x="33" y="1187"/>
                    </a:lnTo>
                    <a:lnTo>
                      <a:pt x="1" y="1289"/>
                    </a:lnTo>
                    <a:lnTo>
                      <a:pt x="0" y="1289"/>
                    </a:lnTo>
                    <a:lnTo>
                      <a:pt x="1" y="1290"/>
                    </a:lnTo>
                    <a:lnTo>
                      <a:pt x="0" y="1293"/>
                    </a:lnTo>
                    <a:lnTo>
                      <a:pt x="1" y="1293"/>
                    </a:lnTo>
                    <a:lnTo>
                      <a:pt x="4" y="1310"/>
                    </a:lnTo>
                    <a:lnTo>
                      <a:pt x="4" y="1304"/>
                    </a:lnTo>
                    <a:close/>
                    <a:moveTo>
                      <a:pt x="50" y="1417"/>
                    </a:moveTo>
                    <a:lnTo>
                      <a:pt x="18" y="1358"/>
                    </a:lnTo>
                    <a:lnTo>
                      <a:pt x="43" y="1263"/>
                    </a:lnTo>
                    <a:lnTo>
                      <a:pt x="76" y="1320"/>
                    </a:lnTo>
                    <a:lnTo>
                      <a:pt x="50" y="1417"/>
                    </a:lnTo>
                    <a:close/>
                    <a:moveTo>
                      <a:pt x="389" y="790"/>
                    </a:moveTo>
                    <a:lnTo>
                      <a:pt x="401" y="838"/>
                    </a:lnTo>
                    <a:lnTo>
                      <a:pt x="283" y="935"/>
                    </a:lnTo>
                    <a:lnTo>
                      <a:pt x="269" y="884"/>
                    </a:lnTo>
                    <a:lnTo>
                      <a:pt x="389" y="790"/>
                    </a:lnTo>
                    <a:close/>
                    <a:moveTo>
                      <a:pt x="270" y="877"/>
                    </a:moveTo>
                    <a:lnTo>
                      <a:pt x="279" y="829"/>
                    </a:lnTo>
                    <a:lnTo>
                      <a:pt x="395" y="742"/>
                    </a:lnTo>
                    <a:lnTo>
                      <a:pt x="387" y="784"/>
                    </a:lnTo>
                    <a:lnTo>
                      <a:pt x="270" y="877"/>
                    </a:lnTo>
                    <a:close/>
                    <a:moveTo>
                      <a:pt x="5399" y="796"/>
                    </a:moveTo>
                    <a:lnTo>
                      <a:pt x="5385" y="844"/>
                    </a:lnTo>
                    <a:lnTo>
                      <a:pt x="5246" y="746"/>
                    </a:lnTo>
                    <a:lnTo>
                      <a:pt x="5261" y="705"/>
                    </a:lnTo>
                    <a:lnTo>
                      <a:pt x="5399" y="796"/>
                    </a:lnTo>
                    <a:close/>
                    <a:moveTo>
                      <a:pt x="5263" y="699"/>
                    </a:moveTo>
                    <a:lnTo>
                      <a:pt x="5265" y="660"/>
                    </a:lnTo>
                    <a:lnTo>
                      <a:pt x="5397" y="746"/>
                    </a:lnTo>
                    <a:lnTo>
                      <a:pt x="5399" y="790"/>
                    </a:lnTo>
                    <a:lnTo>
                      <a:pt x="5263" y="699"/>
                    </a:lnTo>
                    <a:close/>
                    <a:moveTo>
                      <a:pt x="710" y="604"/>
                    </a:moveTo>
                    <a:lnTo>
                      <a:pt x="725" y="643"/>
                    </a:lnTo>
                    <a:lnTo>
                      <a:pt x="557" y="732"/>
                    </a:lnTo>
                    <a:lnTo>
                      <a:pt x="546" y="691"/>
                    </a:lnTo>
                    <a:lnTo>
                      <a:pt x="710" y="604"/>
                    </a:lnTo>
                    <a:close/>
                    <a:moveTo>
                      <a:pt x="546" y="686"/>
                    </a:moveTo>
                    <a:lnTo>
                      <a:pt x="546" y="645"/>
                    </a:lnTo>
                    <a:lnTo>
                      <a:pt x="710" y="562"/>
                    </a:lnTo>
                    <a:lnTo>
                      <a:pt x="709" y="599"/>
                    </a:lnTo>
                    <a:lnTo>
                      <a:pt x="546" y="686"/>
                    </a:lnTo>
                    <a:close/>
                    <a:moveTo>
                      <a:pt x="915" y="552"/>
                    </a:moveTo>
                    <a:lnTo>
                      <a:pt x="733" y="639"/>
                    </a:lnTo>
                    <a:lnTo>
                      <a:pt x="718" y="600"/>
                    </a:lnTo>
                    <a:lnTo>
                      <a:pt x="898" y="518"/>
                    </a:lnTo>
                    <a:lnTo>
                      <a:pt x="915" y="552"/>
                    </a:lnTo>
                    <a:close/>
                    <a:moveTo>
                      <a:pt x="904" y="476"/>
                    </a:moveTo>
                    <a:lnTo>
                      <a:pt x="1106" y="404"/>
                    </a:lnTo>
                    <a:lnTo>
                      <a:pt x="1108" y="434"/>
                    </a:lnTo>
                    <a:lnTo>
                      <a:pt x="904" y="510"/>
                    </a:lnTo>
                    <a:lnTo>
                      <a:pt x="904" y="476"/>
                    </a:lnTo>
                    <a:close/>
                    <a:moveTo>
                      <a:pt x="1576" y="276"/>
                    </a:moveTo>
                    <a:lnTo>
                      <a:pt x="1577" y="297"/>
                    </a:lnTo>
                    <a:lnTo>
                      <a:pt x="1344" y="359"/>
                    </a:lnTo>
                    <a:lnTo>
                      <a:pt x="1341" y="335"/>
                    </a:lnTo>
                    <a:lnTo>
                      <a:pt x="1576" y="276"/>
                    </a:lnTo>
                    <a:close/>
                    <a:moveTo>
                      <a:pt x="1342" y="330"/>
                    </a:moveTo>
                    <a:lnTo>
                      <a:pt x="1349" y="304"/>
                    </a:lnTo>
                    <a:lnTo>
                      <a:pt x="1577" y="251"/>
                    </a:lnTo>
                    <a:lnTo>
                      <a:pt x="1576" y="272"/>
                    </a:lnTo>
                    <a:lnTo>
                      <a:pt x="1342" y="330"/>
                    </a:lnTo>
                    <a:close/>
                    <a:moveTo>
                      <a:pt x="3197" y="124"/>
                    </a:moveTo>
                    <a:lnTo>
                      <a:pt x="3195" y="128"/>
                    </a:lnTo>
                    <a:lnTo>
                      <a:pt x="3064" y="124"/>
                    </a:lnTo>
                    <a:lnTo>
                      <a:pt x="3197" y="124"/>
                    </a:lnTo>
                    <a:close/>
                    <a:moveTo>
                      <a:pt x="3150" y="118"/>
                    </a:moveTo>
                    <a:lnTo>
                      <a:pt x="3182" y="117"/>
                    </a:lnTo>
                    <a:lnTo>
                      <a:pt x="3183" y="117"/>
                    </a:lnTo>
                    <a:lnTo>
                      <a:pt x="3150" y="118"/>
                    </a:lnTo>
                    <a:close/>
                    <a:moveTo>
                      <a:pt x="3190" y="120"/>
                    </a:moveTo>
                    <a:lnTo>
                      <a:pt x="3192" y="120"/>
                    </a:lnTo>
                    <a:lnTo>
                      <a:pt x="3192" y="120"/>
                    </a:lnTo>
                    <a:lnTo>
                      <a:pt x="3190" y="120"/>
                    </a:lnTo>
                    <a:close/>
                    <a:moveTo>
                      <a:pt x="3448" y="119"/>
                    </a:moveTo>
                    <a:lnTo>
                      <a:pt x="3457" y="124"/>
                    </a:lnTo>
                    <a:lnTo>
                      <a:pt x="3195" y="117"/>
                    </a:lnTo>
                    <a:lnTo>
                      <a:pt x="3194" y="117"/>
                    </a:lnTo>
                    <a:lnTo>
                      <a:pt x="3448" y="119"/>
                    </a:lnTo>
                    <a:close/>
                    <a:moveTo>
                      <a:pt x="3208" y="113"/>
                    </a:moveTo>
                    <a:lnTo>
                      <a:pt x="3435" y="109"/>
                    </a:lnTo>
                    <a:lnTo>
                      <a:pt x="3443" y="115"/>
                    </a:lnTo>
                    <a:lnTo>
                      <a:pt x="3208" y="113"/>
                    </a:lnTo>
                    <a:close/>
                    <a:moveTo>
                      <a:pt x="4257" y="282"/>
                    </a:moveTo>
                    <a:lnTo>
                      <a:pt x="4486" y="341"/>
                    </a:lnTo>
                    <a:lnTo>
                      <a:pt x="4481" y="366"/>
                    </a:lnTo>
                    <a:lnTo>
                      <a:pt x="4251" y="303"/>
                    </a:lnTo>
                    <a:lnTo>
                      <a:pt x="4257" y="282"/>
                    </a:lnTo>
                    <a:close/>
                    <a:moveTo>
                      <a:pt x="4252" y="259"/>
                    </a:moveTo>
                    <a:lnTo>
                      <a:pt x="4481" y="312"/>
                    </a:lnTo>
                    <a:lnTo>
                      <a:pt x="4486" y="337"/>
                    </a:lnTo>
                    <a:lnTo>
                      <a:pt x="4257" y="277"/>
                    </a:lnTo>
                    <a:lnTo>
                      <a:pt x="4252" y="259"/>
                    </a:lnTo>
                    <a:close/>
                    <a:moveTo>
                      <a:pt x="2642" y="115"/>
                    </a:moveTo>
                    <a:lnTo>
                      <a:pt x="2642" y="115"/>
                    </a:lnTo>
                    <a:lnTo>
                      <a:pt x="2381" y="121"/>
                    </a:lnTo>
                    <a:lnTo>
                      <a:pt x="2388" y="117"/>
                    </a:lnTo>
                    <a:lnTo>
                      <a:pt x="2642" y="115"/>
                    </a:lnTo>
                    <a:close/>
                    <a:moveTo>
                      <a:pt x="2397" y="113"/>
                    </a:moveTo>
                    <a:lnTo>
                      <a:pt x="2405" y="108"/>
                    </a:lnTo>
                    <a:lnTo>
                      <a:pt x="2638" y="112"/>
                    </a:lnTo>
                    <a:lnTo>
                      <a:pt x="2397" y="113"/>
                    </a:lnTo>
                    <a:close/>
                    <a:moveTo>
                      <a:pt x="2673" y="119"/>
                    </a:moveTo>
                    <a:lnTo>
                      <a:pt x="2647" y="119"/>
                    </a:lnTo>
                    <a:lnTo>
                      <a:pt x="2647" y="119"/>
                    </a:lnTo>
                    <a:lnTo>
                      <a:pt x="2673" y="119"/>
                    </a:lnTo>
                    <a:close/>
                    <a:moveTo>
                      <a:pt x="2652" y="115"/>
                    </a:moveTo>
                    <a:lnTo>
                      <a:pt x="2652" y="115"/>
                    </a:lnTo>
                    <a:lnTo>
                      <a:pt x="2660" y="115"/>
                    </a:lnTo>
                    <a:lnTo>
                      <a:pt x="2652" y="115"/>
                    </a:lnTo>
                    <a:close/>
                    <a:moveTo>
                      <a:pt x="2756" y="174"/>
                    </a:moveTo>
                    <a:lnTo>
                      <a:pt x="2768" y="175"/>
                    </a:lnTo>
                    <a:lnTo>
                      <a:pt x="2627" y="239"/>
                    </a:lnTo>
                    <a:lnTo>
                      <a:pt x="2595" y="234"/>
                    </a:lnTo>
                    <a:lnTo>
                      <a:pt x="2756" y="174"/>
                    </a:lnTo>
                    <a:close/>
                    <a:moveTo>
                      <a:pt x="2749" y="169"/>
                    </a:moveTo>
                    <a:lnTo>
                      <a:pt x="2815" y="152"/>
                    </a:lnTo>
                    <a:lnTo>
                      <a:pt x="2755" y="171"/>
                    </a:lnTo>
                    <a:lnTo>
                      <a:pt x="2749" y="169"/>
                    </a:lnTo>
                    <a:close/>
                    <a:moveTo>
                      <a:pt x="3233" y="234"/>
                    </a:moveTo>
                    <a:lnTo>
                      <a:pt x="3200" y="239"/>
                    </a:lnTo>
                    <a:lnTo>
                      <a:pt x="3067" y="175"/>
                    </a:lnTo>
                    <a:lnTo>
                      <a:pt x="3080" y="174"/>
                    </a:lnTo>
                    <a:lnTo>
                      <a:pt x="3233" y="234"/>
                    </a:lnTo>
                    <a:close/>
                    <a:moveTo>
                      <a:pt x="3040" y="157"/>
                    </a:moveTo>
                    <a:lnTo>
                      <a:pt x="3087" y="171"/>
                    </a:lnTo>
                    <a:lnTo>
                      <a:pt x="3082" y="171"/>
                    </a:lnTo>
                    <a:lnTo>
                      <a:pt x="3040" y="157"/>
                    </a:lnTo>
                    <a:close/>
                    <a:moveTo>
                      <a:pt x="3133" y="166"/>
                    </a:moveTo>
                    <a:lnTo>
                      <a:pt x="3339" y="217"/>
                    </a:lnTo>
                    <a:lnTo>
                      <a:pt x="3319" y="223"/>
                    </a:lnTo>
                    <a:lnTo>
                      <a:pt x="3124" y="168"/>
                    </a:lnTo>
                    <a:lnTo>
                      <a:pt x="3133" y="166"/>
                    </a:lnTo>
                    <a:close/>
                    <a:moveTo>
                      <a:pt x="3049" y="145"/>
                    </a:moveTo>
                    <a:lnTo>
                      <a:pt x="3139" y="159"/>
                    </a:lnTo>
                    <a:lnTo>
                      <a:pt x="3133" y="162"/>
                    </a:lnTo>
                    <a:lnTo>
                      <a:pt x="3049" y="145"/>
                    </a:lnTo>
                    <a:close/>
                    <a:moveTo>
                      <a:pt x="3462" y="167"/>
                    </a:moveTo>
                    <a:lnTo>
                      <a:pt x="3454" y="172"/>
                    </a:lnTo>
                    <a:lnTo>
                      <a:pt x="3195" y="142"/>
                    </a:lnTo>
                    <a:lnTo>
                      <a:pt x="3197" y="140"/>
                    </a:lnTo>
                    <a:lnTo>
                      <a:pt x="3462" y="167"/>
                    </a:lnTo>
                    <a:close/>
                    <a:moveTo>
                      <a:pt x="3200" y="137"/>
                    </a:moveTo>
                    <a:lnTo>
                      <a:pt x="3200" y="136"/>
                    </a:lnTo>
                    <a:lnTo>
                      <a:pt x="3469" y="156"/>
                    </a:lnTo>
                    <a:lnTo>
                      <a:pt x="3464" y="163"/>
                    </a:lnTo>
                    <a:lnTo>
                      <a:pt x="3200" y="137"/>
                    </a:lnTo>
                    <a:close/>
                    <a:moveTo>
                      <a:pt x="2365" y="163"/>
                    </a:moveTo>
                    <a:lnTo>
                      <a:pt x="2371" y="172"/>
                    </a:lnTo>
                    <a:lnTo>
                      <a:pt x="2113" y="210"/>
                    </a:lnTo>
                    <a:lnTo>
                      <a:pt x="2104" y="199"/>
                    </a:lnTo>
                    <a:lnTo>
                      <a:pt x="2365" y="163"/>
                    </a:lnTo>
                    <a:close/>
                    <a:moveTo>
                      <a:pt x="2103" y="195"/>
                    </a:moveTo>
                    <a:lnTo>
                      <a:pt x="2100" y="185"/>
                    </a:lnTo>
                    <a:lnTo>
                      <a:pt x="2360" y="155"/>
                    </a:lnTo>
                    <a:lnTo>
                      <a:pt x="2362" y="159"/>
                    </a:lnTo>
                    <a:lnTo>
                      <a:pt x="2103" y="195"/>
                    </a:lnTo>
                    <a:close/>
                    <a:moveTo>
                      <a:pt x="3519" y="521"/>
                    </a:moveTo>
                    <a:lnTo>
                      <a:pt x="3621" y="509"/>
                    </a:lnTo>
                    <a:lnTo>
                      <a:pt x="3754" y="615"/>
                    </a:lnTo>
                    <a:lnTo>
                      <a:pt x="3627" y="630"/>
                    </a:lnTo>
                    <a:lnTo>
                      <a:pt x="3519" y="521"/>
                    </a:lnTo>
                    <a:close/>
                    <a:moveTo>
                      <a:pt x="3619" y="630"/>
                    </a:moveTo>
                    <a:lnTo>
                      <a:pt x="3497" y="642"/>
                    </a:lnTo>
                    <a:lnTo>
                      <a:pt x="3404" y="530"/>
                    </a:lnTo>
                    <a:lnTo>
                      <a:pt x="3512" y="523"/>
                    </a:lnTo>
                    <a:lnTo>
                      <a:pt x="3619" y="630"/>
                    </a:lnTo>
                    <a:close/>
                    <a:moveTo>
                      <a:pt x="3629" y="508"/>
                    </a:moveTo>
                    <a:lnTo>
                      <a:pt x="3727" y="494"/>
                    </a:lnTo>
                    <a:lnTo>
                      <a:pt x="3878" y="599"/>
                    </a:lnTo>
                    <a:lnTo>
                      <a:pt x="3762" y="613"/>
                    </a:lnTo>
                    <a:lnTo>
                      <a:pt x="3629" y="508"/>
                    </a:lnTo>
                    <a:close/>
                    <a:moveTo>
                      <a:pt x="3735" y="493"/>
                    </a:moveTo>
                    <a:lnTo>
                      <a:pt x="3822" y="477"/>
                    </a:lnTo>
                    <a:lnTo>
                      <a:pt x="3987" y="578"/>
                    </a:lnTo>
                    <a:lnTo>
                      <a:pt x="3885" y="597"/>
                    </a:lnTo>
                    <a:lnTo>
                      <a:pt x="3735" y="493"/>
                    </a:lnTo>
                    <a:close/>
                    <a:moveTo>
                      <a:pt x="3830" y="476"/>
                    </a:moveTo>
                    <a:lnTo>
                      <a:pt x="3908" y="461"/>
                    </a:lnTo>
                    <a:lnTo>
                      <a:pt x="4091" y="556"/>
                    </a:lnTo>
                    <a:lnTo>
                      <a:pt x="3994" y="575"/>
                    </a:lnTo>
                    <a:lnTo>
                      <a:pt x="3830" y="476"/>
                    </a:lnTo>
                    <a:close/>
                    <a:moveTo>
                      <a:pt x="4193" y="532"/>
                    </a:moveTo>
                    <a:lnTo>
                      <a:pt x="4267" y="510"/>
                    </a:lnTo>
                    <a:lnTo>
                      <a:pt x="4464" y="605"/>
                    </a:lnTo>
                    <a:lnTo>
                      <a:pt x="4380" y="630"/>
                    </a:lnTo>
                    <a:lnTo>
                      <a:pt x="4193" y="532"/>
                    </a:lnTo>
                    <a:close/>
                    <a:moveTo>
                      <a:pt x="4373" y="633"/>
                    </a:moveTo>
                    <a:lnTo>
                      <a:pt x="4274" y="659"/>
                    </a:lnTo>
                    <a:lnTo>
                      <a:pt x="4103" y="557"/>
                    </a:lnTo>
                    <a:lnTo>
                      <a:pt x="4186" y="535"/>
                    </a:lnTo>
                    <a:lnTo>
                      <a:pt x="4373" y="633"/>
                    </a:lnTo>
                    <a:close/>
                    <a:moveTo>
                      <a:pt x="4187" y="530"/>
                    </a:moveTo>
                    <a:lnTo>
                      <a:pt x="3997" y="439"/>
                    </a:lnTo>
                    <a:lnTo>
                      <a:pt x="4058" y="421"/>
                    </a:lnTo>
                    <a:lnTo>
                      <a:pt x="4260" y="508"/>
                    </a:lnTo>
                    <a:lnTo>
                      <a:pt x="4187" y="530"/>
                    </a:lnTo>
                    <a:close/>
                    <a:moveTo>
                      <a:pt x="4179" y="532"/>
                    </a:moveTo>
                    <a:lnTo>
                      <a:pt x="4099" y="553"/>
                    </a:lnTo>
                    <a:lnTo>
                      <a:pt x="3916" y="459"/>
                    </a:lnTo>
                    <a:lnTo>
                      <a:pt x="3989" y="440"/>
                    </a:lnTo>
                    <a:lnTo>
                      <a:pt x="4179" y="532"/>
                    </a:lnTo>
                    <a:close/>
                    <a:moveTo>
                      <a:pt x="4096" y="558"/>
                    </a:moveTo>
                    <a:lnTo>
                      <a:pt x="4267" y="660"/>
                    </a:lnTo>
                    <a:lnTo>
                      <a:pt x="4157" y="684"/>
                    </a:lnTo>
                    <a:lnTo>
                      <a:pt x="3999" y="579"/>
                    </a:lnTo>
                    <a:lnTo>
                      <a:pt x="4096" y="558"/>
                    </a:lnTo>
                    <a:close/>
                    <a:moveTo>
                      <a:pt x="4272" y="664"/>
                    </a:moveTo>
                    <a:lnTo>
                      <a:pt x="4430" y="774"/>
                    </a:lnTo>
                    <a:lnTo>
                      <a:pt x="4310" y="803"/>
                    </a:lnTo>
                    <a:lnTo>
                      <a:pt x="4162" y="688"/>
                    </a:lnTo>
                    <a:lnTo>
                      <a:pt x="4272" y="664"/>
                    </a:lnTo>
                    <a:close/>
                    <a:moveTo>
                      <a:pt x="4278" y="661"/>
                    </a:moveTo>
                    <a:lnTo>
                      <a:pt x="4378" y="635"/>
                    </a:lnTo>
                    <a:lnTo>
                      <a:pt x="4548" y="743"/>
                    </a:lnTo>
                    <a:lnTo>
                      <a:pt x="4437" y="773"/>
                    </a:lnTo>
                    <a:lnTo>
                      <a:pt x="4278" y="661"/>
                    </a:lnTo>
                    <a:close/>
                    <a:moveTo>
                      <a:pt x="4386" y="634"/>
                    </a:moveTo>
                    <a:lnTo>
                      <a:pt x="4470" y="608"/>
                    </a:lnTo>
                    <a:lnTo>
                      <a:pt x="4651" y="708"/>
                    </a:lnTo>
                    <a:lnTo>
                      <a:pt x="4555" y="742"/>
                    </a:lnTo>
                    <a:lnTo>
                      <a:pt x="4386" y="634"/>
                    </a:lnTo>
                    <a:close/>
                    <a:moveTo>
                      <a:pt x="4273" y="508"/>
                    </a:moveTo>
                    <a:lnTo>
                      <a:pt x="4335" y="485"/>
                    </a:lnTo>
                    <a:lnTo>
                      <a:pt x="4537" y="574"/>
                    </a:lnTo>
                    <a:lnTo>
                      <a:pt x="4472" y="604"/>
                    </a:lnTo>
                    <a:lnTo>
                      <a:pt x="4273" y="508"/>
                    </a:lnTo>
                    <a:close/>
                    <a:moveTo>
                      <a:pt x="4267" y="505"/>
                    </a:moveTo>
                    <a:lnTo>
                      <a:pt x="4064" y="418"/>
                    </a:lnTo>
                    <a:lnTo>
                      <a:pt x="4116" y="397"/>
                    </a:lnTo>
                    <a:lnTo>
                      <a:pt x="4329" y="482"/>
                    </a:lnTo>
                    <a:lnTo>
                      <a:pt x="4267" y="505"/>
                    </a:lnTo>
                    <a:close/>
                    <a:moveTo>
                      <a:pt x="4058" y="416"/>
                    </a:moveTo>
                    <a:lnTo>
                      <a:pt x="3842" y="337"/>
                    </a:lnTo>
                    <a:lnTo>
                      <a:pt x="3885" y="324"/>
                    </a:lnTo>
                    <a:lnTo>
                      <a:pt x="4108" y="395"/>
                    </a:lnTo>
                    <a:lnTo>
                      <a:pt x="4058" y="416"/>
                    </a:lnTo>
                    <a:close/>
                    <a:moveTo>
                      <a:pt x="4051" y="418"/>
                    </a:moveTo>
                    <a:lnTo>
                      <a:pt x="3991" y="437"/>
                    </a:lnTo>
                    <a:lnTo>
                      <a:pt x="3784" y="355"/>
                    </a:lnTo>
                    <a:lnTo>
                      <a:pt x="3835" y="340"/>
                    </a:lnTo>
                    <a:lnTo>
                      <a:pt x="4051" y="418"/>
                    </a:lnTo>
                    <a:close/>
                    <a:moveTo>
                      <a:pt x="3983" y="438"/>
                    </a:moveTo>
                    <a:lnTo>
                      <a:pt x="3910" y="456"/>
                    </a:lnTo>
                    <a:lnTo>
                      <a:pt x="3725" y="370"/>
                    </a:lnTo>
                    <a:lnTo>
                      <a:pt x="3777" y="357"/>
                    </a:lnTo>
                    <a:lnTo>
                      <a:pt x="3983" y="438"/>
                    </a:lnTo>
                    <a:close/>
                    <a:moveTo>
                      <a:pt x="3902" y="458"/>
                    </a:moveTo>
                    <a:lnTo>
                      <a:pt x="3825" y="473"/>
                    </a:lnTo>
                    <a:lnTo>
                      <a:pt x="3652" y="383"/>
                    </a:lnTo>
                    <a:lnTo>
                      <a:pt x="3718" y="372"/>
                    </a:lnTo>
                    <a:lnTo>
                      <a:pt x="3902" y="458"/>
                    </a:lnTo>
                    <a:close/>
                    <a:moveTo>
                      <a:pt x="3816" y="475"/>
                    </a:moveTo>
                    <a:lnTo>
                      <a:pt x="3730" y="491"/>
                    </a:lnTo>
                    <a:lnTo>
                      <a:pt x="3575" y="397"/>
                    </a:lnTo>
                    <a:lnTo>
                      <a:pt x="3644" y="384"/>
                    </a:lnTo>
                    <a:lnTo>
                      <a:pt x="3816" y="475"/>
                    </a:lnTo>
                    <a:close/>
                    <a:moveTo>
                      <a:pt x="3722" y="492"/>
                    </a:moveTo>
                    <a:lnTo>
                      <a:pt x="3625" y="504"/>
                    </a:lnTo>
                    <a:lnTo>
                      <a:pt x="3492" y="408"/>
                    </a:lnTo>
                    <a:lnTo>
                      <a:pt x="3566" y="399"/>
                    </a:lnTo>
                    <a:lnTo>
                      <a:pt x="3722" y="492"/>
                    </a:lnTo>
                    <a:close/>
                    <a:moveTo>
                      <a:pt x="3616" y="505"/>
                    </a:moveTo>
                    <a:lnTo>
                      <a:pt x="3516" y="518"/>
                    </a:lnTo>
                    <a:lnTo>
                      <a:pt x="3404" y="418"/>
                    </a:lnTo>
                    <a:lnTo>
                      <a:pt x="3484" y="410"/>
                    </a:lnTo>
                    <a:lnTo>
                      <a:pt x="3616" y="505"/>
                    </a:lnTo>
                    <a:close/>
                    <a:moveTo>
                      <a:pt x="3508" y="519"/>
                    </a:moveTo>
                    <a:lnTo>
                      <a:pt x="3402" y="526"/>
                    </a:lnTo>
                    <a:lnTo>
                      <a:pt x="3308" y="426"/>
                    </a:lnTo>
                    <a:lnTo>
                      <a:pt x="3397" y="418"/>
                    </a:lnTo>
                    <a:lnTo>
                      <a:pt x="3508" y="519"/>
                    </a:lnTo>
                    <a:close/>
                    <a:moveTo>
                      <a:pt x="3490" y="642"/>
                    </a:moveTo>
                    <a:lnTo>
                      <a:pt x="3351" y="651"/>
                    </a:lnTo>
                    <a:lnTo>
                      <a:pt x="3285" y="540"/>
                    </a:lnTo>
                    <a:lnTo>
                      <a:pt x="3395" y="531"/>
                    </a:lnTo>
                    <a:lnTo>
                      <a:pt x="3490" y="642"/>
                    </a:lnTo>
                    <a:close/>
                    <a:moveTo>
                      <a:pt x="3414" y="778"/>
                    </a:moveTo>
                    <a:lnTo>
                      <a:pt x="3247" y="785"/>
                    </a:lnTo>
                    <a:lnTo>
                      <a:pt x="3205" y="662"/>
                    </a:lnTo>
                    <a:lnTo>
                      <a:pt x="3345" y="655"/>
                    </a:lnTo>
                    <a:lnTo>
                      <a:pt x="3414" y="778"/>
                    </a:lnTo>
                    <a:close/>
                    <a:moveTo>
                      <a:pt x="3352" y="654"/>
                    </a:moveTo>
                    <a:lnTo>
                      <a:pt x="3492" y="645"/>
                    </a:lnTo>
                    <a:lnTo>
                      <a:pt x="3575" y="765"/>
                    </a:lnTo>
                    <a:lnTo>
                      <a:pt x="3421" y="778"/>
                    </a:lnTo>
                    <a:lnTo>
                      <a:pt x="3352" y="654"/>
                    </a:lnTo>
                    <a:close/>
                    <a:moveTo>
                      <a:pt x="3500" y="645"/>
                    </a:moveTo>
                    <a:lnTo>
                      <a:pt x="3622" y="634"/>
                    </a:lnTo>
                    <a:lnTo>
                      <a:pt x="3734" y="751"/>
                    </a:lnTo>
                    <a:lnTo>
                      <a:pt x="3583" y="765"/>
                    </a:lnTo>
                    <a:lnTo>
                      <a:pt x="3500" y="645"/>
                    </a:lnTo>
                    <a:close/>
                    <a:moveTo>
                      <a:pt x="3630" y="634"/>
                    </a:moveTo>
                    <a:lnTo>
                      <a:pt x="3759" y="618"/>
                    </a:lnTo>
                    <a:lnTo>
                      <a:pt x="3884" y="734"/>
                    </a:lnTo>
                    <a:lnTo>
                      <a:pt x="3743" y="751"/>
                    </a:lnTo>
                    <a:lnTo>
                      <a:pt x="3630" y="634"/>
                    </a:lnTo>
                    <a:close/>
                    <a:moveTo>
                      <a:pt x="3766" y="617"/>
                    </a:moveTo>
                    <a:lnTo>
                      <a:pt x="3881" y="601"/>
                    </a:lnTo>
                    <a:lnTo>
                      <a:pt x="4020" y="709"/>
                    </a:lnTo>
                    <a:lnTo>
                      <a:pt x="3891" y="732"/>
                    </a:lnTo>
                    <a:lnTo>
                      <a:pt x="3766" y="617"/>
                    </a:lnTo>
                    <a:close/>
                    <a:moveTo>
                      <a:pt x="3890" y="600"/>
                    </a:moveTo>
                    <a:lnTo>
                      <a:pt x="3992" y="580"/>
                    </a:lnTo>
                    <a:lnTo>
                      <a:pt x="4150" y="687"/>
                    </a:lnTo>
                    <a:lnTo>
                      <a:pt x="4029" y="708"/>
                    </a:lnTo>
                    <a:lnTo>
                      <a:pt x="3890" y="600"/>
                    </a:lnTo>
                    <a:close/>
                    <a:moveTo>
                      <a:pt x="4155" y="689"/>
                    </a:moveTo>
                    <a:lnTo>
                      <a:pt x="4302" y="805"/>
                    </a:lnTo>
                    <a:lnTo>
                      <a:pt x="4167" y="830"/>
                    </a:lnTo>
                    <a:lnTo>
                      <a:pt x="4032" y="711"/>
                    </a:lnTo>
                    <a:lnTo>
                      <a:pt x="4155" y="689"/>
                    </a:lnTo>
                    <a:close/>
                    <a:moveTo>
                      <a:pt x="4306" y="808"/>
                    </a:moveTo>
                    <a:lnTo>
                      <a:pt x="4445" y="929"/>
                    </a:lnTo>
                    <a:lnTo>
                      <a:pt x="4291" y="959"/>
                    </a:lnTo>
                    <a:lnTo>
                      <a:pt x="4171" y="834"/>
                    </a:lnTo>
                    <a:lnTo>
                      <a:pt x="4306" y="808"/>
                    </a:lnTo>
                    <a:close/>
                    <a:moveTo>
                      <a:pt x="4313" y="806"/>
                    </a:moveTo>
                    <a:lnTo>
                      <a:pt x="4435" y="778"/>
                    </a:lnTo>
                    <a:lnTo>
                      <a:pt x="4589" y="894"/>
                    </a:lnTo>
                    <a:lnTo>
                      <a:pt x="4452" y="926"/>
                    </a:lnTo>
                    <a:lnTo>
                      <a:pt x="4313" y="806"/>
                    </a:lnTo>
                    <a:close/>
                    <a:moveTo>
                      <a:pt x="4441" y="775"/>
                    </a:moveTo>
                    <a:lnTo>
                      <a:pt x="4553" y="747"/>
                    </a:lnTo>
                    <a:lnTo>
                      <a:pt x="4712" y="857"/>
                    </a:lnTo>
                    <a:lnTo>
                      <a:pt x="4597" y="893"/>
                    </a:lnTo>
                    <a:lnTo>
                      <a:pt x="4441" y="775"/>
                    </a:lnTo>
                    <a:close/>
                    <a:moveTo>
                      <a:pt x="4560" y="745"/>
                    </a:moveTo>
                    <a:lnTo>
                      <a:pt x="4656" y="711"/>
                    </a:lnTo>
                    <a:lnTo>
                      <a:pt x="4820" y="818"/>
                    </a:lnTo>
                    <a:lnTo>
                      <a:pt x="4718" y="855"/>
                    </a:lnTo>
                    <a:lnTo>
                      <a:pt x="4560" y="745"/>
                    </a:lnTo>
                    <a:close/>
                    <a:moveTo>
                      <a:pt x="4824" y="822"/>
                    </a:moveTo>
                    <a:lnTo>
                      <a:pt x="4972" y="935"/>
                    </a:lnTo>
                    <a:lnTo>
                      <a:pt x="4861" y="974"/>
                    </a:lnTo>
                    <a:lnTo>
                      <a:pt x="4723" y="859"/>
                    </a:lnTo>
                    <a:lnTo>
                      <a:pt x="4824" y="822"/>
                    </a:lnTo>
                    <a:close/>
                    <a:moveTo>
                      <a:pt x="4830" y="819"/>
                    </a:moveTo>
                    <a:lnTo>
                      <a:pt x="4913" y="781"/>
                    </a:lnTo>
                    <a:lnTo>
                      <a:pt x="5068" y="888"/>
                    </a:lnTo>
                    <a:lnTo>
                      <a:pt x="4978" y="932"/>
                    </a:lnTo>
                    <a:lnTo>
                      <a:pt x="4830" y="819"/>
                    </a:lnTo>
                    <a:close/>
                    <a:moveTo>
                      <a:pt x="4826" y="816"/>
                    </a:moveTo>
                    <a:lnTo>
                      <a:pt x="4662" y="709"/>
                    </a:lnTo>
                    <a:lnTo>
                      <a:pt x="4739" y="676"/>
                    </a:lnTo>
                    <a:lnTo>
                      <a:pt x="4908" y="779"/>
                    </a:lnTo>
                    <a:lnTo>
                      <a:pt x="4826" y="816"/>
                    </a:lnTo>
                    <a:close/>
                    <a:moveTo>
                      <a:pt x="4657" y="705"/>
                    </a:moveTo>
                    <a:lnTo>
                      <a:pt x="4476" y="606"/>
                    </a:lnTo>
                    <a:lnTo>
                      <a:pt x="4543" y="577"/>
                    </a:lnTo>
                    <a:lnTo>
                      <a:pt x="4734" y="673"/>
                    </a:lnTo>
                    <a:lnTo>
                      <a:pt x="4657" y="705"/>
                    </a:lnTo>
                    <a:close/>
                    <a:moveTo>
                      <a:pt x="4341" y="482"/>
                    </a:moveTo>
                    <a:lnTo>
                      <a:pt x="4392" y="456"/>
                    </a:lnTo>
                    <a:lnTo>
                      <a:pt x="4603" y="541"/>
                    </a:lnTo>
                    <a:lnTo>
                      <a:pt x="4543" y="572"/>
                    </a:lnTo>
                    <a:lnTo>
                      <a:pt x="4341" y="482"/>
                    </a:lnTo>
                    <a:close/>
                    <a:moveTo>
                      <a:pt x="4335" y="480"/>
                    </a:moveTo>
                    <a:lnTo>
                      <a:pt x="4122" y="395"/>
                    </a:lnTo>
                    <a:lnTo>
                      <a:pt x="4166" y="375"/>
                    </a:lnTo>
                    <a:lnTo>
                      <a:pt x="4386" y="454"/>
                    </a:lnTo>
                    <a:lnTo>
                      <a:pt x="4335" y="480"/>
                    </a:lnTo>
                    <a:close/>
                    <a:moveTo>
                      <a:pt x="4114" y="393"/>
                    </a:moveTo>
                    <a:lnTo>
                      <a:pt x="3891" y="321"/>
                    </a:lnTo>
                    <a:lnTo>
                      <a:pt x="3928" y="305"/>
                    </a:lnTo>
                    <a:lnTo>
                      <a:pt x="4159" y="373"/>
                    </a:lnTo>
                    <a:lnTo>
                      <a:pt x="4114" y="393"/>
                    </a:lnTo>
                    <a:close/>
                    <a:moveTo>
                      <a:pt x="3885" y="319"/>
                    </a:moveTo>
                    <a:lnTo>
                      <a:pt x="3657" y="255"/>
                    </a:lnTo>
                    <a:lnTo>
                      <a:pt x="3680" y="245"/>
                    </a:lnTo>
                    <a:lnTo>
                      <a:pt x="3921" y="303"/>
                    </a:lnTo>
                    <a:lnTo>
                      <a:pt x="3885" y="319"/>
                    </a:lnTo>
                    <a:close/>
                    <a:moveTo>
                      <a:pt x="3649" y="254"/>
                    </a:moveTo>
                    <a:lnTo>
                      <a:pt x="3414" y="201"/>
                    </a:lnTo>
                    <a:lnTo>
                      <a:pt x="3427" y="195"/>
                    </a:lnTo>
                    <a:lnTo>
                      <a:pt x="3673" y="244"/>
                    </a:lnTo>
                    <a:lnTo>
                      <a:pt x="3649" y="254"/>
                    </a:lnTo>
                    <a:close/>
                    <a:moveTo>
                      <a:pt x="3651" y="258"/>
                    </a:moveTo>
                    <a:lnTo>
                      <a:pt x="3878" y="321"/>
                    </a:lnTo>
                    <a:lnTo>
                      <a:pt x="3835" y="335"/>
                    </a:lnTo>
                    <a:lnTo>
                      <a:pt x="3616" y="267"/>
                    </a:lnTo>
                    <a:lnTo>
                      <a:pt x="3651" y="258"/>
                    </a:lnTo>
                    <a:close/>
                    <a:moveTo>
                      <a:pt x="3827" y="337"/>
                    </a:moveTo>
                    <a:lnTo>
                      <a:pt x="3778" y="352"/>
                    </a:lnTo>
                    <a:lnTo>
                      <a:pt x="3575" y="280"/>
                    </a:lnTo>
                    <a:lnTo>
                      <a:pt x="3609" y="270"/>
                    </a:lnTo>
                    <a:lnTo>
                      <a:pt x="3827" y="337"/>
                    </a:lnTo>
                    <a:close/>
                    <a:moveTo>
                      <a:pt x="3771" y="355"/>
                    </a:moveTo>
                    <a:lnTo>
                      <a:pt x="3719" y="368"/>
                    </a:lnTo>
                    <a:lnTo>
                      <a:pt x="3524" y="291"/>
                    </a:lnTo>
                    <a:lnTo>
                      <a:pt x="3566" y="282"/>
                    </a:lnTo>
                    <a:lnTo>
                      <a:pt x="3771" y="355"/>
                    </a:lnTo>
                    <a:close/>
                    <a:moveTo>
                      <a:pt x="3711" y="369"/>
                    </a:moveTo>
                    <a:lnTo>
                      <a:pt x="3647" y="380"/>
                    </a:lnTo>
                    <a:lnTo>
                      <a:pt x="3470" y="303"/>
                    </a:lnTo>
                    <a:lnTo>
                      <a:pt x="3516" y="293"/>
                    </a:lnTo>
                    <a:lnTo>
                      <a:pt x="3711" y="369"/>
                    </a:lnTo>
                    <a:close/>
                    <a:moveTo>
                      <a:pt x="3638" y="381"/>
                    </a:moveTo>
                    <a:lnTo>
                      <a:pt x="3568" y="395"/>
                    </a:lnTo>
                    <a:lnTo>
                      <a:pt x="3414" y="313"/>
                    </a:lnTo>
                    <a:lnTo>
                      <a:pt x="3462" y="304"/>
                    </a:lnTo>
                    <a:lnTo>
                      <a:pt x="3638" y="381"/>
                    </a:lnTo>
                    <a:close/>
                    <a:moveTo>
                      <a:pt x="3561" y="396"/>
                    </a:moveTo>
                    <a:lnTo>
                      <a:pt x="3487" y="406"/>
                    </a:lnTo>
                    <a:lnTo>
                      <a:pt x="3349" y="321"/>
                    </a:lnTo>
                    <a:lnTo>
                      <a:pt x="3405" y="314"/>
                    </a:lnTo>
                    <a:lnTo>
                      <a:pt x="3561" y="396"/>
                    </a:lnTo>
                    <a:close/>
                    <a:moveTo>
                      <a:pt x="3479" y="407"/>
                    </a:moveTo>
                    <a:lnTo>
                      <a:pt x="3400" y="415"/>
                    </a:lnTo>
                    <a:lnTo>
                      <a:pt x="3282" y="328"/>
                    </a:lnTo>
                    <a:lnTo>
                      <a:pt x="3340" y="323"/>
                    </a:lnTo>
                    <a:lnTo>
                      <a:pt x="3479" y="407"/>
                    </a:lnTo>
                    <a:close/>
                    <a:moveTo>
                      <a:pt x="3392" y="416"/>
                    </a:moveTo>
                    <a:lnTo>
                      <a:pt x="3305" y="422"/>
                    </a:lnTo>
                    <a:lnTo>
                      <a:pt x="3213" y="332"/>
                    </a:lnTo>
                    <a:lnTo>
                      <a:pt x="3274" y="328"/>
                    </a:lnTo>
                    <a:lnTo>
                      <a:pt x="3392" y="416"/>
                    </a:lnTo>
                    <a:close/>
                    <a:moveTo>
                      <a:pt x="3393" y="527"/>
                    </a:moveTo>
                    <a:lnTo>
                      <a:pt x="3282" y="536"/>
                    </a:lnTo>
                    <a:lnTo>
                      <a:pt x="3215" y="433"/>
                    </a:lnTo>
                    <a:lnTo>
                      <a:pt x="3300" y="427"/>
                    </a:lnTo>
                    <a:lnTo>
                      <a:pt x="3393" y="527"/>
                    </a:lnTo>
                    <a:close/>
                    <a:moveTo>
                      <a:pt x="3343" y="651"/>
                    </a:moveTo>
                    <a:lnTo>
                      <a:pt x="3204" y="659"/>
                    </a:lnTo>
                    <a:lnTo>
                      <a:pt x="3161" y="546"/>
                    </a:lnTo>
                    <a:lnTo>
                      <a:pt x="3276" y="541"/>
                    </a:lnTo>
                    <a:lnTo>
                      <a:pt x="3343" y="651"/>
                    </a:lnTo>
                    <a:close/>
                    <a:moveTo>
                      <a:pt x="3240" y="785"/>
                    </a:moveTo>
                    <a:lnTo>
                      <a:pt x="3078" y="790"/>
                    </a:lnTo>
                    <a:lnTo>
                      <a:pt x="3058" y="667"/>
                    </a:lnTo>
                    <a:lnTo>
                      <a:pt x="3198" y="662"/>
                    </a:lnTo>
                    <a:lnTo>
                      <a:pt x="3240" y="785"/>
                    </a:lnTo>
                    <a:close/>
                    <a:moveTo>
                      <a:pt x="3085" y="925"/>
                    </a:moveTo>
                    <a:lnTo>
                      <a:pt x="2893" y="926"/>
                    </a:lnTo>
                    <a:lnTo>
                      <a:pt x="2898" y="796"/>
                    </a:lnTo>
                    <a:lnTo>
                      <a:pt x="3070" y="794"/>
                    </a:lnTo>
                    <a:lnTo>
                      <a:pt x="3085" y="925"/>
                    </a:lnTo>
                    <a:close/>
                    <a:moveTo>
                      <a:pt x="2044" y="611"/>
                    </a:moveTo>
                    <a:lnTo>
                      <a:pt x="1933" y="592"/>
                    </a:lnTo>
                    <a:lnTo>
                      <a:pt x="2089" y="492"/>
                    </a:lnTo>
                    <a:lnTo>
                      <a:pt x="2184" y="504"/>
                    </a:lnTo>
                    <a:lnTo>
                      <a:pt x="2044" y="611"/>
                    </a:lnTo>
                    <a:close/>
                    <a:moveTo>
                      <a:pt x="2192" y="505"/>
                    </a:moveTo>
                    <a:lnTo>
                      <a:pt x="2290" y="519"/>
                    </a:lnTo>
                    <a:lnTo>
                      <a:pt x="2167" y="627"/>
                    </a:lnTo>
                    <a:lnTo>
                      <a:pt x="2052" y="612"/>
                    </a:lnTo>
                    <a:lnTo>
                      <a:pt x="2192" y="505"/>
                    </a:lnTo>
                    <a:close/>
                    <a:moveTo>
                      <a:pt x="1925" y="591"/>
                    </a:moveTo>
                    <a:lnTo>
                      <a:pt x="1822" y="573"/>
                    </a:lnTo>
                    <a:lnTo>
                      <a:pt x="1996" y="476"/>
                    </a:lnTo>
                    <a:lnTo>
                      <a:pt x="2081" y="491"/>
                    </a:lnTo>
                    <a:lnTo>
                      <a:pt x="1925" y="591"/>
                    </a:lnTo>
                    <a:close/>
                    <a:moveTo>
                      <a:pt x="1711" y="552"/>
                    </a:moveTo>
                    <a:lnTo>
                      <a:pt x="1530" y="655"/>
                    </a:lnTo>
                    <a:lnTo>
                      <a:pt x="1434" y="627"/>
                    </a:lnTo>
                    <a:lnTo>
                      <a:pt x="1623" y="530"/>
                    </a:lnTo>
                    <a:lnTo>
                      <a:pt x="1711" y="552"/>
                    </a:lnTo>
                    <a:close/>
                    <a:moveTo>
                      <a:pt x="1630" y="527"/>
                    </a:moveTo>
                    <a:lnTo>
                      <a:pt x="1831" y="437"/>
                    </a:lnTo>
                    <a:lnTo>
                      <a:pt x="1898" y="454"/>
                    </a:lnTo>
                    <a:lnTo>
                      <a:pt x="1717" y="548"/>
                    </a:lnTo>
                    <a:lnTo>
                      <a:pt x="1630" y="527"/>
                    </a:lnTo>
                    <a:close/>
                    <a:moveTo>
                      <a:pt x="1533" y="660"/>
                    </a:moveTo>
                    <a:lnTo>
                      <a:pt x="1641" y="683"/>
                    </a:lnTo>
                    <a:lnTo>
                      <a:pt x="1485" y="797"/>
                    </a:lnTo>
                    <a:lnTo>
                      <a:pt x="1365" y="767"/>
                    </a:lnTo>
                    <a:lnTo>
                      <a:pt x="1533" y="660"/>
                    </a:lnTo>
                    <a:close/>
                    <a:moveTo>
                      <a:pt x="1538" y="656"/>
                    </a:moveTo>
                    <a:lnTo>
                      <a:pt x="1718" y="553"/>
                    </a:lnTo>
                    <a:lnTo>
                      <a:pt x="1809" y="574"/>
                    </a:lnTo>
                    <a:lnTo>
                      <a:pt x="1644" y="681"/>
                    </a:lnTo>
                    <a:lnTo>
                      <a:pt x="1538" y="656"/>
                    </a:lnTo>
                    <a:close/>
                    <a:moveTo>
                      <a:pt x="1817" y="575"/>
                    </a:moveTo>
                    <a:lnTo>
                      <a:pt x="1920" y="595"/>
                    </a:lnTo>
                    <a:lnTo>
                      <a:pt x="1773" y="705"/>
                    </a:lnTo>
                    <a:lnTo>
                      <a:pt x="1653" y="682"/>
                    </a:lnTo>
                    <a:lnTo>
                      <a:pt x="1817" y="575"/>
                    </a:lnTo>
                    <a:close/>
                    <a:moveTo>
                      <a:pt x="1815" y="570"/>
                    </a:moveTo>
                    <a:lnTo>
                      <a:pt x="1724" y="551"/>
                    </a:lnTo>
                    <a:lnTo>
                      <a:pt x="1906" y="456"/>
                    </a:lnTo>
                    <a:lnTo>
                      <a:pt x="1988" y="475"/>
                    </a:lnTo>
                    <a:lnTo>
                      <a:pt x="1815" y="570"/>
                    </a:lnTo>
                    <a:close/>
                    <a:moveTo>
                      <a:pt x="1904" y="451"/>
                    </a:moveTo>
                    <a:lnTo>
                      <a:pt x="1837" y="434"/>
                    </a:lnTo>
                    <a:lnTo>
                      <a:pt x="2048" y="353"/>
                    </a:lnTo>
                    <a:lnTo>
                      <a:pt x="2096" y="366"/>
                    </a:lnTo>
                    <a:lnTo>
                      <a:pt x="1904" y="451"/>
                    </a:lnTo>
                    <a:close/>
                    <a:moveTo>
                      <a:pt x="1830" y="432"/>
                    </a:moveTo>
                    <a:lnTo>
                      <a:pt x="1767" y="413"/>
                    </a:lnTo>
                    <a:lnTo>
                      <a:pt x="1988" y="337"/>
                    </a:lnTo>
                    <a:lnTo>
                      <a:pt x="2041" y="352"/>
                    </a:lnTo>
                    <a:lnTo>
                      <a:pt x="1830" y="432"/>
                    </a:lnTo>
                    <a:close/>
                    <a:moveTo>
                      <a:pt x="1823" y="434"/>
                    </a:moveTo>
                    <a:lnTo>
                      <a:pt x="1622" y="525"/>
                    </a:lnTo>
                    <a:lnTo>
                      <a:pt x="1552" y="502"/>
                    </a:lnTo>
                    <a:lnTo>
                      <a:pt x="1760" y="416"/>
                    </a:lnTo>
                    <a:lnTo>
                      <a:pt x="1823" y="434"/>
                    </a:lnTo>
                    <a:close/>
                    <a:moveTo>
                      <a:pt x="1617" y="527"/>
                    </a:moveTo>
                    <a:lnTo>
                      <a:pt x="1427" y="624"/>
                    </a:lnTo>
                    <a:lnTo>
                      <a:pt x="1345" y="600"/>
                    </a:lnTo>
                    <a:lnTo>
                      <a:pt x="1546" y="504"/>
                    </a:lnTo>
                    <a:lnTo>
                      <a:pt x="1617" y="527"/>
                    </a:lnTo>
                    <a:close/>
                    <a:moveTo>
                      <a:pt x="1430" y="629"/>
                    </a:moveTo>
                    <a:lnTo>
                      <a:pt x="1525" y="657"/>
                    </a:lnTo>
                    <a:lnTo>
                      <a:pt x="1357" y="765"/>
                    </a:lnTo>
                    <a:lnTo>
                      <a:pt x="1252" y="736"/>
                    </a:lnTo>
                    <a:lnTo>
                      <a:pt x="1430" y="629"/>
                    </a:lnTo>
                    <a:close/>
                    <a:moveTo>
                      <a:pt x="1352" y="768"/>
                    </a:moveTo>
                    <a:lnTo>
                      <a:pt x="1195" y="884"/>
                    </a:lnTo>
                    <a:lnTo>
                      <a:pt x="1080" y="851"/>
                    </a:lnTo>
                    <a:lnTo>
                      <a:pt x="1248" y="738"/>
                    </a:lnTo>
                    <a:lnTo>
                      <a:pt x="1352" y="768"/>
                    </a:lnTo>
                    <a:close/>
                    <a:moveTo>
                      <a:pt x="1360" y="770"/>
                    </a:moveTo>
                    <a:lnTo>
                      <a:pt x="1480" y="800"/>
                    </a:lnTo>
                    <a:lnTo>
                      <a:pt x="1336" y="920"/>
                    </a:lnTo>
                    <a:lnTo>
                      <a:pt x="1201" y="887"/>
                    </a:lnTo>
                    <a:lnTo>
                      <a:pt x="1360" y="770"/>
                    </a:lnTo>
                    <a:close/>
                    <a:moveTo>
                      <a:pt x="1487" y="802"/>
                    </a:moveTo>
                    <a:lnTo>
                      <a:pt x="1626" y="828"/>
                    </a:lnTo>
                    <a:lnTo>
                      <a:pt x="1495" y="952"/>
                    </a:lnTo>
                    <a:lnTo>
                      <a:pt x="1344" y="921"/>
                    </a:lnTo>
                    <a:lnTo>
                      <a:pt x="1487" y="802"/>
                    </a:lnTo>
                    <a:close/>
                    <a:moveTo>
                      <a:pt x="1492" y="799"/>
                    </a:moveTo>
                    <a:lnTo>
                      <a:pt x="1648" y="686"/>
                    </a:lnTo>
                    <a:lnTo>
                      <a:pt x="1769" y="708"/>
                    </a:lnTo>
                    <a:lnTo>
                      <a:pt x="1630" y="826"/>
                    </a:lnTo>
                    <a:lnTo>
                      <a:pt x="1492" y="799"/>
                    </a:lnTo>
                    <a:close/>
                    <a:moveTo>
                      <a:pt x="1777" y="710"/>
                    </a:moveTo>
                    <a:lnTo>
                      <a:pt x="1902" y="730"/>
                    </a:lnTo>
                    <a:lnTo>
                      <a:pt x="1779" y="849"/>
                    </a:lnTo>
                    <a:lnTo>
                      <a:pt x="1637" y="827"/>
                    </a:lnTo>
                    <a:lnTo>
                      <a:pt x="1777" y="710"/>
                    </a:lnTo>
                    <a:close/>
                    <a:moveTo>
                      <a:pt x="1781" y="707"/>
                    </a:moveTo>
                    <a:lnTo>
                      <a:pt x="1929" y="596"/>
                    </a:lnTo>
                    <a:lnTo>
                      <a:pt x="2039" y="613"/>
                    </a:lnTo>
                    <a:lnTo>
                      <a:pt x="1906" y="727"/>
                    </a:lnTo>
                    <a:lnTo>
                      <a:pt x="1781" y="707"/>
                    </a:lnTo>
                    <a:close/>
                    <a:moveTo>
                      <a:pt x="2048" y="615"/>
                    </a:moveTo>
                    <a:lnTo>
                      <a:pt x="2163" y="630"/>
                    </a:lnTo>
                    <a:lnTo>
                      <a:pt x="2057" y="746"/>
                    </a:lnTo>
                    <a:lnTo>
                      <a:pt x="1913" y="727"/>
                    </a:lnTo>
                    <a:lnTo>
                      <a:pt x="2048" y="615"/>
                    </a:lnTo>
                    <a:close/>
                    <a:moveTo>
                      <a:pt x="2172" y="632"/>
                    </a:moveTo>
                    <a:lnTo>
                      <a:pt x="2303" y="642"/>
                    </a:lnTo>
                    <a:lnTo>
                      <a:pt x="2211" y="761"/>
                    </a:lnTo>
                    <a:lnTo>
                      <a:pt x="2064" y="746"/>
                    </a:lnTo>
                    <a:lnTo>
                      <a:pt x="2172" y="632"/>
                    </a:lnTo>
                    <a:close/>
                    <a:moveTo>
                      <a:pt x="2176" y="628"/>
                    </a:moveTo>
                    <a:lnTo>
                      <a:pt x="2298" y="519"/>
                    </a:lnTo>
                    <a:lnTo>
                      <a:pt x="2408" y="530"/>
                    </a:lnTo>
                    <a:lnTo>
                      <a:pt x="2307" y="638"/>
                    </a:lnTo>
                    <a:lnTo>
                      <a:pt x="2176" y="628"/>
                    </a:lnTo>
                    <a:close/>
                    <a:moveTo>
                      <a:pt x="2415" y="530"/>
                    </a:moveTo>
                    <a:lnTo>
                      <a:pt x="2527" y="538"/>
                    </a:lnTo>
                    <a:lnTo>
                      <a:pt x="2452" y="649"/>
                    </a:lnTo>
                    <a:lnTo>
                      <a:pt x="2314" y="639"/>
                    </a:lnTo>
                    <a:lnTo>
                      <a:pt x="2415" y="530"/>
                    </a:lnTo>
                    <a:close/>
                    <a:moveTo>
                      <a:pt x="2534" y="538"/>
                    </a:moveTo>
                    <a:lnTo>
                      <a:pt x="2647" y="543"/>
                    </a:lnTo>
                    <a:lnTo>
                      <a:pt x="2594" y="657"/>
                    </a:lnTo>
                    <a:lnTo>
                      <a:pt x="2459" y="650"/>
                    </a:lnTo>
                    <a:lnTo>
                      <a:pt x="2534" y="538"/>
                    </a:lnTo>
                    <a:close/>
                    <a:moveTo>
                      <a:pt x="2654" y="545"/>
                    </a:moveTo>
                    <a:lnTo>
                      <a:pt x="2771" y="548"/>
                    </a:lnTo>
                    <a:lnTo>
                      <a:pt x="2750" y="662"/>
                    </a:lnTo>
                    <a:lnTo>
                      <a:pt x="2603" y="657"/>
                    </a:lnTo>
                    <a:lnTo>
                      <a:pt x="2654" y="545"/>
                    </a:lnTo>
                    <a:close/>
                    <a:moveTo>
                      <a:pt x="2657" y="541"/>
                    </a:moveTo>
                    <a:lnTo>
                      <a:pt x="2708" y="437"/>
                    </a:lnTo>
                    <a:lnTo>
                      <a:pt x="2800" y="440"/>
                    </a:lnTo>
                    <a:lnTo>
                      <a:pt x="2772" y="545"/>
                    </a:lnTo>
                    <a:lnTo>
                      <a:pt x="2657" y="541"/>
                    </a:lnTo>
                    <a:close/>
                    <a:moveTo>
                      <a:pt x="2648" y="540"/>
                    </a:moveTo>
                    <a:lnTo>
                      <a:pt x="2536" y="535"/>
                    </a:lnTo>
                    <a:lnTo>
                      <a:pt x="2612" y="433"/>
                    </a:lnTo>
                    <a:lnTo>
                      <a:pt x="2701" y="437"/>
                    </a:lnTo>
                    <a:lnTo>
                      <a:pt x="2648" y="540"/>
                    </a:lnTo>
                    <a:close/>
                    <a:moveTo>
                      <a:pt x="2529" y="535"/>
                    </a:moveTo>
                    <a:lnTo>
                      <a:pt x="2419" y="527"/>
                    </a:lnTo>
                    <a:lnTo>
                      <a:pt x="2518" y="424"/>
                    </a:lnTo>
                    <a:lnTo>
                      <a:pt x="2604" y="433"/>
                    </a:lnTo>
                    <a:lnTo>
                      <a:pt x="2529" y="535"/>
                    </a:lnTo>
                    <a:close/>
                    <a:moveTo>
                      <a:pt x="2410" y="526"/>
                    </a:moveTo>
                    <a:lnTo>
                      <a:pt x="2302" y="516"/>
                    </a:lnTo>
                    <a:lnTo>
                      <a:pt x="2421" y="417"/>
                    </a:lnTo>
                    <a:lnTo>
                      <a:pt x="2511" y="424"/>
                    </a:lnTo>
                    <a:lnTo>
                      <a:pt x="2410" y="526"/>
                    </a:lnTo>
                    <a:close/>
                    <a:moveTo>
                      <a:pt x="2293" y="515"/>
                    </a:moveTo>
                    <a:lnTo>
                      <a:pt x="2197" y="502"/>
                    </a:lnTo>
                    <a:lnTo>
                      <a:pt x="2335" y="407"/>
                    </a:lnTo>
                    <a:lnTo>
                      <a:pt x="2414" y="417"/>
                    </a:lnTo>
                    <a:lnTo>
                      <a:pt x="2293" y="515"/>
                    </a:lnTo>
                    <a:close/>
                    <a:moveTo>
                      <a:pt x="2188" y="500"/>
                    </a:moveTo>
                    <a:lnTo>
                      <a:pt x="2093" y="488"/>
                    </a:lnTo>
                    <a:lnTo>
                      <a:pt x="2257" y="395"/>
                    </a:lnTo>
                    <a:lnTo>
                      <a:pt x="2327" y="406"/>
                    </a:lnTo>
                    <a:lnTo>
                      <a:pt x="2188" y="500"/>
                    </a:lnTo>
                    <a:close/>
                    <a:moveTo>
                      <a:pt x="2086" y="487"/>
                    </a:moveTo>
                    <a:lnTo>
                      <a:pt x="2001" y="472"/>
                    </a:lnTo>
                    <a:lnTo>
                      <a:pt x="2178" y="381"/>
                    </a:lnTo>
                    <a:lnTo>
                      <a:pt x="2248" y="394"/>
                    </a:lnTo>
                    <a:lnTo>
                      <a:pt x="2086" y="487"/>
                    </a:lnTo>
                    <a:close/>
                    <a:moveTo>
                      <a:pt x="1994" y="471"/>
                    </a:moveTo>
                    <a:lnTo>
                      <a:pt x="1912" y="454"/>
                    </a:lnTo>
                    <a:lnTo>
                      <a:pt x="2103" y="368"/>
                    </a:lnTo>
                    <a:lnTo>
                      <a:pt x="2171" y="380"/>
                    </a:lnTo>
                    <a:lnTo>
                      <a:pt x="1994" y="471"/>
                    </a:lnTo>
                    <a:close/>
                    <a:moveTo>
                      <a:pt x="2102" y="363"/>
                    </a:moveTo>
                    <a:lnTo>
                      <a:pt x="2055" y="351"/>
                    </a:lnTo>
                    <a:lnTo>
                      <a:pt x="2260" y="280"/>
                    </a:lnTo>
                    <a:lnTo>
                      <a:pt x="2303" y="289"/>
                    </a:lnTo>
                    <a:lnTo>
                      <a:pt x="2102" y="363"/>
                    </a:lnTo>
                    <a:close/>
                    <a:moveTo>
                      <a:pt x="2047" y="350"/>
                    </a:moveTo>
                    <a:lnTo>
                      <a:pt x="1995" y="335"/>
                    </a:lnTo>
                    <a:lnTo>
                      <a:pt x="2217" y="266"/>
                    </a:lnTo>
                    <a:lnTo>
                      <a:pt x="2253" y="277"/>
                    </a:lnTo>
                    <a:lnTo>
                      <a:pt x="2047" y="350"/>
                    </a:lnTo>
                    <a:close/>
                    <a:moveTo>
                      <a:pt x="1988" y="332"/>
                    </a:moveTo>
                    <a:lnTo>
                      <a:pt x="1947" y="316"/>
                    </a:lnTo>
                    <a:lnTo>
                      <a:pt x="2182" y="255"/>
                    </a:lnTo>
                    <a:lnTo>
                      <a:pt x="2210" y="264"/>
                    </a:lnTo>
                    <a:lnTo>
                      <a:pt x="1988" y="332"/>
                    </a:lnTo>
                    <a:close/>
                    <a:moveTo>
                      <a:pt x="1981" y="335"/>
                    </a:moveTo>
                    <a:lnTo>
                      <a:pt x="1760" y="412"/>
                    </a:lnTo>
                    <a:lnTo>
                      <a:pt x="1713" y="391"/>
                    </a:lnTo>
                    <a:lnTo>
                      <a:pt x="1940" y="319"/>
                    </a:lnTo>
                    <a:lnTo>
                      <a:pt x="1981" y="335"/>
                    </a:lnTo>
                    <a:close/>
                    <a:moveTo>
                      <a:pt x="1707" y="389"/>
                    </a:moveTo>
                    <a:lnTo>
                      <a:pt x="1665" y="369"/>
                    </a:lnTo>
                    <a:lnTo>
                      <a:pt x="1903" y="301"/>
                    </a:lnTo>
                    <a:lnTo>
                      <a:pt x="1935" y="316"/>
                    </a:lnTo>
                    <a:lnTo>
                      <a:pt x="1707" y="389"/>
                    </a:lnTo>
                    <a:close/>
                    <a:moveTo>
                      <a:pt x="1754" y="415"/>
                    </a:moveTo>
                    <a:lnTo>
                      <a:pt x="1546" y="499"/>
                    </a:lnTo>
                    <a:lnTo>
                      <a:pt x="1487" y="476"/>
                    </a:lnTo>
                    <a:lnTo>
                      <a:pt x="1706" y="394"/>
                    </a:lnTo>
                    <a:lnTo>
                      <a:pt x="1754" y="415"/>
                    </a:lnTo>
                    <a:close/>
                    <a:moveTo>
                      <a:pt x="1540" y="502"/>
                    </a:moveTo>
                    <a:lnTo>
                      <a:pt x="1339" y="597"/>
                    </a:lnTo>
                    <a:lnTo>
                      <a:pt x="1271" y="567"/>
                    </a:lnTo>
                    <a:lnTo>
                      <a:pt x="1481" y="478"/>
                    </a:lnTo>
                    <a:lnTo>
                      <a:pt x="1540" y="502"/>
                    </a:lnTo>
                    <a:close/>
                    <a:moveTo>
                      <a:pt x="1340" y="602"/>
                    </a:moveTo>
                    <a:lnTo>
                      <a:pt x="1422" y="627"/>
                    </a:lnTo>
                    <a:lnTo>
                      <a:pt x="1246" y="734"/>
                    </a:lnTo>
                    <a:lnTo>
                      <a:pt x="1152" y="700"/>
                    </a:lnTo>
                    <a:lnTo>
                      <a:pt x="1340" y="602"/>
                    </a:lnTo>
                    <a:close/>
                    <a:moveTo>
                      <a:pt x="1241" y="737"/>
                    </a:moveTo>
                    <a:lnTo>
                      <a:pt x="1072" y="849"/>
                    </a:lnTo>
                    <a:lnTo>
                      <a:pt x="973" y="810"/>
                    </a:lnTo>
                    <a:lnTo>
                      <a:pt x="1147" y="703"/>
                    </a:lnTo>
                    <a:lnTo>
                      <a:pt x="1241" y="737"/>
                    </a:lnTo>
                    <a:close/>
                    <a:moveTo>
                      <a:pt x="1069" y="853"/>
                    </a:moveTo>
                    <a:lnTo>
                      <a:pt x="922" y="965"/>
                    </a:lnTo>
                    <a:lnTo>
                      <a:pt x="814" y="925"/>
                    </a:lnTo>
                    <a:lnTo>
                      <a:pt x="968" y="813"/>
                    </a:lnTo>
                    <a:lnTo>
                      <a:pt x="1069" y="853"/>
                    </a:lnTo>
                    <a:close/>
                    <a:moveTo>
                      <a:pt x="1075" y="854"/>
                    </a:moveTo>
                    <a:lnTo>
                      <a:pt x="1190" y="888"/>
                    </a:lnTo>
                    <a:lnTo>
                      <a:pt x="1053" y="1008"/>
                    </a:lnTo>
                    <a:lnTo>
                      <a:pt x="929" y="968"/>
                    </a:lnTo>
                    <a:lnTo>
                      <a:pt x="1075" y="854"/>
                    </a:lnTo>
                    <a:close/>
                    <a:moveTo>
                      <a:pt x="1198" y="889"/>
                    </a:moveTo>
                    <a:lnTo>
                      <a:pt x="1333" y="924"/>
                    </a:lnTo>
                    <a:lnTo>
                      <a:pt x="1201" y="1046"/>
                    </a:lnTo>
                    <a:lnTo>
                      <a:pt x="1059" y="1010"/>
                    </a:lnTo>
                    <a:lnTo>
                      <a:pt x="1198" y="889"/>
                    </a:lnTo>
                    <a:close/>
                    <a:moveTo>
                      <a:pt x="1340" y="925"/>
                    </a:moveTo>
                    <a:lnTo>
                      <a:pt x="1491" y="956"/>
                    </a:lnTo>
                    <a:lnTo>
                      <a:pt x="1368" y="1081"/>
                    </a:lnTo>
                    <a:lnTo>
                      <a:pt x="1209" y="1049"/>
                    </a:lnTo>
                    <a:lnTo>
                      <a:pt x="1340" y="925"/>
                    </a:lnTo>
                    <a:close/>
                    <a:moveTo>
                      <a:pt x="1498" y="957"/>
                    </a:moveTo>
                    <a:lnTo>
                      <a:pt x="1660" y="985"/>
                    </a:lnTo>
                    <a:lnTo>
                      <a:pt x="1551" y="1115"/>
                    </a:lnTo>
                    <a:lnTo>
                      <a:pt x="1376" y="1082"/>
                    </a:lnTo>
                    <a:lnTo>
                      <a:pt x="1498" y="957"/>
                    </a:lnTo>
                    <a:close/>
                    <a:moveTo>
                      <a:pt x="1502" y="953"/>
                    </a:moveTo>
                    <a:lnTo>
                      <a:pt x="1633" y="830"/>
                    </a:lnTo>
                    <a:lnTo>
                      <a:pt x="1777" y="853"/>
                    </a:lnTo>
                    <a:lnTo>
                      <a:pt x="1664" y="981"/>
                    </a:lnTo>
                    <a:lnTo>
                      <a:pt x="1502" y="953"/>
                    </a:lnTo>
                    <a:close/>
                    <a:moveTo>
                      <a:pt x="1784" y="854"/>
                    </a:moveTo>
                    <a:lnTo>
                      <a:pt x="1941" y="876"/>
                    </a:lnTo>
                    <a:lnTo>
                      <a:pt x="1839" y="1006"/>
                    </a:lnTo>
                    <a:lnTo>
                      <a:pt x="1671" y="983"/>
                    </a:lnTo>
                    <a:lnTo>
                      <a:pt x="1784" y="854"/>
                    </a:lnTo>
                    <a:close/>
                    <a:moveTo>
                      <a:pt x="1788" y="850"/>
                    </a:moveTo>
                    <a:lnTo>
                      <a:pt x="1909" y="731"/>
                    </a:lnTo>
                    <a:lnTo>
                      <a:pt x="2053" y="748"/>
                    </a:lnTo>
                    <a:lnTo>
                      <a:pt x="1944" y="872"/>
                    </a:lnTo>
                    <a:lnTo>
                      <a:pt x="1788" y="850"/>
                    </a:lnTo>
                    <a:close/>
                    <a:moveTo>
                      <a:pt x="2062" y="749"/>
                    </a:moveTo>
                    <a:lnTo>
                      <a:pt x="2209" y="764"/>
                    </a:lnTo>
                    <a:lnTo>
                      <a:pt x="2123" y="891"/>
                    </a:lnTo>
                    <a:lnTo>
                      <a:pt x="1951" y="873"/>
                    </a:lnTo>
                    <a:lnTo>
                      <a:pt x="2062" y="749"/>
                    </a:lnTo>
                    <a:close/>
                    <a:moveTo>
                      <a:pt x="2217" y="765"/>
                    </a:moveTo>
                    <a:lnTo>
                      <a:pt x="2372" y="779"/>
                    </a:lnTo>
                    <a:lnTo>
                      <a:pt x="2303" y="905"/>
                    </a:lnTo>
                    <a:lnTo>
                      <a:pt x="2130" y="892"/>
                    </a:lnTo>
                    <a:lnTo>
                      <a:pt x="2217" y="765"/>
                    </a:lnTo>
                    <a:close/>
                    <a:moveTo>
                      <a:pt x="2220" y="762"/>
                    </a:moveTo>
                    <a:lnTo>
                      <a:pt x="2312" y="642"/>
                    </a:lnTo>
                    <a:lnTo>
                      <a:pt x="2449" y="653"/>
                    </a:lnTo>
                    <a:lnTo>
                      <a:pt x="2374" y="775"/>
                    </a:lnTo>
                    <a:lnTo>
                      <a:pt x="2220" y="762"/>
                    </a:lnTo>
                    <a:close/>
                    <a:moveTo>
                      <a:pt x="2457" y="654"/>
                    </a:moveTo>
                    <a:lnTo>
                      <a:pt x="2593" y="661"/>
                    </a:lnTo>
                    <a:lnTo>
                      <a:pt x="2546" y="784"/>
                    </a:lnTo>
                    <a:lnTo>
                      <a:pt x="2382" y="775"/>
                    </a:lnTo>
                    <a:lnTo>
                      <a:pt x="2457" y="654"/>
                    </a:lnTo>
                    <a:close/>
                    <a:moveTo>
                      <a:pt x="2601" y="662"/>
                    </a:moveTo>
                    <a:lnTo>
                      <a:pt x="2749" y="667"/>
                    </a:lnTo>
                    <a:lnTo>
                      <a:pt x="2717" y="789"/>
                    </a:lnTo>
                    <a:lnTo>
                      <a:pt x="2554" y="784"/>
                    </a:lnTo>
                    <a:lnTo>
                      <a:pt x="2601" y="662"/>
                    </a:lnTo>
                    <a:close/>
                    <a:moveTo>
                      <a:pt x="2756" y="667"/>
                    </a:moveTo>
                    <a:lnTo>
                      <a:pt x="2895" y="669"/>
                    </a:lnTo>
                    <a:lnTo>
                      <a:pt x="2890" y="792"/>
                    </a:lnTo>
                    <a:lnTo>
                      <a:pt x="2724" y="789"/>
                    </a:lnTo>
                    <a:lnTo>
                      <a:pt x="2756" y="667"/>
                    </a:lnTo>
                    <a:close/>
                    <a:moveTo>
                      <a:pt x="2895" y="665"/>
                    </a:moveTo>
                    <a:lnTo>
                      <a:pt x="2757" y="664"/>
                    </a:lnTo>
                    <a:lnTo>
                      <a:pt x="2779" y="548"/>
                    </a:lnTo>
                    <a:lnTo>
                      <a:pt x="2898" y="550"/>
                    </a:lnTo>
                    <a:lnTo>
                      <a:pt x="2895" y="665"/>
                    </a:lnTo>
                    <a:close/>
                    <a:moveTo>
                      <a:pt x="2779" y="545"/>
                    </a:moveTo>
                    <a:lnTo>
                      <a:pt x="2809" y="440"/>
                    </a:lnTo>
                    <a:lnTo>
                      <a:pt x="2902" y="442"/>
                    </a:lnTo>
                    <a:lnTo>
                      <a:pt x="2898" y="546"/>
                    </a:lnTo>
                    <a:lnTo>
                      <a:pt x="2779" y="545"/>
                    </a:lnTo>
                    <a:close/>
                    <a:moveTo>
                      <a:pt x="2801" y="435"/>
                    </a:moveTo>
                    <a:lnTo>
                      <a:pt x="2711" y="433"/>
                    </a:lnTo>
                    <a:lnTo>
                      <a:pt x="2762" y="341"/>
                    </a:lnTo>
                    <a:lnTo>
                      <a:pt x="2830" y="342"/>
                    </a:lnTo>
                    <a:lnTo>
                      <a:pt x="2801" y="435"/>
                    </a:lnTo>
                    <a:close/>
                    <a:moveTo>
                      <a:pt x="2702" y="433"/>
                    </a:moveTo>
                    <a:lnTo>
                      <a:pt x="2615" y="429"/>
                    </a:lnTo>
                    <a:lnTo>
                      <a:pt x="2691" y="337"/>
                    </a:lnTo>
                    <a:lnTo>
                      <a:pt x="2755" y="340"/>
                    </a:lnTo>
                    <a:lnTo>
                      <a:pt x="2702" y="433"/>
                    </a:lnTo>
                    <a:close/>
                    <a:moveTo>
                      <a:pt x="2608" y="429"/>
                    </a:moveTo>
                    <a:lnTo>
                      <a:pt x="2522" y="422"/>
                    </a:lnTo>
                    <a:lnTo>
                      <a:pt x="2619" y="332"/>
                    </a:lnTo>
                    <a:lnTo>
                      <a:pt x="2684" y="337"/>
                    </a:lnTo>
                    <a:lnTo>
                      <a:pt x="2608" y="429"/>
                    </a:lnTo>
                    <a:close/>
                    <a:moveTo>
                      <a:pt x="2514" y="421"/>
                    </a:moveTo>
                    <a:lnTo>
                      <a:pt x="2426" y="415"/>
                    </a:lnTo>
                    <a:lnTo>
                      <a:pt x="2549" y="325"/>
                    </a:lnTo>
                    <a:lnTo>
                      <a:pt x="2610" y="331"/>
                    </a:lnTo>
                    <a:lnTo>
                      <a:pt x="2514" y="421"/>
                    </a:lnTo>
                    <a:close/>
                    <a:moveTo>
                      <a:pt x="2417" y="413"/>
                    </a:moveTo>
                    <a:lnTo>
                      <a:pt x="2340" y="404"/>
                    </a:lnTo>
                    <a:lnTo>
                      <a:pt x="2482" y="319"/>
                    </a:lnTo>
                    <a:lnTo>
                      <a:pt x="2540" y="325"/>
                    </a:lnTo>
                    <a:lnTo>
                      <a:pt x="2417" y="413"/>
                    </a:lnTo>
                    <a:close/>
                    <a:moveTo>
                      <a:pt x="2331" y="404"/>
                    </a:moveTo>
                    <a:lnTo>
                      <a:pt x="2263" y="393"/>
                    </a:lnTo>
                    <a:lnTo>
                      <a:pt x="2421" y="310"/>
                    </a:lnTo>
                    <a:lnTo>
                      <a:pt x="2474" y="318"/>
                    </a:lnTo>
                    <a:lnTo>
                      <a:pt x="2331" y="404"/>
                    </a:lnTo>
                    <a:close/>
                    <a:moveTo>
                      <a:pt x="2254" y="390"/>
                    </a:moveTo>
                    <a:lnTo>
                      <a:pt x="2185" y="378"/>
                    </a:lnTo>
                    <a:lnTo>
                      <a:pt x="2360" y="301"/>
                    </a:lnTo>
                    <a:lnTo>
                      <a:pt x="2412" y="309"/>
                    </a:lnTo>
                    <a:lnTo>
                      <a:pt x="2254" y="390"/>
                    </a:lnTo>
                    <a:close/>
                    <a:moveTo>
                      <a:pt x="2177" y="377"/>
                    </a:moveTo>
                    <a:lnTo>
                      <a:pt x="2111" y="366"/>
                    </a:lnTo>
                    <a:lnTo>
                      <a:pt x="2311" y="291"/>
                    </a:lnTo>
                    <a:lnTo>
                      <a:pt x="2352" y="298"/>
                    </a:lnTo>
                    <a:lnTo>
                      <a:pt x="2177" y="377"/>
                    </a:lnTo>
                    <a:close/>
                    <a:moveTo>
                      <a:pt x="2311" y="287"/>
                    </a:moveTo>
                    <a:lnTo>
                      <a:pt x="2269" y="277"/>
                    </a:lnTo>
                    <a:lnTo>
                      <a:pt x="2481" y="217"/>
                    </a:lnTo>
                    <a:lnTo>
                      <a:pt x="2505" y="223"/>
                    </a:lnTo>
                    <a:lnTo>
                      <a:pt x="2311" y="287"/>
                    </a:lnTo>
                    <a:close/>
                    <a:moveTo>
                      <a:pt x="2260" y="275"/>
                    </a:moveTo>
                    <a:lnTo>
                      <a:pt x="2225" y="265"/>
                    </a:lnTo>
                    <a:lnTo>
                      <a:pt x="2452" y="209"/>
                    </a:lnTo>
                    <a:lnTo>
                      <a:pt x="2474" y="215"/>
                    </a:lnTo>
                    <a:lnTo>
                      <a:pt x="2260" y="275"/>
                    </a:lnTo>
                    <a:close/>
                    <a:moveTo>
                      <a:pt x="2217" y="263"/>
                    </a:moveTo>
                    <a:lnTo>
                      <a:pt x="2190" y="253"/>
                    </a:lnTo>
                    <a:lnTo>
                      <a:pt x="2427" y="201"/>
                    </a:lnTo>
                    <a:lnTo>
                      <a:pt x="2444" y="206"/>
                    </a:lnTo>
                    <a:lnTo>
                      <a:pt x="2217" y="263"/>
                    </a:lnTo>
                    <a:close/>
                    <a:moveTo>
                      <a:pt x="2412" y="190"/>
                    </a:moveTo>
                    <a:lnTo>
                      <a:pt x="2663" y="152"/>
                    </a:lnTo>
                    <a:lnTo>
                      <a:pt x="2665" y="153"/>
                    </a:lnTo>
                    <a:lnTo>
                      <a:pt x="2428" y="196"/>
                    </a:lnTo>
                    <a:lnTo>
                      <a:pt x="2412" y="190"/>
                    </a:lnTo>
                    <a:close/>
                    <a:moveTo>
                      <a:pt x="2420" y="197"/>
                    </a:moveTo>
                    <a:lnTo>
                      <a:pt x="2183" y="250"/>
                    </a:lnTo>
                    <a:lnTo>
                      <a:pt x="2162" y="240"/>
                    </a:lnTo>
                    <a:lnTo>
                      <a:pt x="2404" y="191"/>
                    </a:lnTo>
                    <a:lnTo>
                      <a:pt x="2420" y="197"/>
                    </a:lnTo>
                    <a:close/>
                    <a:moveTo>
                      <a:pt x="2176" y="253"/>
                    </a:moveTo>
                    <a:lnTo>
                      <a:pt x="1941" y="314"/>
                    </a:lnTo>
                    <a:lnTo>
                      <a:pt x="1911" y="299"/>
                    </a:lnTo>
                    <a:lnTo>
                      <a:pt x="2154" y="243"/>
                    </a:lnTo>
                    <a:lnTo>
                      <a:pt x="2176" y="253"/>
                    </a:lnTo>
                    <a:close/>
                    <a:moveTo>
                      <a:pt x="1904" y="296"/>
                    </a:moveTo>
                    <a:lnTo>
                      <a:pt x="1881" y="282"/>
                    </a:lnTo>
                    <a:lnTo>
                      <a:pt x="2130" y="228"/>
                    </a:lnTo>
                    <a:lnTo>
                      <a:pt x="2149" y="239"/>
                    </a:lnTo>
                    <a:lnTo>
                      <a:pt x="1904" y="296"/>
                    </a:lnTo>
                    <a:close/>
                    <a:moveTo>
                      <a:pt x="1898" y="298"/>
                    </a:moveTo>
                    <a:lnTo>
                      <a:pt x="1660" y="367"/>
                    </a:lnTo>
                    <a:lnTo>
                      <a:pt x="1630" y="346"/>
                    </a:lnTo>
                    <a:lnTo>
                      <a:pt x="1874" y="283"/>
                    </a:lnTo>
                    <a:lnTo>
                      <a:pt x="1898" y="298"/>
                    </a:lnTo>
                    <a:close/>
                    <a:moveTo>
                      <a:pt x="1700" y="391"/>
                    </a:moveTo>
                    <a:lnTo>
                      <a:pt x="1482" y="473"/>
                    </a:lnTo>
                    <a:lnTo>
                      <a:pt x="1434" y="448"/>
                    </a:lnTo>
                    <a:lnTo>
                      <a:pt x="1658" y="372"/>
                    </a:lnTo>
                    <a:lnTo>
                      <a:pt x="1700" y="391"/>
                    </a:lnTo>
                    <a:close/>
                    <a:moveTo>
                      <a:pt x="1476" y="476"/>
                    </a:moveTo>
                    <a:lnTo>
                      <a:pt x="1266" y="564"/>
                    </a:lnTo>
                    <a:lnTo>
                      <a:pt x="1209" y="534"/>
                    </a:lnTo>
                    <a:lnTo>
                      <a:pt x="1427" y="450"/>
                    </a:lnTo>
                    <a:lnTo>
                      <a:pt x="1476" y="476"/>
                    </a:lnTo>
                    <a:close/>
                    <a:moveTo>
                      <a:pt x="1334" y="600"/>
                    </a:moveTo>
                    <a:lnTo>
                      <a:pt x="1146" y="698"/>
                    </a:lnTo>
                    <a:lnTo>
                      <a:pt x="1075" y="664"/>
                    </a:lnTo>
                    <a:lnTo>
                      <a:pt x="1266" y="569"/>
                    </a:lnTo>
                    <a:lnTo>
                      <a:pt x="1334" y="600"/>
                    </a:lnTo>
                    <a:close/>
                    <a:moveTo>
                      <a:pt x="1141" y="700"/>
                    </a:moveTo>
                    <a:lnTo>
                      <a:pt x="967" y="807"/>
                    </a:lnTo>
                    <a:lnTo>
                      <a:pt x="888" y="769"/>
                    </a:lnTo>
                    <a:lnTo>
                      <a:pt x="1069" y="667"/>
                    </a:lnTo>
                    <a:lnTo>
                      <a:pt x="1141" y="700"/>
                    </a:lnTo>
                    <a:close/>
                    <a:moveTo>
                      <a:pt x="962" y="811"/>
                    </a:moveTo>
                    <a:lnTo>
                      <a:pt x="807" y="922"/>
                    </a:lnTo>
                    <a:lnTo>
                      <a:pt x="719" y="878"/>
                    </a:lnTo>
                    <a:lnTo>
                      <a:pt x="884" y="772"/>
                    </a:lnTo>
                    <a:lnTo>
                      <a:pt x="962" y="811"/>
                    </a:lnTo>
                    <a:close/>
                    <a:moveTo>
                      <a:pt x="809" y="929"/>
                    </a:moveTo>
                    <a:lnTo>
                      <a:pt x="918" y="969"/>
                    </a:lnTo>
                    <a:lnTo>
                      <a:pt x="784" y="1086"/>
                    </a:lnTo>
                    <a:lnTo>
                      <a:pt x="671" y="1041"/>
                    </a:lnTo>
                    <a:lnTo>
                      <a:pt x="809" y="929"/>
                    </a:lnTo>
                    <a:close/>
                    <a:moveTo>
                      <a:pt x="924" y="970"/>
                    </a:moveTo>
                    <a:lnTo>
                      <a:pt x="1049" y="1011"/>
                    </a:lnTo>
                    <a:lnTo>
                      <a:pt x="925" y="1133"/>
                    </a:lnTo>
                    <a:lnTo>
                      <a:pt x="790" y="1088"/>
                    </a:lnTo>
                    <a:lnTo>
                      <a:pt x="924" y="970"/>
                    </a:lnTo>
                    <a:close/>
                    <a:moveTo>
                      <a:pt x="1055" y="1013"/>
                    </a:moveTo>
                    <a:lnTo>
                      <a:pt x="1198" y="1050"/>
                    </a:lnTo>
                    <a:lnTo>
                      <a:pt x="1085" y="1175"/>
                    </a:lnTo>
                    <a:lnTo>
                      <a:pt x="931" y="1135"/>
                    </a:lnTo>
                    <a:lnTo>
                      <a:pt x="1055" y="1013"/>
                    </a:lnTo>
                    <a:close/>
                    <a:moveTo>
                      <a:pt x="1205" y="1052"/>
                    </a:moveTo>
                    <a:lnTo>
                      <a:pt x="1365" y="1084"/>
                    </a:lnTo>
                    <a:lnTo>
                      <a:pt x="1258" y="1214"/>
                    </a:lnTo>
                    <a:lnTo>
                      <a:pt x="1092" y="1176"/>
                    </a:lnTo>
                    <a:lnTo>
                      <a:pt x="1205" y="1052"/>
                    </a:lnTo>
                    <a:close/>
                    <a:moveTo>
                      <a:pt x="1372" y="1086"/>
                    </a:moveTo>
                    <a:lnTo>
                      <a:pt x="1549" y="1119"/>
                    </a:lnTo>
                    <a:lnTo>
                      <a:pt x="1457" y="1249"/>
                    </a:lnTo>
                    <a:lnTo>
                      <a:pt x="1265" y="1216"/>
                    </a:lnTo>
                    <a:lnTo>
                      <a:pt x="1372" y="1086"/>
                    </a:lnTo>
                    <a:close/>
                    <a:moveTo>
                      <a:pt x="1556" y="1120"/>
                    </a:moveTo>
                    <a:lnTo>
                      <a:pt x="1749" y="1146"/>
                    </a:lnTo>
                    <a:lnTo>
                      <a:pt x="1660" y="1279"/>
                    </a:lnTo>
                    <a:lnTo>
                      <a:pt x="1464" y="1250"/>
                    </a:lnTo>
                    <a:lnTo>
                      <a:pt x="1556" y="1120"/>
                    </a:lnTo>
                    <a:close/>
                    <a:moveTo>
                      <a:pt x="1558" y="1116"/>
                    </a:moveTo>
                    <a:lnTo>
                      <a:pt x="1669" y="986"/>
                    </a:lnTo>
                    <a:lnTo>
                      <a:pt x="1837" y="1010"/>
                    </a:lnTo>
                    <a:lnTo>
                      <a:pt x="1750" y="1142"/>
                    </a:lnTo>
                    <a:lnTo>
                      <a:pt x="1558" y="1116"/>
                    </a:lnTo>
                    <a:close/>
                    <a:moveTo>
                      <a:pt x="1844" y="1011"/>
                    </a:moveTo>
                    <a:lnTo>
                      <a:pt x="2035" y="1030"/>
                    </a:lnTo>
                    <a:lnTo>
                      <a:pt x="1957" y="1167"/>
                    </a:lnTo>
                    <a:lnTo>
                      <a:pt x="1758" y="1143"/>
                    </a:lnTo>
                    <a:lnTo>
                      <a:pt x="1844" y="1011"/>
                    </a:lnTo>
                    <a:close/>
                    <a:moveTo>
                      <a:pt x="1848" y="1007"/>
                    </a:moveTo>
                    <a:lnTo>
                      <a:pt x="1949" y="877"/>
                    </a:lnTo>
                    <a:lnTo>
                      <a:pt x="2120" y="894"/>
                    </a:lnTo>
                    <a:lnTo>
                      <a:pt x="2036" y="1027"/>
                    </a:lnTo>
                    <a:lnTo>
                      <a:pt x="1848" y="1007"/>
                    </a:lnTo>
                    <a:close/>
                    <a:moveTo>
                      <a:pt x="2128" y="895"/>
                    </a:moveTo>
                    <a:lnTo>
                      <a:pt x="2302" y="909"/>
                    </a:lnTo>
                    <a:lnTo>
                      <a:pt x="2238" y="1044"/>
                    </a:lnTo>
                    <a:lnTo>
                      <a:pt x="2044" y="1028"/>
                    </a:lnTo>
                    <a:lnTo>
                      <a:pt x="2128" y="895"/>
                    </a:lnTo>
                    <a:close/>
                    <a:moveTo>
                      <a:pt x="2309" y="909"/>
                    </a:moveTo>
                    <a:lnTo>
                      <a:pt x="2491" y="921"/>
                    </a:lnTo>
                    <a:lnTo>
                      <a:pt x="2452" y="1056"/>
                    </a:lnTo>
                    <a:lnTo>
                      <a:pt x="2247" y="1044"/>
                    </a:lnTo>
                    <a:lnTo>
                      <a:pt x="2309" y="909"/>
                    </a:lnTo>
                    <a:close/>
                    <a:moveTo>
                      <a:pt x="2312" y="905"/>
                    </a:moveTo>
                    <a:lnTo>
                      <a:pt x="2381" y="779"/>
                    </a:lnTo>
                    <a:lnTo>
                      <a:pt x="2545" y="788"/>
                    </a:lnTo>
                    <a:lnTo>
                      <a:pt x="2492" y="918"/>
                    </a:lnTo>
                    <a:lnTo>
                      <a:pt x="2312" y="905"/>
                    </a:lnTo>
                    <a:close/>
                    <a:moveTo>
                      <a:pt x="2552" y="788"/>
                    </a:moveTo>
                    <a:lnTo>
                      <a:pt x="2716" y="792"/>
                    </a:lnTo>
                    <a:lnTo>
                      <a:pt x="2691" y="924"/>
                    </a:lnTo>
                    <a:lnTo>
                      <a:pt x="2501" y="918"/>
                    </a:lnTo>
                    <a:lnTo>
                      <a:pt x="2552" y="788"/>
                    </a:lnTo>
                    <a:close/>
                    <a:moveTo>
                      <a:pt x="2723" y="792"/>
                    </a:moveTo>
                    <a:lnTo>
                      <a:pt x="2890" y="796"/>
                    </a:lnTo>
                    <a:lnTo>
                      <a:pt x="2886" y="926"/>
                    </a:lnTo>
                    <a:lnTo>
                      <a:pt x="2700" y="924"/>
                    </a:lnTo>
                    <a:lnTo>
                      <a:pt x="2723" y="792"/>
                    </a:lnTo>
                    <a:close/>
                    <a:moveTo>
                      <a:pt x="2893" y="930"/>
                    </a:moveTo>
                    <a:lnTo>
                      <a:pt x="3085" y="929"/>
                    </a:lnTo>
                    <a:lnTo>
                      <a:pt x="3105" y="1065"/>
                    </a:lnTo>
                    <a:lnTo>
                      <a:pt x="2889" y="1068"/>
                    </a:lnTo>
                    <a:lnTo>
                      <a:pt x="2893" y="930"/>
                    </a:lnTo>
                    <a:close/>
                    <a:moveTo>
                      <a:pt x="3078" y="794"/>
                    </a:moveTo>
                    <a:lnTo>
                      <a:pt x="3241" y="789"/>
                    </a:lnTo>
                    <a:lnTo>
                      <a:pt x="3284" y="919"/>
                    </a:lnTo>
                    <a:lnTo>
                      <a:pt x="3092" y="925"/>
                    </a:lnTo>
                    <a:lnTo>
                      <a:pt x="3078" y="794"/>
                    </a:lnTo>
                    <a:close/>
                    <a:moveTo>
                      <a:pt x="3248" y="789"/>
                    </a:moveTo>
                    <a:lnTo>
                      <a:pt x="3415" y="781"/>
                    </a:lnTo>
                    <a:lnTo>
                      <a:pt x="3470" y="909"/>
                    </a:lnTo>
                    <a:lnTo>
                      <a:pt x="3292" y="919"/>
                    </a:lnTo>
                    <a:lnTo>
                      <a:pt x="3248" y="789"/>
                    </a:lnTo>
                    <a:close/>
                    <a:moveTo>
                      <a:pt x="3424" y="781"/>
                    </a:moveTo>
                    <a:lnTo>
                      <a:pt x="3577" y="769"/>
                    </a:lnTo>
                    <a:lnTo>
                      <a:pt x="3657" y="895"/>
                    </a:lnTo>
                    <a:lnTo>
                      <a:pt x="3478" y="908"/>
                    </a:lnTo>
                    <a:lnTo>
                      <a:pt x="3424" y="781"/>
                    </a:lnTo>
                    <a:close/>
                    <a:moveTo>
                      <a:pt x="3586" y="769"/>
                    </a:moveTo>
                    <a:lnTo>
                      <a:pt x="3738" y="754"/>
                    </a:lnTo>
                    <a:lnTo>
                      <a:pt x="3837" y="878"/>
                    </a:lnTo>
                    <a:lnTo>
                      <a:pt x="3665" y="894"/>
                    </a:lnTo>
                    <a:lnTo>
                      <a:pt x="3586" y="769"/>
                    </a:lnTo>
                    <a:close/>
                    <a:moveTo>
                      <a:pt x="3746" y="753"/>
                    </a:moveTo>
                    <a:lnTo>
                      <a:pt x="3887" y="737"/>
                    </a:lnTo>
                    <a:lnTo>
                      <a:pt x="4004" y="856"/>
                    </a:lnTo>
                    <a:lnTo>
                      <a:pt x="3846" y="877"/>
                    </a:lnTo>
                    <a:lnTo>
                      <a:pt x="3746" y="753"/>
                    </a:lnTo>
                    <a:close/>
                    <a:moveTo>
                      <a:pt x="3895" y="736"/>
                    </a:moveTo>
                    <a:lnTo>
                      <a:pt x="4025" y="713"/>
                    </a:lnTo>
                    <a:lnTo>
                      <a:pt x="4160" y="833"/>
                    </a:lnTo>
                    <a:lnTo>
                      <a:pt x="4011" y="856"/>
                    </a:lnTo>
                    <a:lnTo>
                      <a:pt x="3895" y="736"/>
                    </a:lnTo>
                    <a:close/>
                    <a:moveTo>
                      <a:pt x="4164" y="835"/>
                    </a:moveTo>
                    <a:lnTo>
                      <a:pt x="4284" y="960"/>
                    </a:lnTo>
                    <a:lnTo>
                      <a:pt x="4122" y="987"/>
                    </a:lnTo>
                    <a:lnTo>
                      <a:pt x="4015" y="859"/>
                    </a:lnTo>
                    <a:lnTo>
                      <a:pt x="4164" y="835"/>
                    </a:lnTo>
                    <a:close/>
                    <a:moveTo>
                      <a:pt x="4287" y="964"/>
                    </a:moveTo>
                    <a:lnTo>
                      <a:pt x="4398" y="1089"/>
                    </a:lnTo>
                    <a:lnTo>
                      <a:pt x="4222" y="1121"/>
                    </a:lnTo>
                    <a:lnTo>
                      <a:pt x="4124" y="990"/>
                    </a:lnTo>
                    <a:lnTo>
                      <a:pt x="4287" y="964"/>
                    </a:lnTo>
                    <a:close/>
                    <a:moveTo>
                      <a:pt x="4295" y="963"/>
                    </a:moveTo>
                    <a:lnTo>
                      <a:pt x="4448" y="931"/>
                    </a:lnTo>
                    <a:lnTo>
                      <a:pt x="4571" y="1057"/>
                    </a:lnTo>
                    <a:lnTo>
                      <a:pt x="4405" y="1088"/>
                    </a:lnTo>
                    <a:lnTo>
                      <a:pt x="4295" y="963"/>
                    </a:lnTo>
                    <a:close/>
                    <a:moveTo>
                      <a:pt x="4456" y="930"/>
                    </a:moveTo>
                    <a:lnTo>
                      <a:pt x="4593" y="898"/>
                    </a:lnTo>
                    <a:lnTo>
                      <a:pt x="4719" y="1018"/>
                    </a:lnTo>
                    <a:lnTo>
                      <a:pt x="4578" y="1055"/>
                    </a:lnTo>
                    <a:lnTo>
                      <a:pt x="4456" y="930"/>
                    </a:lnTo>
                    <a:close/>
                    <a:moveTo>
                      <a:pt x="4600" y="897"/>
                    </a:moveTo>
                    <a:lnTo>
                      <a:pt x="4716" y="861"/>
                    </a:lnTo>
                    <a:lnTo>
                      <a:pt x="4854" y="976"/>
                    </a:lnTo>
                    <a:lnTo>
                      <a:pt x="4727" y="1016"/>
                    </a:lnTo>
                    <a:lnTo>
                      <a:pt x="4600" y="897"/>
                    </a:lnTo>
                    <a:close/>
                    <a:moveTo>
                      <a:pt x="4858" y="979"/>
                    </a:moveTo>
                    <a:lnTo>
                      <a:pt x="4982" y="1098"/>
                    </a:lnTo>
                    <a:lnTo>
                      <a:pt x="4849" y="1141"/>
                    </a:lnTo>
                    <a:lnTo>
                      <a:pt x="4730" y="1019"/>
                    </a:lnTo>
                    <a:lnTo>
                      <a:pt x="4858" y="979"/>
                    </a:lnTo>
                    <a:close/>
                    <a:moveTo>
                      <a:pt x="4864" y="978"/>
                    </a:moveTo>
                    <a:lnTo>
                      <a:pt x="4976" y="938"/>
                    </a:lnTo>
                    <a:lnTo>
                      <a:pt x="5105" y="1052"/>
                    </a:lnTo>
                    <a:lnTo>
                      <a:pt x="4988" y="1095"/>
                    </a:lnTo>
                    <a:lnTo>
                      <a:pt x="4864" y="978"/>
                    </a:lnTo>
                    <a:close/>
                    <a:moveTo>
                      <a:pt x="4982" y="936"/>
                    </a:moveTo>
                    <a:lnTo>
                      <a:pt x="5073" y="892"/>
                    </a:lnTo>
                    <a:lnTo>
                      <a:pt x="5207" y="1002"/>
                    </a:lnTo>
                    <a:lnTo>
                      <a:pt x="5111" y="1050"/>
                    </a:lnTo>
                    <a:lnTo>
                      <a:pt x="4982" y="936"/>
                    </a:lnTo>
                    <a:close/>
                    <a:moveTo>
                      <a:pt x="4919" y="779"/>
                    </a:moveTo>
                    <a:lnTo>
                      <a:pt x="4988" y="740"/>
                    </a:lnTo>
                    <a:lnTo>
                      <a:pt x="5145" y="841"/>
                    </a:lnTo>
                    <a:lnTo>
                      <a:pt x="5074" y="886"/>
                    </a:lnTo>
                    <a:lnTo>
                      <a:pt x="4919" y="779"/>
                    </a:lnTo>
                    <a:close/>
                    <a:moveTo>
                      <a:pt x="4915" y="775"/>
                    </a:moveTo>
                    <a:lnTo>
                      <a:pt x="4744" y="673"/>
                    </a:lnTo>
                    <a:lnTo>
                      <a:pt x="4804" y="639"/>
                    </a:lnTo>
                    <a:lnTo>
                      <a:pt x="4983" y="736"/>
                    </a:lnTo>
                    <a:lnTo>
                      <a:pt x="4915" y="775"/>
                    </a:lnTo>
                    <a:close/>
                    <a:moveTo>
                      <a:pt x="4739" y="671"/>
                    </a:moveTo>
                    <a:lnTo>
                      <a:pt x="4548" y="574"/>
                    </a:lnTo>
                    <a:lnTo>
                      <a:pt x="4608" y="545"/>
                    </a:lnTo>
                    <a:lnTo>
                      <a:pt x="4799" y="637"/>
                    </a:lnTo>
                    <a:lnTo>
                      <a:pt x="4739" y="671"/>
                    </a:lnTo>
                    <a:close/>
                    <a:moveTo>
                      <a:pt x="4608" y="538"/>
                    </a:moveTo>
                    <a:lnTo>
                      <a:pt x="4398" y="454"/>
                    </a:lnTo>
                    <a:lnTo>
                      <a:pt x="4437" y="428"/>
                    </a:lnTo>
                    <a:lnTo>
                      <a:pt x="4649" y="509"/>
                    </a:lnTo>
                    <a:lnTo>
                      <a:pt x="4608" y="538"/>
                    </a:lnTo>
                    <a:close/>
                    <a:moveTo>
                      <a:pt x="4392" y="451"/>
                    </a:moveTo>
                    <a:lnTo>
                      <a:pt x="4171" y="373"/>
                    </a:lnTo>
                    <a:lnTo>
                      <a:pt x="4204" y="353"/>
                    </a:lnTo>
                    <a:lnTo>
                      <a:pt x="4431" y="426"/>
                    </a:lnTo>
                    <a:lnTo>
                      <a:pt x="4392" y="451"/>
                    </a:lnTo>
                    <a:close/>
                    <a:moveTo>
                      <a:pt x="4165" y="370"/>
                    </a:moveTo>
                    <a:lnTo>
                      <a:pt x="3933" y="302"/>
                    </a:lnTo>
                    <a:lnTo>
                      <a:pt x="3957" y="286"/>
                    </a:lnTo>
                    <a:lnTo>
                      <a:pt x="4198" y="351"/>
                    </a:lnTo>
                    <a:lnTo>
                      <a:pt x="4165" y="370"/>
                    </a:lnTo>
                    <a:close/>
                    <a:moveTo>
                      <a:pt x="3927" y="301"/>
                    </a:moveTo>
                    <a:lnTo>
                      <a:pt x="3686" y="242"/>
                    </a:lnTo>
                    <a:lnTo>
                      <a:pt x="3705" y="232"/>
                    </a:lnTo>
                    <a:lnTo>
                      <a:pt x="3951" y="285"/>
                    </a:lnTo>
                    <a:lnTo>
                      <a:pt x="3927" y="301"/>
                    </a:lnTo>
                    <a:close/>
                    <a:moveTo>
                      <a:pt x="3679" y="240"/>
                    </a:moveTo>
                    <a:lnTo>
                      <a:pt x="3433" y="193"/>
                    </a:lnTo>
                    <a:lnTo>
                      <a:pt x="3447" y="184"/>
                    </a:lnTo>
                    <a:lnTo>
                      <a:pt x="3696" y="231"/>
                    </a:lnTo>
                    <a:lnTo>
                      <a:pt x="3679" y="240"/>
                    </a:lnTo>
                    <a:close/>
                    <a:moveTo>
                      <a:pt x="3425" y="190"/>
                    </a:moveTo>
                    <a:lnTo>
                      <a:pt x="3177" y="150"/>
                    </a:lnTo>
                    <a:lnTo>
                      <a:pt x="3178" y="148"/>
                    </a:lnTo>
                    <a:lnTo>
                      <a:pt x="3438" y="183"/>
                    </a:lnTo>
                    <a:lnTo>
                      <a:pt x="3425" y="190"/>
                    </a:lnTo>
                    <a:close/>
                    <a:moveTo>
                      <a:pt x="3177" y="145"/>
                    </a:moveTo>
                    <a:lnTo>
                      <a:pt x="3165" y="144"/>
                    </a:lnTo>
                    <a:lnTo>
                      <a:pt x="3177" y="145"/>
                    </a:lnTo>
                    <a:lnTo>
                      <a:pt x="3177" y="145"/>
                    </a:lnTo>
                    <a:close/>
                    <a:moveTo>
                      <a:pt x="3170" y="147"/>
                    </a:moveTo>
                    <a:lnTo>
                      <a:pt x="3168" y="148"/>
                    </a:lnTo>
                    <a:lnTo>
                      <a:pt x="3144" y="145"/>
                    </a:lnTo>
                    <a:lnTo>
                      <a:pt x="3170" y="147"/>
                    </a:lnTo>
                    <a:close/>
                    <a:moveTo>
                      <a:pt x="3170" y="152"/>
                    </a:moveTo>
                    <a:lnTo>
                      <a:pt x="3419" y="194"/>
                    </a:lnTo>
                    <a:lnTo>
                      <a:pt x="3405" y="199"/>
                    </a:lnTo>
                    <a:lnTo>
                      <a:pt x="3168" y="153"/>
                    </a:lnTo>
                    <a:lnTo>
                      <a:pt x="3170" y="152"/>
                    </a:lnTo>
                    <a:close/>
                    <a:moveTo>
                      <a:pt x="3406" y="204"/>
                    </a:moveTo>
                    <a:lnTo>
                      <a:pt x="3642" y="256"/>
                    </a:lnTo>
                    <a:lnTo>
                      <a:pt x="3609" y="265"/>
                    </a:lnTo>
                    <a:lnTo>
                      <a:pt x="3388" y="209"/>
                    </a:lnTo>
                    <a:lnTo>
                      <a:pt x="3406" y="204"/>
                    </a:lnTo>
                    <a:close/>
                    <a:moveTo>
                      <a:pt x="3602" y="267"/>
                    </a:moveTo>
                    <a:lnTo>
                      <a:pt x="3567" y="278"/>
                    </a:lnTo>
                    <a:lnTo>
                      <a:pt x="3355" y="216"/>
                    </a:lnTo>
                    <a:lnTo>
                      <a:pt x="3379" y="211"/>
                    </a:lnTo>
                    <a:lnTo>
                      <a:pt x="3602" y="267"/>
                    </a:lnTo>
                    <a:close/>
                    <a:moveTo>
                      <a:pt x="3559" y="280"/>
                    </a:moveTo>
                    <a:lnTo>
                      <a:pt x="3517" y="288"/>
                    </a:lnTo>
                    <a:lnTo>
                      <a:pt x="3327" y="224"/>
                    </a:lnTo>
                    <a:lnTo>
                      <a:pt x="3348" y="218"/>
                    </a:lnTo>
                    <a:lnTo>
                      <a:pt x="3559" y="280"/>
                    </a:lnTo>
                    <a:close/>
                    <a:moveTo>
                      <a:pt x="3508" y="291"/>
                    </a:moveTo>
                    <a:lnTo>
                      <a:pt x="3464" y="299"/>
                    </a:lnTo>
                    <a:lnTo>
                      <a:pt x="3287" y="232"/>
                    </a:lnTo>
                    <a:lnTo>
                      <a:pt x="3319" y="227"/>
                    </a:lnTo>
                    <a:lnTo>
                      <a:pt x="3508" y="291"/>
                    </a:lnTo>
                    <a:close/>
                    <a:moveTo>
                      <a:pt x="3456" y="302"/>
                    </a:moveTo>
                    <a:lnTo>
                      <a:pt x="3408" y="309"/>
                    </a:lnTo>
                    <a:lnTo>
                      <a:pt x="3249" y="236"/>
                    </a:lnTo>
                    <a:lnTo>
                      <a:pt x="3278" y="233"/>
                    </a:lnTo>
                    <a:lnTo>
                      <a:pt x="3456" y="302"/>
                    </a:lnTo>
                    <a:close/>
                    <a:moveTo>
                      <a:pt x="3399" y="310"/>
                    </a:moveTo>
                    <a:lnTo>
                      <a:pt x="3344" y="318"/>
                    </a:lnTo>
                    <a:lnTo>
                      <a:pt x="3206" y="243"/>
                    </a:lnTo>
                    <a:lnTo>
                      <a:pt x="3241" y="237"/>
                    </a:lnTo>
                    <a:lnTo>
                      <a:pt x="3399" y="310"/>
                    </a:lnTo>
                    <a:close/>
                    <a:moveTo>
                      <a:pt x="3334" y="319"/>
                    </a:moveTo>
                    <a:lnTo>
                      <a:pt x="3278" y="324"/>
                    </a:lnTo>
                    <a:lnTo>
                      <a:pt x="3163" y="247"/>
                    </a:lnTo>
                    <a:lnTo>
                      <a:pt x="3198" y="244"/>
                    </a:lnTo>
                    <a:lnTo>
                      <a:pt x="3334" y="319"/>
                    </a:lnTo>
                    <a:close/>
                    <a:moveTo>
                      <a:pt x="3269" y="324"/>
                    </a:moveTo>
                    <a:lnTo>
                      <a:pt x="3209" y="329"/>
                    </a:lnTo>
                    <a:lnTo>
                      <a:pt x="3117" y="250"/>
                    </a:lnTo>
                    <a:lnTo>
                      <a:pt x="3155" y="248"/>
                    </a:lnTo>
                    <a:lnTo>
                      <a:pt x="3269" y="324"/>
                    </a:lnTo>
                    <a:close/>
                    <a:moveTo>
                      <a:pt x="3296" y="423"/>
                    </a:moveTo>
                    <a:lnTo>
                      <a:pt x="3213" y="429"/>
                    </a:lnTo>
                    <a:lnTo>
                      <a:pt x="3139" y="339"/>
                    </a:lnTo>
                    <a:lnTo>
                      <a:pt x="3204" y="332"/>
                    </a:lnTo>
                    <a:lnTo>
                      <a:pt x="3296" y="423"/>
                    </a:lnTo>
                    <a:close/>
                    <a:moveTo>
                      <a:pt x="3274" y="537"/>
                    </a:moveTo>
                    <a:lnTo>
                      <a:pt x="3159" y="542"/>
                    </a:lnTo>
                    <a:lnTo>
                      <a:pt x="3117" y="439"/>
                    </a:lnTo>
                    <a:lnTo>
                      <a:pt x="3208" y="433"/>
                    </a:lnTo>
                    <a:lnTo>
                      <a:pt x="3274" y="537"/>
                    </a:lnTo>
                    <a:close/>
                    <a:moveTo>
                      <a:pt x="3197" y="659"/>
                    </a:moveTo>
                    <a:lnTo>
                      <a:pt x="3057" y="664"/>
                    </a:lnTo>
                    <a:lnTo>
                      <a:pt x="3032" y="550"/>
                    </a:lnTo>
                    <a:lnTo>
                      <a:pt x="3152" y="547"/>
                    </a:lnTo>
                    <a:lnTo>
                      <a:pt x="3197" y="659"/>
                    </a:lnTo>
                    <a:close/>
                    <a:moveTo>
                      <a:pt x="3069" y="790"/>
                    </a:moveTo>
                    <a:lnTo>
                      <a:pt x="2898" y="792"/>
                    </a:lnTo>
                    <a:lnTo>
                      <a:pt x="2902" y="669"/>
                    </a:lnTo>
                    <a:lnTo>
                      <a:pt x="3049" y="667"/>
                    </a:lnTo>
                    <a:lnTo>
                      <a:pt x="3069" y="790"/>
                    </a:lnTo>
                    <a:close/>
                    <a:moveTo>
                      <a:pt x="2810" y="437"/>
                    </a:moveTo>
                    <a:lnTo>
                      <a:pt x="2838" y="342"/>
                    </a:lnTo>
                    <a:lnTo>
                      <a:pt x="2906" y="345"/>
                    </a:lnTo>
                    <a:lnTo>
                      <a:pt x="2903" y="438"/>
                    </a:lnTo>
                    <a:lnTo>
                      <a:pt x="2810" y="437"/>
                    </a:lnTo>
                    <a:close/>
                    <a:moveTo>
                      <a:pt x="2831" y="339"/>
                    </a:moveTo>
                    <a:lnTo>
                      <a:pt x="2765" y="337"/>
                    </a:lnTo>
                    <a:lnTo>
                      <a:pt x="2819" y="258"/>
                    </a:lnTo>
                    <a:lnTo>
                      <a:pt x="2859" y="258"/>
                    </a:lnTo>
                    <a:lnTo>
                      <a:pt x="2831" y="339"/>
                    </a:lnTo>
                    <a:close/>
                    <a:moveTo>
                      <a:pt x="2757" y="336"/>
                    </a:moveTo>
                    <a:lnTo>
                      <a:pt x="2695" y="334"/>
                    </a:lnTo>
                    <a:lnTo>
                      <a:pt x="2767" y="254"/>
                    </a:lnTo>
                    <a:lnTo>
                      <a:pt x="2811" y="258"/>
                    </a:lnTo>
                    <a:lnTo>
                      <a:pt x="2757" y="336"/>
                    </a:lnTo>
                    <a:close/>
                    <a:moveTo>
                      <a:pt x="2686" y="334"/>
                    </a:moveTo>
                    <a:lnTo>
                      <a:pt x="2622" y="329"/>
                    </a:lnTo>
                    <a:lnTo>
                      <a:pt x="2720" y="251"/>
                    </a:lnTo>
                    <a:lnTo>
                      <a:pt x="2759" y="254"/>
                    </a:lnTo>
                    <a:lnTo>
                      <a:pt x="2686" y="334"/>
                    </a:lnTo>
                    <a:close/>
                    <a:moveTo>
                      <a:pt x="2614" y="328"/>
                    </a:moveTo>
                    <a:lnTo>
                      <a:pt x="2554" y="323"/>
                    </a:lnTo>
                    <a:lnTo>
                      <a:pt x="2675" y="248"/>
                    </a:lnTo>
                    <a:lnTo>
                      <a:pt x="2712" y="251"/>
                    </a:lnTo>
                    <a:lnTo>
                      <a:pt x="2614" y="328"/>
                    </a:lnTo>
                    <a:close/>
                    <a:moveTo>
                      <a:pt x="2545" y="321"/>
                    </a:moveTo>
                    <a:lnTo>
                      <a:pt x="2489" y="315"/>
                    </a:lnTo>
                    <a:lnTo>
                      <a:pt x="2630" y="244"/>
                    </a:lnTo>
                    <a:lnTo>
                      <a:pt x="2665" y="247"/>
                    </a:lnTo>
                    <a:lnTo>
                      <a:pt x="2545" y="321"/>
                    </a:lnTo>
                    <a:close/>
                    <a:moveTo>
                      <a:pt x="2480" y="315"/>
                    </a:moveTo>
                    <a:lnTo>
                      <a:pt x="2427" y="307"/>
                    </a:lnTo>
                    <a:lnTo>
                      <a:pt x="2588" y="238"/>
                    </a:lnTo>
                    <a:lnTo>
                      <a:pt x="2621" y="243"/>
                    </a:lnTo>
                    <a:lnTo>
                      <a:pt x="2480" y="315"/>
                    </a:lnTo>
                    <a:close/>
                    <a:moveTo>
                      <a:pt x="2419" y="305"/>
                    </a:moveTo>
                    <a:lnTo>
                      <a:pt x="2367" y="297"/>
                    </a:lnTo>
                    <a:lnTo>
                      <a:pt x="2552" y="232"/>
                    </a:lnTo>
                    <a:lnTo>
                      <a:pt x="2579" y="237"/>
                    </a:lnTo>
                    <a:lnTo>
                      <a:pt x="2419" y="305"/>
                    </a:lnTo>
                    <a:close/>
                    <a:moveTo>
                      <a:pt x="2358" y="296"/>
                    </a:moveTo>
                    <a:lnTo>
                      <a:pt x="2319" y="288"/>
                    </a:lnTo>
                    <a:lnTo>
                      <a:pt x="2512" y="226"/>
                    </a:lnTo>
                    <a:lnTo>
                      <a:pt x="2544" y="231"/>
                    </a:lnTo>
                    <a:lnTo>
                      <a:pt x="2358" y="296"/>
                    </a:lnTo>
                    <a:close/>
                    <a:moveTo>
                      <a:pt x="2512" y="221"/>
                    </a:moveTo>
                    <a:lnTo>
                      <a:pt x="2490" y="216"/>
                    </a:lnTo>
                    <a:lnTo>
                      <a:pt x="2705" y="163"/>
                    </a:lnTo>
                    <a:lnTo>
                      <a:pt x="2708" y="166"/>
                    </a:lnTo>
                    <a:lnTo>
                      <a:pt x="2512" y="221"/>
                    </a:lnTo>
                    <a:close/>
                    <a:moveTo>
                      <a:pt x="2482" y="213"/>
                    </a:moveTo>
                    <a:lnTo>
                      <a:pt x="2460" y="206"/>
                    </a:lnTo>
                    <a:lnTo>
                      <a:pt x="2687" y="159"/>
                    </a:lnTo>
                    <a:lnTo>
                      <a:pt x="2695" y="162"/>
                    </a:lnTo>
                    <a:lnTo>
                      <a:pt x="2482" y="213"/>
                    </a:lnTo>
                    <a:close/>
                    <a:moveTo>
                      <a:pt x="2453" y="204"/>
                    </a:moveTo>
                    <a:lnTo>
                      <a:pt x="2437" y="199"/>
                    </a:lnTo>
                    <a:lnTo>
                      <a:pt x="2674" y="156"/>
                    </a:lnTo>
                    <a:lnTo>
                      <a:pt x="2680" y="157"/>
                    </a:lnTo>
                    <a:lnTo>
                      <a:pt x="2453" y="204"/>
                    </a:lnTo>
                    <a:close/>
                    <a:moveTo>
                      <a:pt x="2675" y="151"/>
                    </a:moveTo>
                    <a:lnTo>
                      <a:pt x="2674" y="151"/>
                    </a:lnTo>
                    <a:lnTo>
                      <a:pt x="2686" y="150"/>
                    </a:lnTo>
                    <a:lnTo>
                      <a:pt x="2675" y="151"/>
                    </a:lnTo>
                    <a:close/>
                    <a:moveTo>
                      <a:pt x="2665" y="148"/>
                    </a:moveTo>
                    <a:lnTo>
                      <a:pt x="2664" y="148"/>
                    </a:lnTo>
                    <a:lnTo>
                      <a:pt x="2701" y="145"/>
                    </a:lnTo>
                    <a:lnTo>
                      <a:pt x="2665" y="148"/>
                    </a:lnTo>
                    <a:close/>
                    <a:moveTo>
                      <a:pt x="2657" y="145"/>
                    </a:moveTo>
                    <a:lnTo>
                      <a:pt x="2655" y="144"/>
                    </a:lnTo>
                    <a:lnTo>
                      <a:pt x="2718" y="139"/>
                    </a:lnTo>
                    <a:lnTo>
                      <a:pt x="2657" y="145"/>
                    </a:lnTo>
                    <a:close/>
                    <a:moveTo>
                      <a:pt x="2657" y="150"/>
                    </a:moveTo>
                    <a:lnTo>
                      <a:pt x="2406" y="188"/>
                    </a:lnTo>
                    <a:lnTo>
                      <a:pt x="2397" y="182"/>
                    </a:lnTo>
                    <a:lnTo>
                      <a:pt x="2654" y="148"/>
                    </a:lnTo>
                    <a:lnTo>
                      <a:pt x="2657" y="150"/>
                    </a:lnTo>
                    <a:close/>
                    <a:moveTo>
                      <a:pt x="2398" y="189"/>
                    </a:moveTo>
                    <a:lnTo>
                      <a:pt x="2156" y="238"/>
                    </a:lnTo>
                    <a:lnTo>
                      <a:pt x="2138" y="227"/>
                    </a:lnTo>
                    <a:lnTo>
                      <a:pt x="2389" y="183"/>
                    </a:lnTo>
                    <a:lnTo>
                      <a:pt x="2398" y="189"/>
                    </a:lnTo>
                    <a:close/>
                    <a:moveTo>
                      <a:pt x="2133" y="223"/>
                    </a:moveTo>
                    <a:lnTo>
                      <a:pt x="2117" y="213"/>
                    </a:lnTo>
                    <a:lnTo>
                      <a:pt x="2374" y="175"/>
                    </a:lnTo>
                    <a:lnTo>
                      <a:pt x="2383" y="179"/>
                    </a:lnTo>
                    <a:lnTo>
                      <a:pt x="2133" y="223"/>
                    </a:lnTo>
                    <a:close/>
                    <a:moveTo>
                      <a:pt x="2372" y="163"/>
                    </a:moveTo>
                    <a:lnTo>
                      <a:pt x="2639" y="139"/>
                    </a:lnTo>
                    <a:lnTo>
                      <a:pt x="2641" y="141"/>
                    </a:lnTo>
                    <a:lnTo>
                      <a:pt x="2378" y="171"/>
                    </a:lnTo>
                    <a:lnTo>
                      <a:pt x="2372" y="163"/>
                    </a:lnTo>
                    <a:close/>
                    <a:moveTo>
                      <a:pt x="2370" y="159"/>
                    </a:moveTo>
                    <a:lnTo>
                      <a:pt x="2367" y="153"/>
                    </a:lnTo>
                    <a:lnTo>
                      <a:pt x="2637" y="135"/>
                    </a:lnTo>
                    <a:lnTo>
                      <a:pt x="2637" y="135"/>
                    </a:lnTo>
                    <a:lnTo>
                      <a:pt x="2370" y="159"/>
                    </a:lnTo>
                    <a:close/>
                    <a:moveTo>
                      <a:pt x="2125" y="224"/>
                    </a:moveTo>
                    <a:lnTo>
                      <a:pt x="1876" y="280"/>
                    </a:lnTo>
                    <a:lnTo>
                      <a:pt x="1854" y="263"/>
                    </a:lnTo>
                    <a:lnTo>
                      <a:pt x="2108" y="215"/>
                    </a:lnTo>
                    <a:lnTo>
                      <a:pt x="2125" y="224"/>
                    </a:lnTo>
                    <a:close/>
                    <a:moveTo>
                      <a:pt x="1870" y="281"/>
                    </a:moveTo>
                    <a:lnTo>
                      <a:pt x="1626" y="343"/>
                    </a:lnTo>
                    <a:lnTo>
                      <a:pt x="1601" y="324"/>
                    </a:lnTo>
                    <a:lnTo>
                      <a:pt x="1847" y="264"/>
                    </a:lnTo>
                    <a:lnTo>
                      <a:pt x="1870" y="281"/>
                    </a:lnTo>
                    <a:close/>
                    <a:moveTo>
                      <a:pt x="1653" y="368"/>
                    </a:moveTo>
                    <a:lnTo>
                      <a:pt x="1428" y="445"/>
                    </a:lnTo>
                    <a:lnTo>
                      <a:pt x="1390" y="418"/>
                    </a:lnTo>
                    <a:lnTo>
                      <a:pt x="1623" y="348"/>
                    </a:lnTo>
                    <a:lnTo>
                      <a:pt x="1653" y="368"/>
                    </a:lnTo>
                    <a:close/>
                    <a:moveTo>
                      <a:pt x="1422" y="447"/>
                    </a:moveTo>
                    <a:lnTo>
                      <a:pt x="1204" y="531"/>
                    </a:lnTo>
                    <a:lnTo>
                      <a:pt x="1166" y="500"/>
                    </a:lnTo>
                    <a:lnTo>
                      <a:pt x="1383" y="421"/>
                    </a:lnTo>
                    <a:lnTo>
                      <a:pt x="1422" y="447"/>
                    </a:lnTo>
                    <a:close/>
                    <a:moveTo>
                      <a:pt x="1260" y="567"/>
                    </a:moveTo>
                    <a:lnTo>
                      <a:pt x="1069" y="661"/>
                    </a:lnTo>
                    <a:lnTo>
                      <a:pt x="1003" y="629"/>
                    </a:lnTo>
                    <a:lnTo>
                      <a:pt x="1203" y="536"/>
                    </a:lnTo>
                    <a:lnTo>
                      <a:pt x="1260" y="567"/>
                    </a:lnTo>
                    <a:close/>
                    <a:moveTo>
                      <a:pt x="1064" y="665"/>
                    </a:moveTo>
                    <a:lnTo>
                      <a:pt x="884" y="765"/>
                    </a:lnTo>
                    <a:lnTo>
                      <a:pt x="817" y="727"/>
                    </a:lnTo>
                    <a:lnTo>
                      <a:pt x="998" y="632"/>
                    </a:lnTo>
                    <a:lnTo>
                      <a:pt x="1064" y="665"/>
                    </a:lnTo>
                    <a:close/>
                    <a:moveTo>
                      <a:pt x="879" y="769"/>
                    </a:moveTo>
                    <a:lnTo>
                      <a:pt x="714" y="876"/>
                    </a:lnTo>
                    <a:lnTo>
                      <a:pt x="644" y="833"/>
                    </a:lnTo>
                    <a:lnTo>
                      <a:pt x="812" y="731"/>
                    </a:lnTo>
                    <a:lnTo>
                      <a:pt x="879" y="769"/>
                    </a:lnTo>
                    <a:close/>
                    <a:moveTo>
                      <a:pt x="714" y="882"/>
                    </a:moveTo>
                    <a:lnTo>
                      <a:pt x="803" y="926"/>
                    </a:lnTo>
                    <a:lnTo>
                      <a:pt x="666" y="1039"/>
                    </a:lnTo>
                    <a:lnTo>
                      <a:pt x="573" y="992"/>
                    </a:lnTo>
                    <a:lnTo>
                      <a:pt x="714" y="882"/>
                    </a:lnTo>
                    <a:close/>
                    <a:moveTo>
                      <a:pt x="661" y="1043"/>
                    </a:moveTo>
                    <a:lnTo>
                      <a:pt x="545" y="1157"/>
                    </a:lnTo>
                    <a:lnTo>
                      <a:pt x="449" y="1104"/>
                    </a:lnTo>
                    <a:lnTo>
                      <a:pt x="568" y="996"/>
                    </a:lnTo>
                    <a:lnTo>
                      <a:pt x="661" y="1043"/>
                    </a:lnTo>
                    <a:close/>
                    <a:moveTo>
                      <a:pt x="668" y="1045"/>
                    </a:moveTo>
                    <a:lnTo>
                      <a:pt x="780" y="1089"/>
                    </a:lnTo>
                    <a:lnTo>
                      <a:pt x="668" y="1208"/>
                    </a:lnTo>
                    <a:lnTo>
                      <a:pt x="551" y="1160"/>
                    </a:lnTo>
                    <a:lnTo>
                      <a:pt x="668" y="1045"/>
                    </a:lnTo>
                    <a:close/>
                    <a:moveTo>
                      <a:pt x="787" y="1092"/>
                    </a:moveTo>
                    <a:lnTo>
                      <a:pt x="922" y="1137"/>
                    </a:lnTo>
                    <a:lnTo>
                      <a:pt x="820" y="1256"/>
                    </a:lnTo>
                    <a:lnTo>
                      <a:pt x="674" y="1211"/>
                    </a:lnTo>
                    <a:lnTo>
                      <a:pt x="787" y="1092"/>
                    </a:lnTo>
                    <a:close/>
                    <a:moveTo>
                      <a:pt x="929" y="1138"/>
                    </a:moveTo>
                    <a:lnTo>
                      <a:pt x="1081" y="1179"/>
                    </a:lnTo>
                    <a:lnTo>
                      <a:pt x="983" y="1303"/>
                    </a:lnTo>
                    <a:lnTo>
                      <a:pt x="827" y="1259"/>
                    </a:lnTo>
                    <a:lnTo>
                      <a:pt x="929" y="1138"/>
                    </a:lnTo>
                    <a:close/>
                    <a:moveTo>
                      <a:pt x="1088" y="1180"/>
                    </a:moveTo>
                    <a:lnTo>
                      <a:pt x="1255" y="1217"/>
                    </a:lnTo>
                    <a:lnTo>
                      <a:pt x="1171" y="1347"/>
                    </a:lnTo>
                    <a:lnTo>
                      <a:pt x="990" y="1305"/>
                    </a:lnTo>
                    <a:lnTo>
                      <a:pt x="1088" y="1180"/>
                    </a:lnTo>
                    <a:close/>
                    <a:moveTo>
                      <a:pt x="1263" y="1219"/>
                    </a:moveTo>
                    <a:lnTo>
                      <a:pt x="1454" y="1252"/>
                    </a:lnTo>
                    <a:lnTo>
                      <a:pt x="1373" y="1386"/>
                    </a:lnTo>
                    <a:lnTo>
                      <a:pt x="1178" y="1348"/>
                    </a:lnTo>
                    <a:lnTo>
                      <a:pt x="1263" y="1219"/>
                    </a:lnTo>
                    <a:close/>
                    <a:moveTo>
                      <a:pt x="1461" y="1254"/>
                    </a:moveTo>
                    <a:lnTo>
                      <a:pt x="1659" y="1283"/>
                    </a:lnTo>
                    <a:lnTo>
                      <a:pt x="1594" y="1419"/>
                    </a:lnTo>
                    <a:lnTo>
                      <a:pt x="1380" y="1387"/>
                    </a:lnTo>
                    <a:lnTo>
                      <a:pt x="1461" y="1254"/>
                    </a:lnTo>
                    <a:close/>
                    <a:moveTo>
                      <a:pt x="1666" y="1283"/>
                    </a:moveTo>
                    <a:lnTo>
                      <a:pt x="1890" y="1310"/>
                    </a:lnTo>
                    <a:lnTo>
                      <a:pt x="1827" y="1447"/>
                    </a:lnTo>
                    <a:lnTo>
                      <a:pt x="1601" y="1420"/>
                    </a:lnTo>
                    <a:lnTo>
                      <a:pt x="1666" y="1283"/>
                    </a:lnTo>
                    <a:close/>
                    <a:moveTo>
                      <a:pt x="1668" y="1279"/>
                    </a:moveTo>
                    <a:lnTo>
                      <a:pt x="1756" y="1147"/>
                    </a:lnTo>
                    <a:lnTo>
                      <a:pt x="1956" y="1170"/>
                    </a:lnTo>
                    <a:lnTo>
                      <a:pt x="1891" y="1306"/>
                    </a:lnTo>
                    <a:lnTo>
                      <a:pt x="1668" y="1279"/>
                    </a:lnTo>
                    <a:close/>
                    <a:moveTo>
                      <a:pt x="1963" y="1171"/>
                    </a:moveTo>
                    <a:lnTo>
                      <a:pt x="2176" y="1190"/>
                    </a:lnTo>
                    <a:lnTo>
                      <a:pt x="2123" y="1327"/>
                    </a:lnTo>
                    <a:lnTo>
                      <a:pt x="1898" y="1308"/>
                    </a:lnTo>
                    <a:lnTo>
                      <a:pt x="1963" y="1171"/>
                    </a:lnTo>
                    <a:close/>
                    <a:moveTo>
                      <a:pt x="1966" y="1168"/>
                    </a:moveTo>
                    <a:lnTo>
                      <a:pt x="2042" y="1032"/>
                    </a:lnTo>
                    <a:lnTo>
                      <a:pt x="2237" y="1048"/>
                    </a:lnTo>
                    <a:lnTo>
                      <a:pt x="2177" y="1186"/>
                    </a:lnTo>
                    <a:lnTo>
                      <a:pt x="1966" y="1168"/>
                    </a:lnTo>
                    <a:close/>
                    <a:moveTo>
                      <a:pt x="2244" y="1048"/>
                    </a:moveTo>
                    <a:lnTo>
                      <a:pt x="2452" y="1060"/>
                    </a:lnTo>
                    <a:lnTo>
                      <a:pt x="2406" y="1198"/>
                    </a:lnTo>
                    <a:lnTo>
                      <a:pt x="2185" y="1186"/>
                    </a:lnTo>
                    <a:lnTo>
                      <a:pt x="2244" y="1048"/>
                    </a:lnTo>
                    <a:close/>
                    <a:moveTo>
                      <a:pt x="2459" y="1060"/>
                    </a:moveTo>
                    <a:lnTo>
                      <a:pt x="2666" y="1066"/>
                    </a:lnTo>
                    <a:lnTo>
                      <a:pt x="2641" y="1209"/>
                    </a:lnTo>
                    <a:lnTo>
                      <a:pt x="2415" y="1198"/>
                    </a:lnTo>
                    <a:lnTo>
                      <a:pt x="2459" y="1060"/>
                    </a:lnTo>
                    <a:close/>
                    <a:moveTo>
                      <a:pt x="2460" y="1056"/>
                    </a:moveTo>
                    <a:lnTo>
                      <a:pt x="2500" y="921"/>
                    </a:lnTo>
                    <a:lnTo>
                      <a:pt x="2690" y="927"/>
                    </a:lnTo>
                    <a:lnTo>
                      <a:pt x="2666" y="1062"/>
                    </a:lnTo>
                    <a:lnTo>
                      <a:pt x="2460" y="1056"/>
                    </a:lnTo>
                    <a:close/>
                    <a:moveTo>
                      <a:pt x="2698" y="927"/>
                    </a:moveTo>
                    <a:lnTo>
                      <a:pt x="2885" y="930"/>
                    </a:lnTo>
                    <a:lnTo>
                      <a:pt x="2880" y="1068"/>
                    </a:lnTo>
                    <a:lnTo>
                      <a:pt x="2675" y="1062"/>
                    </a:lnTo>
                    <a:lnTo>
                      <a:pt x="2698" y="927"/>
                    </a:lnTo>
                    <a:close/>
                    <a:moveTo>
                      <a:pt x="2889" y="1072"/>
                    </a:moveTo>
                    <a:lnTo>
                      <a:pt x="3105" y="1068"/>
                    </a:lnTo>
                    <a:lnTo>
                      <a:pt x="3114" y="1209"/>
                    </a:lnTo>
                    <a:lnTo>
                      <a:pt x="2884" y="1211"/>
                    </a:lnTo>
                    <a:lnTo>
                      <a:pt x="2884" y="1211"/>
                    </a:lnTo>
                    <a:lnTo>
                      <a:pt x="2889" y="1072"/>
                    </a:lnTo>
                    <a:close/>
                    <a:moveTo>
                      <a:pt x="3094" y="929"/>
                    </a:moveTo>
                    <a:lnTo>
                      <a:pt x="3285" y="922"/>
                    </a:lnTo>
                    <a:lnTo>
                      <a:pt x="3316" y="1059"/>
                    </a:lnTo>
                    <a:lnTo>
                      <a:pt x="3112" y="1065"/>
                    </a:lnTo>
                    <a:lnTo>
                      <a:pt x="3094" y="929"/>
                    </a:lnTo>
                    <a:close/>
                    <a:moveTo>
                      <a:pt x="3292" y="922"/>
                    </a:moveTo>
                    <a:lnTo>
                      <a:pt x="3471" y="913"/>
                    </a:lnTo>
                    <a:lnTo>
                      <a:pt x="3524" y="1046"/>
                    </a:lnTo>
                    <a:lnTo>
                      <a:pt x="3324" y="1059"/>
                    </a:lnTo>
                    <a:lnTo>
                      <a:pt x="3292" y="922"/>
                    </a:lnTo>
                    <a:close/>
                    <a:moveTo>
                      <a:pt x="3479" y="911"/>
                    </a:moveTo>
                    <a:lnTo>
                      <a:pt x="3659" y="899"/>
                    </a:lnTo>
                    <a:lnTo>
                      <a:pt x="3733" y="1032"/>
                    </a:lnTo>
                    <a:lnTo>
                      <a:pt x="3533" y="1046"/>
                    </a:lnTo>
                    <a:lnTo>
                      <a:pt x="3479" y="911"/>
                    </a:lnTo>
                    <a:close/>
                    <a:moveTo>
                      <a:pt x="3668" y="898"/>
                    </a:moveTo>
                    <a:lnTo>
                      <a:pt x="3840" y="882"/>
                    </a:lnTo>
                    <a:lnTo>
                      <a:pt x="3929" y="1012"/>
                    </a:lnTo>
                    <a:lnTo>
                      <a:pt x="3740" y="1030"/>
                    </a:lnTo>
                    <a:lnTo>
                      <a:pt x="3668" y="898"/>
                    </a:lnTo>
                    <a:close/>
                    <a:moveTo>
                      <a:pt x="3848" y="881"/>
                    </a:moveTo>
                    <a:lnTo>
                      <a:pt x="4008" y="860"/>
                    </a:lnTo>
                    <a:lnTo>
                      <a:pt x="4113" y="987"/>
                    </a:lnTo>
                    <a:lnTo>
                      <a:pt x="3938" y="1011"/>
                    </a:lnTo>
                    <a:lnTo>
                      <a:pt x="3848" y="881"/>
                    </a:lnTo>
                    <a:close/>
                    <a:moveTo>
                      <a:pt x="4117" y="991"/>
                    </a:moveTo>
                    <a:lnTo>
                      <a:pt x="4215" y="1122"/>
                    </a:lnTo>
                    <a:lnTo>
                      <a:pt x="4022" y="1147"/>
                    </a:lnTo>
                    <a:lnTo>
                      <a:pt x="3940" y="1014"/>
                    </a:lnTo>
                    <a:lnTo>
                      <a:pt x="4117" y="991"/>
                    </a:lnTo>
                    <a:close/>
                    <a:moveTo>
                      <a:pt x="4218" y="1126"/>
                    </a:moveTo>
                    <a:lnTo>
                      <a:pt x="4301" y="1257"/>
                    </a:lnTo>
                    <a:lnTo>
                      <a:pt x="4099" y="1286"/>
                    </a:lnTo>
                    <a:lnTo>
                      <a:pt x="4025" y="1151"/>
                    </a:lnTo>
                    <a:lnTo>
                      <a:pt x="4218" y="1126"/>
                    </a:lnTo>
                    <a:close/>
                    <a:moveTo>
                      <a:pt x="4225" y="1125"/>
                    </a:moveTo>
                    <a:lnTo>
                      <a:pt x="4400" y="1093"/>
                    </a:lnTo>
                    <a:lnTo>
                      <a:pt x="4500" y="1224"/>
                    </a:lnTo>
                    <a:lnTo>
                      <a:pt x="4308" y="1256"/>
                    </a:lnTo>
                    <a:lnTo>
                      <a:pt x="4225" y="1125"/>
                    </a:lnTo>
                    <a:close/>
                    <a:moveTo>
                      <a:pt x="4409" y="1092"/>
                    </a:moveTo>
                    <a:lnTo>
                      <a:pt x="4575" y="1060"/>
                    </a:lnTo>
                    <a:lnTo>
                      <a:pt x="4679" y="1186"/>
                    </a:lnTo>
                    <a:lnTo>
                      <a:pt x="4507" y="1223"/>
                    </a:lnTo>
                    <a:lnTo>
                      <a:pt x="4409" y="1092"/>
                    </a:lnTo>
                    <a:close/>
                    <a:moveTo>
                      <a:pt x="4582" y="1059"/>
                    </a:moveTo>
                    <a:lnTo>
                      <a:pt x="4723" y="1022"/>
                    </a:lnTo>
                    <a:lnTo>
                      <a:pt x="4842" y="1143"/>
                    </a:lnTo>
                    <a:lnTo>
                      <a:pt x="4686" y="1185"/>
                    </a:lnTo>
                    <a:lnTo>
                      <a:pt x="4582" y="1059"/>
                    </a:lnTo>
                    <a:close/>
                    <a:moveTo>
                      <a:pt x="4845" y="1147"/>
                    </a:moveTo>
                    <a:lnTo>
                      <a:pt x="4939" y="1268"/>
                    </a:lnTo>
                    <a:lnTo>
                      <a:pt x="4778" y="1314"/>
                    </a:lnTo>
                    <a:lnTo>
                      <a:pt x="4689" y="1189"/>
                    </a:lnTo>
                    <a:lnTo>
                      <a:pt x="4845" y="1147"/>
                    </a:lnTo>
                    <a:close/>
                    <a:moveTo>
                      <a:pt x="4852" y="1144"/>
                    </a:moveTo>
                    <a:lnTo>
                      <a:pt x="4986" y="1102"/>
                    </a:lnTo>
                    <a:lnTo>
                      <a:pt x="5091" y="1223"/>
                    </a:lnTo>
                    <a:lnTo>
                      <a:pt x="4946" y="1267"/>
                    </a:lnTo>
                    <a:lnTo>
                      <a:pt x="4852" y="1144"/>
                    </a:lnTo>
                    <a:close/>
                    <a:moveTo>
                      <a:pt x="4992" y="1099"/>
                    </a:moveTo>
                    <a:lnTo>
                      <a:pt x="5108" y="1056"/>
                    </a:lnTo>
                    <a:lnTo>
                      <a:pt x="5219" y="1173"/>
                    </a:lnTo>
                    <a:lnTo>
                      <a:pt x="5099" y="1221"/>
                    </a:lnTo>
                    <a:lnTo>
                      <a:pt x="4992" y="1099"/>
                    </a:lnTo>
                    <a:close/>
                    <a:moveTo>
                      <a:pt x="5115" y="1054"/>
                    </a:moveTo>
                    <a:lnTo>
                      <a:pt x="5210" y="1006"/>
                    </a:lnTo>
                    <a:lnTo>
                      <a:pt x="5322" y="1117"/>
                    </a:lnTo>
                    <a:lnTo>
                      <a:pt x="5224" y="1169"/>
                    </a:lnTo>
                    <a:lnTo>
                      <a:pt x="5115" y="1054"/>
                    </a:lnTo>
                    <a:close/>
                    <a:moveTo>
                      <a:pt x="5216" y="1002"/>
                    </a:moveTo>
                    <a:lnTo>
                      <a:pt x="5288" y="954"/>
                    </a:lnTo>
                    <a:lnTo>
                      <a:pt x="5403" y="1064"/>
                    </a:lnTo>
                    <a:lnTo>
                      <a:pt x="5327" y="1114"/>
                    </a:lnTo>
                    <a:lnTo>
                      <a:pt x="5216" y="1002"/>
                    </a:lnTo>
                    <a:close/>
                    <a:moveTo>
                      <a:pt x="5211" y="998"/>
                    </a:moveTo>
                    <a:lnTo>
                      <a:pt x="5078" y="889"/>
                    </a:lnTo>
                    <a:lnTo>
                      <a:pt x="5150" y="845"/>
                    </a:lnTo>
                    <a:lnTo>
                      <a:pt x="5284" y="951"/>
                    </a:lnTo>
                    <a:lnTo>
                      <a:pt x="5211" y="998"/>
                    </a:lnTo>
                    <a:close/>
                    <a:moveTo>
                      <a:pt x="4993" y="736"/>
                    </a:moveTo>
                    <a:lnTo>
                      <a:pt x="5041" y="697"/>
                    </a:lnTo>
                    <a:lnTo>
                      <a:pt x="5200" y="796"/>
                    </a:lnTo>
                    <a:lnTo>
                      <a:pt x="5150" y="838"/>
                    </a:lnTo>
                    <a:lnTo>
                      <a:pt x="4993" y="736"/>
                    </a:lnTo>
                    <a:close/>
                    <a:moveTo>
                      <a:pt x="4988" y="734"/>
                    </a:moveTo>
                    <a:lnTo>
                      <a:pt x="4809" y="637"/>
                    </a:lnTo>
                    <a:lnTo>
                      <a:pt x="4862" y="600"/>
                    </a:lnTo>
                    <a:lnTo>
                      <a:pt x="5036" y="694"/>
                    </a:lnTo>
                    <a:lnTo>
                      <a:pt x="4988" y="734"/>
                    </a:lnTo>
                    <a:close/>
                    <a:moveTo>
                      <a:pt x="4804" y="634"/>
                    </a:moveTo>
                    <a:lnTo>
                      <a:pt x="4614" y="541"/>
                    </a:lnTo>
                    <a:lnTo>
                      <a:pt x="4656" y="512"/>
                    </a:lnTo>
                    <a:lnTo>
                      <a:pt x="4856" y="597"/>
                    </a:lnTo>
                    <a:lnTo>
                      <a:pt x="4804" y="634"/>
                    </a:lnTo>
                    <a:close/>
                    <a:moveTo>
                      <a:pt x="4654" y="505"/>
                    </a:moveTo>
                    <a:lnTo>
                      <a:pt x="4442" y="424"/>
                    </a:lnTo>
                    <a:lnTo>
                      <a:pt x="4469" y="400"/>
                    </a:lnTo>
                    <a:lnTo>
                      <a:pt x="4685" y="475"/>
                    </a:lnTo>
                    <a:lnTo>
                      <a:pt x="4654" y="505"/>
                    </a:lnTo>
                    <a:close/>
                    <a:moveTo>
                      <a:pt x="4435" y="422"/>
                    </a:moveTo>
                    <a:lnTo>
                      <a:pt x="4209" y="350"/>
                    </a:lnTo>
                    <a:lnTo>
                      <a:pt x="4230" y="331"/>
                    </a:lnTo>
                    <a:lnTo>
                      <a:pt x="4463" y="399"/>
                    </a:lnTo>
                    <a:lnTo>
                      <a:pt x="4435" y="422"/>
                    </a:lnTo>
                    <a:close/>
                    <a:moveTo>
                      <a:pt x="4202" y="348"/>
                    </a:moveTo>
                    <a:lnTo>
                      <a:pt x="3962" y="283"/>
                    </a:lnTo>
                    <a:lnTo>
                      <a:pt x="3984" y="269"/>
                    </a:lnTo>
                    <a:lnTo>
                      <a:pt x="4224" y="329"/>
                    </a:lnTo>
                    <a:lnTo>
                      <a:pt x="4202" y="348"/>
                    </a:lnTo>
                    <a:close/>
                    <a:moveTo>
                      <a:pt x="3955" y="281"/>
                    </a:moveTo>
                    <a:lnTo>
                      <a:pt x="3708" y="228"/>
                    </a:lnTo>
                    <a:lnTo>
                      <a:pt x="3722" y="217"/>
                    </a:lnTo>
                    <a:lnTo>
                      <a:pt x="3977" y="266"/>
                    </a:lnTo>
                    <a:lnTo>
                      <a:pt x="3955" y="281"/>
                    </a:lnTo>
                    <a:close/>
                    <a:moveTo>
                      <a:pt x="3701" y="227"/>
                    </a:moveTo>
                    <a:lnTo>
                      <a:pt x="3452" y="180"/>
                    </a:lnTo>
                    <a:lnTo>
                      <a:pt x="3458" y="177"/>
                    </a:lnTo>
                    <a:lnTo>
                      <a:pt x="3714" y="216"/>
                    </a:lnTo>
                    <a:lnTo>
                      <a:pt x="3701" y="227"/>
                    </a:lnTo>
                    <a:close/>
                    <a:moveTo>
                      <a:pt x="3449" y="175"/>
                    </a:moveTo>
                    <a:lnTo>
                      <a:pt x="3443" y="179"/>
                    </a:lnTo>
                    <a:lnTo>
                      <a:pt x="3188" y="146"/>
                    </a:lnTo>
                    <a:lnTo>
                      <a:pt x="3189" y="146"/>
                    </a:lnTo>
                    <a:lnTo>
                      <a:pt x="3449" y="175"/>
                    </a:lnTo>
                    <a:close/>
                    <a:moveTo>
                      <a:pt x="3194" y="132"/>
                    </a:moveTo>
                    <a:lnTo>
                      <a:pt x="3166" y="131"/>
                    </a:lnTo>
                    <a:lnTo>
                      <a:pt x="3194" y="131"/>
                    </a:lnTo>
                    <a:lnTo>
                      <a:pt x="3194" y="132"/>
                    </a:lnTo>
                    <a:close/>
                    <a:moveTo>
                      <a:pt x="3192" y="136"/>
                    </a:moveTo>
                    <a:lnTo>
                      <a:pt x="3192" y="136"/>
                    </a:lnTo>
                    <a:lnTo>
                      <a:pt x="3163" y="135"/>
                    </a:lnTo>
                    <a:lnTo>
                      <a:pt x="3192" y="136"/>
                    </a:lnTo>
                    <a:close/>
                    <a:moveTo>
                      <a:pt x="3188" y="140"/>
                    </a:moveTo>
                    <a:lnTo>
                      <a:pt x="3187" y="141"/>
                    </a:lnTo>
                    <a:lnTo>
                      <a:pt x="3105" y="135"/>
                    </a:lnTo>
                    <a:lnTo>
                      <a:pt x="3188" y="140"/>
                    </a:lnTo>
                    <a:close/>
                    <a:moveTo>
                      <a:pt x="3161" y="151"/>
                    </a:moveTo>
                    <a:lnTo>
                      <a:pt x="3160" y="151"/>
                    </a:lnTo>
                    <a:lnTo>
                      <a:pt x="3133" y="148"/>
                    </a:lnTo>
                    <a:lnTo>
                      <a:pt x="3161" y="151"/>
                    </a:lnTo>
                    <a:close/>
                    <a:moveTo>
                      <a:pt x="3162" y="156"/>
                    </a:moveTo>
                    <a:lnTo>
                      <a:pt x="3397" y="201"/>
                    </a:lnTo>
                    <a:lnTo>
                      <a:pt x="3379" y="206"/>
                    </a:lnTo>
                    <a:lnTo>
                      <a:pt x="3155" y="159"/>
                    </a:lnTo>
                    <a:lnTo>
                      <a:pt x="3162" y="156"/>
                    </a:lnTo>
                    <a:close/>
                    <a:moveTo>
                      <a:pt x="3371" y="209"/>
                    </a:moveTo>
                    <a:lnTo>
                      <a:pt x="3348" y="215"/>
                    </a:lnTo>
                    <a:lnTo>
                      <a:pt x="3141" y="163"/>
                    </a:lnTo>
                    <a:lnTo>
                      <a:pt x="3149" y="162"/>
                    </a:lnTo>
                    <a:lnTo>
                      <a:pt x="3371" y="209"/>
                    </a:lnTo>
                    <a:close/>
                    <a:moveTo>
                      <a:pt x="3309" y="224"/>
                    </a:moveTo>
                    <a:lnTo>
                      <a:pt x="3280" y="228"/>
                    </a:lnTo>
                    <a:lnTo>
                      <a:pt x="3108" y="172"/>
                    </a:lnTo>
                    <a:lnTo>
                      <a:pt x="3116" y="169"/>
                    </a:lnTo>
                    <a:lnTo>
                      <a:pt x="3309" y="224"/>
                    </a:lnTo>
                    <a:close/>
                    <a:moveTo>
                      <a:pt x="3269" y="229"/>
                    </a:moveTo>
                    <a:lnTo>
                      <a:pt x="3243" y="233"/>
                    </a:lnTo>
                    <a:lnTo>
                      <a:pt x="3091" y="174"/>
                    </a:lnTo>
                    <a:lnTo>
                      <a:pt x="3100" y="174"/>
                    </a:lnTo>
                    <a:lnTo>
                      <a:pt x="3269" y="229"/>
                    </a:lnTo>
                    <a:close/>
                    <a:moveTo>
                      <a:pt x="3192" y="240"/>
                    </a:moveTo>
                    <a:lnTo>
                      <a:pt x="3159" y="244"/>
                    </a:lnTo>
                    <a:lnTo>
                      <a:pt x="3046" y="180"/>
                    </a:lnTo>
                    <a:lnTo>
                      <a:pt x="3057" y="177"/>
                    </a:lnTo>
                    <a:lnTo>
                      <a:pt x="3192" y="240"/>
                    </a:lnTo>
                    <a:close/>
                    <a:moveTo>
                      <a:pt x="3149" y="244"/>
                    </a:moveTo>
                    <a:lnTo>
                      <a:pt x="3112" y="247"/>
                    </a:lnTo>
                    <a:lnTo>
                      <a:pt x="3020" y="182"/>
                    </a:lnTo>
                    <a:lnTo>
                      <a:pt x="3037" y="182"/>
                    </a:lnTo>
                    <a:lnTo>
                      <a:pt x="3149" y="244"/>
                    </a:lnTo>
                    <a:close/>
                    <a:moveTo>
                      <a:pt x="3200" y="330"/>
                    </a:moveTo>
                    <a:lnTo>
                      <a:pt x="3136" y="335"/>
                    </a:lnTo>
                    <a:lnTo>
                      <a:pt x="3070" y="254"/>
                    </a:lnTo>
                    <a:lnTo>
                      <a:pt x="3108" y="251"/>
                    </a:lnTo>
                    <a:lnTo>
                      <a:pt x="3200" y="330"/>
                    </a:lnTo>
                    <a:close/>
                    <a:moveTo>
                      <a:pt x="3204" y="429"/>
                    </a:moveTo>
                    <a:lnTo>
                      <a:pt x="3114" y="435"/>
                    </a:lnTo>
                    <a:lnTo>
                      <a:pt x="3065" y="341"/>
                    </a:lnTo>
                    <a:lnTo>
                      <a:pt x="3130" y="339"/>
                    </a:lnTo>
                    <a:lnTo>
                      <a:pt x="3204" y="429"/>
                    </a:lnTo>
                    <a:close/>
                    <a:moveTo>
                      <a:pt x="3151" y="542"/>
                    </a:moveTo>
                    <a:lnTo>
                      <a:pt x="3032" y="545"/>
                    </a:lnTo>
                    <a:lnTo>
                      <a:pt x="3015" y="439"/>
                    </a:lnTo>
                    <a:lnTo>
                      <a:pt x="3108" y="439"/>
                    </a:lnTo>
                    <a:lnTo>
                      <a:pt x="3151" y="542"/>
                    </a:lnTo>
                    <a:close/>
                    <a:moveTo>
                      <a:pt x="3048" y="664"/>
                    </a:moveTo>
                    <a:lnTo>
                      <a:pt x="2903" y="665"/>
                    </a:lnTo>
                    <a:lnTo>
                      <a:pt x="2907" y="550"/>
                    </a:lnTo>
                    <a:lnTo>
                      <a:pt x="3025" y="550"/>
                    </a:lnTo>
                    <a:lnTo>
                      <a:pt x="3048" y="664"/>
                    </a:lnTo>
                    <a:close/>
                    <a:moveTo>
                      <a:pt x="2906" y="341"/>
                    </a:moveTo>
                    <a:lnTo>
                      <a:pt x="2840" y="339"/>
                    </a:lnTo>
                    <a:lnTo>
                      <a:pt x="2867" y="258"/>
                    </a:lnTo>
                    <a:lnTo>
                      <a:pt x="2909" y="258"/>
                    </a:lnTo>
                    <a:lnTo>
                      <a:pt x="2906" y="341"/>
                    </a:lnTo>
                    <a:close/>
                    <a:moveTo>
                      <a:pt x="2860" y="254"/>
                    </a:moveTo>
                    <a:lnTo>
                      <a:pt x="2821" y="254"/>
                    </a:lnTo>
                    <a:lnTo>
                      <a:pt x="2867" y="184"/>
                    </a:lnTo>
                    <a:lnTo>
                      <a:pt x="2887" y="184"/>
                    </a:lnTo>
                    <a:lnTo>
                      <a:pt x="2860" y="254"/>
                    </a:lnTo>
                    <a:close/>
                    <a:moveTo>
                      <a:pt x="2814" y="254"/>
                    </a:moveTo>
                    <a:lnTo>
                      <a:pt x="2771" y="250"/>
                    </a:lnTo>
                    <a:lnTo>
                      <a:pt x="2844" y="182"/>
                    </a:lnTo>
                    <a:lnTo>
                      <a:pt x="2859" y="184"/>
                    </a:lnTo>
                    <a:lnTo>
                      <a:pt x="2814" y="254"/>
                    </a:lnTo>
                    <a:close/>
                    <a:moveTo>
                      <a:pt x="2762" y="250"/>
                    </a:moveTo>
                    <a:lnTo>
                      <a:pt x="2725" y="248"/>
                    </a:lnTo>
                    <a:lnTo>
                      <a:pt x="2822" y="182"/>
                    </a:lnTo>
                    <a:lnTo>
                      <a:pt x="2836" y="182"/>
                    </a:lnTo>
                    <a:lnTo>
                      <a:pt x="2762" y="250"/>
                    </a:lnTo>
                    <a:close/>
                    <a:moveTo>
                      <a:pt x="2717" y="248"/>
                    </a:moveTo>
                    <a:lnTo>
                      <a:pt x="2680" y="244"/>
                    </a:lnTo>
                    <a:lnTo>
                      <a:pt x="2798" y="180"/>
                    </a:lnTo>
                    <a:lnTo>
                      <a:pt x="2814" y="182"/>
                    </a:lnTo>
                    <a:lnTo>
                      <a:pt x="2717" y="248"/>
                    </a:lnTo>
                    <a:close/>
                    <a:moveTo>
                      <a:pt x="2671" y="244"/>
                    </a:moveTo>
                    <a:lnTo>
                      <a:pt x="2636" y="240"/>
                    </a:lnTo>
                    <a:lnTo>
                      <a:pt x="2777" y="177"/>
                    </a:lnTo>
                    <a:lnTo>
                      <a:pt x="2789" y="179"/>
                    </a:lnTo>
                    <a:lnTo>
                      <a:pt x="2671" y="244"/>
                    </a:lnTo>
                    <a:close/>
                    <a:moveTo>
                      <a:pt x="2587" y="233"/>
                    </a:moveTo>
                    <a:lnTo>
                      <a:pt x="2561" y="229"/>
                    </a:lnTo>
                    <a:lnTo>
                      <a:pt x="2739" y="172"/>
                    </a:lnTo>
                    <a:lnTo>
                      <a:pt x="2746" y="173"/>
                    </a:lnTo>
                    <a:lnTo>
                      <a:pt x="2587" y="233"/>
                    </a:lnTo>
                    <a:close/>
                    <a:moveTo>
                      <a:pt x="2551" y="228"/>
                    </a:moveTo>
                    <a:lnTo>
                      <a:pt x="2522" y="223"/>
                    </a:lnTo>
                    <a:lnTo>
                      <a:pt x="2716" y="168"/>
                    </a:lnTo>
                    <a:lnTo>
                      <a:pt x="2729" y="171"/>
                    </a:lnTo>
                    <a:lnTo>
                      <a:pt x="2551" y="228"/>
                    </a:lnTo>
                    <a:close/>
                    <a:moveTo>
                      <a:pt x="2712" y="162"/>
                    </a:moveTo>
                    <a:lnTo>
                      <a:pt x="2784" y="148"/>
                    </a:lnTo>
                    <a:lnTo>
                      <a:pt x="2716" y="163"/>
                    </a:lnTo>
                    <a:lnTo>
                      <a:pt x="2712" y="162"/>
                    </a:lnTo>
                    <a:close/>
                    <a:moveTo>
                      <a:pt x="2705" y="159"/>
                    </a:moveTo>
                    <a:lnTo>
                      <a:pt x="2698" y="158"/>
                    </a:lnTo>
                    <a:lnTo>
                      <a:pt x="2779" y="146"/>
                    </a:lnTo>
                    <a:lnTo>
                      <a:pt x="2705" y="159"/>
                    </a:lnTo>
                    <a:close/>
                    <a:moveTo>
                      <a:pt x="2689" y="156"/>
                    </a:moveTo>
                    <a:lnTo>
                      <a:pt x="2684" y="155"/>
                    </a:lnTo>
                    <a:lnTo>
                      <a:pt x="2774" y="142"/>
                    </a:lnTo>
                    <a:lnTo>
                      <a:pt x="2689" y="156"/>
                    </a:lnTo>
                    <a:close/>
                    <a:moveTo>
                      <a:pt x="2649" y="140"/>
                    </a:moveTo>
                    <a:lnTo>
                      <a:pt x="2648" y="137"/>
                    </a:lnTo>
                    <a:lnTo>
                      <a:pt x="2759" y="132"/>
                    </a:lnTo>
                    <a:lnTo>
                      <a:pt x="2649" y="140"/>
                    </a:lnTo>
                    <a:close/>
                    <a:moveTo>
                      <a:pt x="2664" y="108"/>
                    </a:moveTo>
                    <a:lnTo>
                      <a:pt x="2666" y="107"/>
                    </a:lnTo>
                    <a:lnTo>
                      <a:pt x="2745" y="112"/>
                    </a:lnTo>
                    <a:lnTo>
                      <a:pt x="2664" y="108"/>
                    </a:lnTo>
                    <a:close/>
                    <a:moveTo>
                      <a:pt x="2743" y="123"/>
                    </a:moveTo>
                    <a:lnTo>
                      <a:pt x="2646" y="125"/>
                    </a:lnTo>
                    <a:lnTo>
                      <a:pt x="2646" y="123"/>
                    </a:lnTo>
                    <a:lnTo>
                      <a:pt x="2743" y="123"/>
                    </a:lnTo>
                    <a:close/>
                    <a:moveTo>
                      <a:pt x="2728" y="128"/>
                    </a:moveTo>
                    <a:lnTo>
                      <a:pt x="2644" y="130"/>
                    </a:lnTo>
                    <a:lnTo>
                      <a:pt x="2644" y="129"/>
                    </a:lnTo>
                    <a:lnTo>
                      <a:pt x="2728" y="128"/>
                    </a:lnTo>
                    <a:close/>
                    <a:moveTo>
                      <a:pt x="2644" y="145"/>
                    </a:moveTo>
                    <a:lnTo>
                      <a:pt x="2648" y="146"/>
                    </a:lnTo>
                    <a:lnTo>
                      <a:pt x="2392" y="178"/>
                    </a:lnTo>
                    <a:lnTo>
                      <a:pt x="2383" y="174"/>
                    </a:lnTo>
                    <a:lnTo>
                      <a:pt x="2644" y="145"/>
                    </a:lnTo>
                    <a:close/>
                    <a:moveTo>
                      <a:pt x="2639" y="119"/>
                    </a:moveTo>
                    <a:lnTo>
                      <a:pt x="2638" y="119"/>
                    </a:lnTo>
                    <a:lnTo>
                      <a:pt x="2374" y="131"/>
                    </a:lnTo>
                    <a:lnTo>
                      <a:pt x="2376" y="125"/>
                    </a:lnTo>
                    <a:lnTo>
                      <a:pt x="2639" y="119"/>
                    </a:lnTo>
                    <a:close/>
                    <a:moveTo>
                      <a:pt x="2638" y="123"/>
                    </a:moveTo>
                    <a:lnTo>
                      <a:pt x="2638" y="125"/>
                    </a:lnTo>
                    <a:lnTo>
                      <a:pt x="2370" y="141"/>
                    </a:lnTo>
                    <a:lnTo>
                      <a:pt x="2373" y="135"/>
                    </a:lnTo>
                    <a:lnTo>
                      <a:pt x="2638" y="123"/>
                    </a:lnTo>
                    <a:close/>
                    <a:moveTo>
                      <a:pt x="2637" y="129"/>
                    </a:moveTo>
                    <a:lnTo>
                      <a:pt x="2636" y="131"/>
                    </a:lnTo>
                    <a:lnTo>
                      <a:pt x="2367" y="150"/>
                    </a:lnTo>
                    <a:lnTo>
                      <a:pt x="2368" y="145"/>
                    </a:lnTo>
                    <a:lnTo>
                      <a:pt x="2637" y="129"/>
                    </a:lnTo>
                    <a:close/>
                    <a:moveTo>
                      <a:pt x="2366" y="131"/>
                    </a:moveTo>
                    <a:lnTo>
                      <a:pt x="2108" y="152"/>
                    </a:lnTo>
                    <a:lnTo>
                      <a:pt x="2118" y="144"/>
                    </a:lnTo>
                    <a:lnTo>
                      <a:pt x="2367" y="125"/>
                    </a:lnTo>
                    <a:lnTo>
                      <a:pt x="2366" y="131"/>
                    </a:lnTo>
                    <a:close/>
                    <a:moveTo>
                      <a:pt x="2365" y="135"/>
                    </a:moveTo>
                    <a:lnTo>
                      <a:pt x="2361" y="141"/>
                    </a:lnTo>
                    <a:lnTo>
                      <a:pt x="2101" y="168"/>
                    </a:lnTo>
                    <a:lnTo>
                      <a:pt x="2104" y="156"/>
                    </a:lnTo>
                    <a:lnTo>
                      <a:pt x="2365" y="135"/>
                    </a:lnTo>
                    <a:close/>
                    <a:moveTo>
                      <a:pt x="2360" y="145"/>
                    </a:moveTo>
                    <a:lnTo>
                      <a:pt x="2358" y="150"/>
                    </a:lnTo>
                    <a:lnTo>
                      <a:pt x="2098" y="182"/>
                    </a:lnTo>
                    <a:lnTo>
                      <a:pt x="2100" y="172"/>
                    </a:lnTo>
                    <a:lnTo>
                      <a:pt x="2360" y="145"/>
                    </a:lnTo>
                    <a:close/>
                    <a:moveTo>
                      <a:pt x="2106" y="211"/>
                    </a:moveTo>
                    <a:lnTo>
                      <a:pt x="1850" y="259"/>
                    </a:lnTo>
                    <a:lnTo>
                      <a:pt x="1842" y="245"/>
                    </a:lnTo>
                    <a:lnTo>
                      <a:pt x="2097" y="200"/>
                    </a:lnTo>
                    <a:lnTo>
                      <a:pt x="2106" y="211"/>
                    </a:lnTo>
                    <a:close/>
                    <a:moveTo>
                      <a:pt x="2092" y="173"/>
                    </a:moveTo>
                    <a:lnTo>
                      <a:pt x="2091" y="183"/>
                    </a:lnTo>
                    <a:lnTo>
                      <a:pt x="1835" y="221"/>
                    </a:lnTo>
                    <a:lnTo>
                      <a:pt x="1839" y="207"/>
                    </a:lnTo>
                    <a:lnTo>
                      <a:pt x="2092" y="173"/>
                    </a:lnTo>
                    <a:close/>
                    <a:moveTo>
                      <a:pt x="1841" y="204"/>
                    </a:moveTo>
                    <a:lnTo>
                      <a:pt x="1846" y="186"/>
                    </a:lnTo>
                    <a:lnTo>
                      <a:pt x="2097" y="157"/>
                    </a:lnTo>
                    <a:lnTo>
                      <a:pt x="2092" y="169"/>
                    </a:lnTo>
                    <a:lnTo>
                      <a:pt x="1841" y="204"/>
                    </a:lnTo>
                    <a:close/>
                    <a:moveTo>
                      <a:pt x="2091" y="186"/>
                    </a:moveTo>
                    <a:lnTo>
                      <a:pt x="2095" y="196"/>
                    </a:lnTo>
                    <a:lnTo>
                      <a:pt x="1839" y="242"/>
                    </a:lnTo>
                    <a:lnTo>
                      <a:pt x="1833" y="224"/>
                    </a:lnTo>
                    <a:lnTo>
                      <a:pt x="2091" y="186"/>
                    </a:lnTo>
                    <a:close/>
                    <a:moveTo>
                      <a:pt x="1835" y="247"/>
                    </a:moveTo>
                    <a:lnTo>
                      <a:pt x="1843" y="261"/>
                    </a:lnTo>
                    <a:lnTo>
                      <a:pt x="1599" y="320"/>
                    </a:lnTo>
                    <a:lnTo>
                      <a:pt x="1587" y="299"/>
                    </a:lnTo>
                    <a:lnTo>
                      <a:pt x="1835" y="247"/>
                    </a:lnTo>
                    <a:close/>
                    <a:moveTo>
                      <a:pt x="1619" y="345"/>
                    </a:moveTo>
                    <a:lnTo>
                      <a:pt x="1385" y="416"/>
                    </a:lnTo>
                    <a:lnTo>
                      <a:pt x="1358" y="390"/>
                    </a:lnTo>
                    <a:lnTo>
                      <a:pt x="1595" y="325"/>
                    </a:lnTo>
                    <a:lnTo>
                      <a:pt x="1619" y="345"/>
                    </a:lnTo>
                    <a:close/>
                    <a:moveTo>
                      <a:pt x="1379" y="418"/>
                    </a:moveTo>
                    <a:lnTo>
                      <a:pt x="1162" y="498"/>
                    </a:lnTo>
                    <a:lnTo>
                      <a:pt x="1134" y="469"/>
                    </a:lnTo>
                    <a:lnTo>
                      <a:pt x="1352" y="391"/>
                    </a:lnTo>
                    <a:lnTo>
                      <a:pt x="1379" y="418"/>
                    </a:lnTo>
                    <a:close/>
                    <a:moveTo>
                      <a:pt x="1198" y="534"/>
                    </a:moveTo>
                    <a:lnTo>
                      <a:pt x="998" y="626"/>
                    </a:lnTo>
                    <a:lnTo>
                      <a:pt x="951" y="590"/>
                    </a:lnTo>
                    <a:lnTo>
                      <a:pt x="1160" y="503"/>
                    </a:lnTo>
                    <a:lnTo>
                      <a:pt x="1198" y="534"/>
                    </a:lnTo>
                    <a:close/>
                    <a:moveTo>
                      <a:pt x="993" y="628"/>
                    </a:moveTo>
                    <a:lnTo>
                      <a:pt x="812" y="724"/>
                    </a:lnTo>
                    <a:lnTo>
                      <a:pt x="768" y="684"/>
                    </a:lnTo>
                    <a:lnTo>
                      <a:pt x="946" y="592"/>
                    </a:lnTo>
                    <a:lnTo>
                      <a:pt x="993" y="628"/>
                    </a:lnTo>
                    <a:close/>
                    <a:moveTo>
                      <a:pt x="807" y="727"/>
                    </a:moveTo>
                    <a:lnTo>
                      <a:pt x="639" y="829"/>
                    </a:lnTo>
                    <a:lnTo>
                      <a:pt x="594" y="786"/>
                    </a:lnTo>
                    <a:lnTo>
                      <a:pt x="763" y="688"/>
                    </a:lnTo>
                    <a:lnTo>
                      <a:pt x="807" y="727"/>
                    </a:lnTo>
                    <a:close/>
                    <a:moveTo>
                      <a:pt x="709" y="878"/>
                    </a:moveTo>
                    <a:lnTo>
                      <a:pt x="568" y="989"/>
                    </a:lnTo>
                    <a:lnTo>
                      <a:pt x="501" y="941"/>
                    </a:lnTo>
                    <a:lnTo>
                      <a:pt x="639" y="835"/>
                    </a:lnTo>
                    <a:lnTo>
                      <a:pt x="709" y="878"/>
                    </a:lnTo>
                    <a:close/>
                    <a:moveTo>
                      <a:pt x="563" y="992"/>
                    </a:moveTo>
                    <a:lnTo>
                      <a:pt x="444" y="1102"/>
                    </a:lnTo>
                    <a:lnTo>
                      <a:pt x="375" y="1051"/>
                    </a:lnTo>
                    <a:lnTo>
                      <a:pt x="496" y="945"/>
                    </a:lnTo>
                    <a:lnTo>
                      <a:pt x="563" y="992"/>
                    </a:lnTo>
                    <a:close/>
                    <a:moveTo>
                      <a:pt x="445" y="1109"/>
                    </a:moveTo>
                    <a:lnTo>
                      <a:pt x="541" y="1160"/>
                    </a:lnTo>
                    <a:lnTo>
                      <a:pt x="449" y="1276"/>
                    </a:lnTo>
                    <a:lnTo>
                      <a:pt x="352" y="1221"/>
                    </a:lnTo>
                    <a:lnTo>
                      <a:pt x="445" y="1109"/>
                    </a:lnTo>
                    <a:close/>
                    <a:moveTo>
                      <a:pt x="547" y="1164"/>
                    </a:moveTo>
                    <a:lnTo>
                      <a:pt x="665" y="1212"/>
                    </a:lnTo>
                    <a:lnTo>
                      <a:pt x="577" y="1330"/>
                    </a:lnTo>
                    <a:lnTo>
                      <a:pt x="455" y="1278"/>
                    </a:lnTo>
                    <a:lnTo>
                      <a:pt x="547" y="1164"/>
                    </a:lnTo>
                    <a:close/>
                    <a:moveTo>
                      <a:pt x="671" y="1214"/>
                    </a:moveTo>
                    <a:lnTo>
                      <a:pt x="817" y="1260"/>
                    </a:lnTo>
                    <a:lnTo>
                      <a:pt x="729" y="1385"/>
                    </a:lnTo>
                    <a:lnTo>
                      <a:pt x="583" y="1332"/>
                    </a:lnTo>
                    <a:lnTo>
                      <a:pt x="671" y="1214"/>
                    </a:lnTo>
                    <a:close/>
                    <a:moveTo>
                      <a:pt x="825" y="1262"/>
                    </a:moveTo>
                    <a:lnTo>
                      <a:pt x="980" y="1306"/>
                    </a:lnTo>
                    <a:lnTo>
                      <a:pt x="897" y="1433"/>
                    </a:lnTo>
                    <a:lnTo>
                      <a:pt x="736" y="1386"/>
                    </a:lnTo>
                    <a:lnTo>
                      <a:pt x="825" y="1262"/>
                    </a:lnTo>
                    <a:close/>
                    <a:moveTo>
                      <a:pt x="988" y="1309"/>
                    </a:moveTo>
                    <a:lnTo>
                      <a:pt x="1168" y="1351"/>
                    </a:lnTo>
                    <a:lnTo>
                      <a:pt x="1092" y="1481"/>
                    </a:lnTo>
                    <a:lnTo>
                      <a:pt x="904" y="1435"/>
                    </a:lnTo>
                    <a:lnTo>
                      <a:pt x="988" y="1309"/>
                    </a:lnTo>
                    <a:close/>
                    <a:moveTo>
                      <a:pt x="1176" y="1352"/>
                    </a:moveTo>
                    <a:lnTo>
                      <a:pt x="1371" y="1390"/>
                    </a:lnTo>
                    <a:lnTo>
                      <a:pt x="1308" y="1522"/>
                    </a:lnTo>
                    <a:lnTo>
                      <a:pt x="1099" y="1482"/>
                    </a:lnTo>
                    <a:lnTo>
                      <a:pt x="1176" y="1352"/>
                    </a:lnTo>
                    <a:close/>
                    <a:moveTo>
                      <a:pt x="1378" y="1391"/>
                    </a:moveTo>
                    <a:lnTo>
                      <a:pt x="1593" y="1423"/>
                    </a:lnTo>
                    <a:lnTo>
                      <a:pt x="1534" y="1559"/>
                    </a:lnTo>
                    <a:lnTo>
                      <a:pt x="1315" y="1524"/>
                    </a:lnTo>
                    <a:lnTo>
                      <a:pt x="1378" y="1391"/>
                    </a:lnTo>
                    <a:close/>
                    <a:moveTo>
                      <a:pt x="1600" y="1424"/>
                    </a:moveTo>
                    <a:lnTo>
                      <a:pt x="1826" y="1451"/>
                    </a:lnTo>
                    <a:lnTo>
                      <a:pt x="1782" y="1590"/>
                    </a:lnTo>
                    <a:lnTo>
                      <a:pt x="1541" y="1560"/>
                    </a:lnTo>
                    <a:lnTo>
                      <a:pt x="1600" y="1424"/>
                    </a:lnTo>
                    <a:close/>
                    <a:moveTo>
                      <a:pt x="1835" y="1451"/>
                    </a:moveTo>
                    <a:lnTo>
                      <a:pt x="2076" y="1473"/>
                    </a:lnTo>
                    <a:lnTo>
                      <a:pt x="2038" y="1612"/>
                    </a:lnTo>
                    <a:lnTo>
                      <a:pt x="1790" y="1590"/>
                    </a:lnTo>
                    <a:lnTo>
                      <a:pt x="1835" y="1451"/>
                    </a:lnTo>
                    <a:close/>
                    <a:moveTo>
                      <a:pt x="1836" y="1447"/>
                    </a:moveTo>
                    <a:lnTo>
                      <a:pt x="1897" y="1311"/>
                    </a:lnTo>
                    <a:lnTo>
                      <a:pt x="2122" y="1331"/>
                    </a:lnTo>
                    <a:lnTo>
                      <a:pt x="2077" y="1470"/>
                    </a:lnTo>
                    <a:lnTo>
                      <a:pt x="1836" y="1447"/>
                    </a:lnTo>
                    <a:close/>
                    <a:moveTo>
                      <a:pt x="2129" y="1332"/>
                    </a:moveTo>
                    <a:lnTo>
                      <a:pt x="2370" y="1346"/>
                    </a:lnTo>
                    <a:lnTo>
                      <a:pt x="2335" y="1488"/>
                    </a:lnTo>
                    <a:lnTo>
                      <a:pt x="2085" y="1471"/>
                    </a:lnTo>
                    <a:lnTo>
                      <a:pt x="2129" y="1332"/>
                    </a:lnTo>
                    <a:close/>
                    <a:moveTo>
                      <a:pt x="2130" y="1328"/>
                    </a:moveTo>
                    <a:lnTo>
                      <a:pt x="2184" y="1190"/>
                    </a:lnTo>
                    <a:lnTo>
                      <a:pt x="2405" y="1202"/>
                    </a:lnTo>
                    <a:lnTo>
                      <a:pt x="2370" y="1342"/>
                    </a:lnTo>
                    <a:lnTo>
                      <a:pt x="2130" y="1328"/>
                    </a:lnTo>
                    <a:close/>
                    <a:moveTo>
                      <a:pt x="2414" y="1203"/>
                    </a:moveTo>
                    <a:lnTo>
                      <a:pt x="2641" y="1213"/>
                    </a:lnTo>
                    <a:lnTo>
                      <a:pt x="2620" y="1353"/>
                    </a:lnTo>
                    <a:lnTo>
                      <a:pt x="2378" y="1343"/>
                    </a:lnTo>
                    <a:lnTo>
                      <a:pt x="2414" y="1203"/>
                    </a:lnTo>
                    <a:close/>
                    <a:moveTo>
                      <a:pt x="2648" y="1213"/>
                    </a:moveTo>
                    <a:lnTo>
                      <a:pt x="2875" y="1214"/>
                    </a:lnTo>
                    <a:lnTo>
                      <a:pt x="2870" y="1355"/>
                    </a:lnTo>
                    <a:lnTo>
                      <a:pt x="2628" y="1353"/>
                    </a:lnTo>
                    <a:lnTo>
                      <a:pt x="2648" y="1213"/>
                    </a:lnTo>
                    <a:close/>
                    <a:moveTo>
                      <a:pt x="2649" y="1209"/>
                    </a:moveTo>
                    <a:lnTo>
                      <a:pt x="2674" y="1067"/>
                    </a:lnTo>
                    <a:lnTo>
                      <a:pt x="2880" y="1072"/>
                    </a:lnTo>
                    <a:lnTo>
                      <a:pt x="2875" y="1211"/>
                    </a:lnTo>
                    <a:lnTo>
                      <a:pt x="2649" y="1209"/>
                    </a:lnTo>
                    <a:close/>
                    <a:moveTo>
                      <a:pt x="2884" y="1214"/>
                    </a:moveTo>
                    <a:lnTo>
                      <a:pt x="2884" y="1214"/>
                    </a:lnTo>
                    <a:lnTo>
                      <a:pt x="3114" y="1213"/>
                    </a:lnTo>
                    <a:lnTo>
                      <a:pt x="3128" y="1354"/>
                    </a:lnTo>
                    <a:lnTo>
                      <a:pt x="2879" y="1355"/>
                    </a:lnTo>
                    <a:lnTo>
                      <a:pt x="2879" y="1355"/>
                    </a:lnTo>
                    <a:lnTo>
                      <a:pt x="2884" y="1214"/>
                    </a:lnTo>
                    <a:close/>
                    <a:moveTo>
                      <a:pt x="3113" y="1068"/>
                    </a:moveTo>
                    <a:lnTo>
                      <a:pt x="3317" y="1062"/>
                    </a:lnTo>
                    <a:lnTo>
                      <a:pt x="3349" y="1202"/>
                    </a:lnTo>
                    <a:lnTo>
                      <a:pt x="3123" y="1209"/>
                    </a:lnTo>
                    <a:lnTo>
                      <a:pt x="3113" y="1068"/>
                    </a:lnTo>
                    <a:close/>
                    <a:moveTo>
                      <a:pt x="3324" y="1062"/>
                    </a:moveTo>
                    <a:lnTo>
                      <a:pt x="3527" y="1050"/>
                    </a:lnTo>
                    <a:lnTo>
                      <a:pt x="3577" y="1189"/>
                    </a:lnTo>
                    <a:lnTo>
                      <a:pt x="3357" y="1202"/>
                    </a:lnTo>
                    <a:lnTo>
                      <a:pt x="3324" y="1062"/>
                    </a:lnTo>
                    <a:close/>
                    <a:moveTo>
                      <a:pt x="3534" y="1050"/>
                    </a:moveTo>
                    <a:lnTo>
                      <a:pt x="3734" y="1035"/>
                    </a:lnTo>
                    <a:lnTo>
                      <a:pt x="3803" y="1171"/>
                    </a:lnTo>
                    <a:lnTo>
                      <a:pt x="3586" y="1189"/>
                    </a:lnTo>
                    <a:lnTo>
                      <a:pt x="3534" y="1050"/>
                    </a:lnTo>
                    <a:close/>
                    <a:moveTo>
                      <a:pt x="3743" y="1034"/>
                    </a:moveTo>
                    <a:lnTo>
                      <a:pt x="3932" y="1016"/>
                    </a:lnTo>
                    <a:lnTo>
                      <a:pt x="4015" y="1148"/>
                    </a:lnTo>
                    <a:lnTo>
                      <a:pt x="3810" y="1170"/>
                    </a:lnTo>
                    <a:lnTo>
                      <a:pt x="3743" y="1034"/>
                    </a:lnTo>
                    <a:close/>
                    <a:moveTo>
                      <a:pt x="4016" y="1152"/>
                    </a:moveTo>
                    <a:lnTo>
                      <a:pt x="4091" y="1287"/>
                    </a:lnTo>
                    <a:lnTo>
                      <a:pt x="3870" y="1311"/>
                    </a:lnTo>
                    <a:lnTo>
                      <a:pt x="3811" y="1174"/>
                    </a:lnTo>
                    <a:lnTo>
                      <a:pt x="4016" y="1152"/>
                    </a:lnTo>
                    <a:close/>
                    <a:moveTo>
                      <a:pt x="4092" y="1290"/>
                    </a:moveTo>
                    <a:lnTo>
                      <a:pt x="4151" y="1428"/>
                    </a:lnTo>
                    <a:lnTo>
                      <a:pt x="3924" y="1452"/>
                    </a:lnTo>
                    <a:lnTo>
                      <a:pt x="3871" y="1315"/>
                    </a:lnTo>
                    <a:lnTo>
                      <a:pt x="4092" y="1290"/>
                    </a:lnTo>
                    <a:close/>
                    <a:moveTo>
                      <a:pt x="4101" y="1289"/>
                    </a:moveTo>
                    <a:lnTo>
                      <a:pt x="4302" y="1261"/>
                    </a:lnTo>
                    <a:lnTo>
                      <a:pt x="4372" y="1396"/>
                    </a:lnTo>
                    <a:lnTo>
                      <a:pt x="4160" y="1427"/>
                    </a:lnTo>
                    <a:lnTo>
                      <a:pt x="4101" y="1289"/>
                    </a:lnTo>
                    <a:close/>
                    <a:moveTo>
                      <a:pt x="4311" y="1260"/>
                    </a:moveTo>
                    <a:lnTo>
                      <a:pt x="4502" y="1228"/>
                    </a:lnTo>
                    <a:lnTo>
                      <a:pt x="4580" y="1357"/>
                    </a:lnTo>
                    <a:lnTo>
                      <a:pt x="4380" y="1395"/>
                    </a:lnTo>
                    <a:lnTo>
                      <a:pt x="4311" y="1260"/>
                    </a:lnTo>
                    <a:close/>
                    <a:moveTo>
                      <a:pt x="4510" y="1227"/>
                    </a:moveTo>
                    <a:lnTo>
                      <a:pt x="4681" y="1190"/>
                    </a:lnTo>
                    <a:lnTo>
                      <a:pt x="4771" y="1315"/>
                    </a:lnTo>
                    <a:lnTo>
                      <a:pt x="4587" y="1355"/>
                    </a:lnTo>
                    <a:lnTo>
                      <a:pt x="4510" y="1227"/>
                    </a:lnTo>
                    <a:close/>
                    <a:moveTo>
                      <a:pt x="4773" y="1319"/>
                    </a:moveTo>
                    <a:lnTo>
                      <a:pt x="4846" y="1445"/>
                    </a:lnTo>
                    <a:lnTo>
                      <a:pt x="4657" y="1490"/>
                    </a:lnTo>
                    <a:lnTo>
                      <a:pt x="4589" y="1359"/>
                    </a:lnTo>
                    <a:lnTo>
                      <a:pt x="4773" y="1319"/>
                    </a:lnTo>
                    <a:close/>
                    <a:moveTo>
                      <a:pt x="4781" y="1317"/>
                    </a:moveTo>
                    <a:lnTo>
                      <a:pt x="4942" y="1272"/>
                    </a:lnTo>
                    <a:lnTo>
                      <a:pt x="5021" y="1398"/>
                    </a:lnTo>
                    <a:lnTo>
                      <a:pt x="4853" y="1444"/>
                    </a:lnTo>
                    <a:lnTo>
                      <a:pt x="4781" y="1317"/>
                    </a:lnTo>
                    <a:close/>
                    <a:moveTo>
                      <a:pt x="4949" y="1270"/>
                    </a:moveTo>
                    <a:lnTo>
                      <a:pt x="5095" y="1227"/>
                    </a:lnTo>
                    <a:lnTo>
                      <a:pt x="5178" y="1346"/>
                    </a:lnTo>
                    <a:lnTo>
                      <a:pt x="5029" y="1396"/>
                    </a:lnTo>
                    <a:lnTo>
                      <a:pt x="4949" y="1270"/>
                    </a:lnTo>
                    <a:close/>
                    <a:moveTo>
                      <a:pt x="5101" y="1224"/>
                    </a:moveTo>
                    <a:lnTo>
                      <a:pt x="5221" y="1176"/>
                    </a:lnTo>
                    <a:lnTo>
                      <a:pt x="5307" y="1290"/>
                    </a:lnTo>
                    <a:lnTo>
                      <a:pt x="5184" y="1342"/>
                    </a:lnTo>
                    <a:lnTo>
                      <a:pt x="5101" y="1224"/>
                    </a:lnTo>
                    <a:close/>
                    <a:moveTo>
                      <a:pt x="5227" y="1173"/>
                    </a:moveTo>
                    <a:lnTo>
                      <a:pt x="5326" y="1121"/>
                    </a:lnTo>
                    <a:lnTo>
                      <a:pt x="5412" y="1233"/>
                    </a:lnTo>
                    <a:lnTo>
                      <a:pt x="5313" y="1288"/>
                    </a:lnTo>
                    <a:lnTo>
                      <a:pt x="5227" y="1173"/>
                    </a:lnTo>
                    <a:close/>
                    <a:moveTo>
                      <a:pt x="5332" y="1119"/>
                    </a:moveTo>
                    <a:lnTo>
                      <a:pt x="5407" y="1067"/>
                    </a:lnTo>
                    <a:lnTo>
                      <a:pt x="5496" y="1175"/>
                    </a:lnTo>
                    <a:lnTo>
                      <a:pt x="5418" y="1229"/>
                    </a:lnTo>
                    <a:lnTo>
                      <a:pt x="5332" y="1119"/>
                    </a:lnTo>
                    <a:close/>
                    <a:moveTo>
                      <a:pt x="5292" y="951"/>
                    </a:moveTo>
                    <a:lnTo>
                      <a:pt x="5349" y="902"/>
                    </a:lnTo>
                    <a:lnTo>
                      <a:pt x="5464" y="1007"/>
                    </a:lnTo>
                    <a:lnTo>
                      <a:pt x="5408" y="1060"/>
                    </a:lnTo>
                    <a:lnTo>
                      <a:pt x="5292" y="951"/>
                    </a:lnTo>
                    <a:close/>
                    <a:moveTo>
                      <a:pt x="5288" y="947"/>
                    </a:moveTo>
                    <a:lnTo>
                      <a:pt x="5155" y="841"/>
                    </a:lnTo>
                    <a:lnTo>
                      <a:pt x="5205" y="799"/>
                    </a:lnTo>
                    <a:lnTo>
                      <a:pt x="5345" y="898"/>
                    </a:lnTo>
                    <a:lnTo>
                      <a:pt x="5288" y="947"/>
                    </a:lnTo>
                    <a:close/>
                    <a:moveTo>
                      <a:pt x="5204" y="791"/>
                    </a:moveTo>
                    <a:lnTo>
                      <a:pt x="5046" y="693"/>
                    </a:lnTo>
                    <a:lnTo>
                      <a:pt x="5079" y="655"/>
                    </a:lnTo>
                    <a:lnTo>
                      <a:pt x="5237" y="747"/>
                    </a:lnTo>
                    <a:lnTo>
                      <a:pt x="5204" y="791"/>
                    </a:lnTo>
                    <a:close/>
                    <a:moveTo>
                      <a:pt x="5040" y="689"/>
                    </a:moveTo>
                    <a:lnTo>
                      <a:pt x="4865" y="597"/>
                    </a:lnTo>
                    <a:lnTo>
                      <a:pt x="4894" y="563"/>
                    </a:lnTo>
                    <a:lnTo>
                      <a:pt x="5073" y="653"/>
                    </a:lnTo>
                    <a:lnTo>
                      <a:pt x="5040" y="689"/>
                    </a:lnTo>
                    <a:close/>
                    <a:moveTo>
                      <a:pt x="4859" y="594"/>
                    </a:moveTo>
                    <a:lnTo>
                      <a:pt x="4661" y="508"/>
                    </a:lnTo>
                    <a:lnTo>
                      <a:pt x="4692" y="477"/>
                    </a:lnTo>
                    <a:lnTo>
                      <a:pt x="4888" y="559"/>
                    </a:lnTo>
                    <a:lnTo>
                      <a:pt x="4859" y="594"/>
                    </a:lnTo>
                    <a:close/>
                    <a:moveTo>
                      <a:pt x="4689" y="471"/>
                    </a:moveTo>
                    <a:lnTo>
                      <a:pt x="4473" y="396"/>
                    </a:lnTo>
                    <a:lnTo>
                      <a:pt x="4487" y="372"/>
                    </a:lnTo>
                    <a:lnTo>
                      <a:pt x="4705" y="442"/>
                    </a:lnTo>
                    <a:lnTo>
                      <a:pt x="4689" y="471"/>
                    </a:lnTo>
                    <a:close/>
                    <a:moveTo>
                      <a:pt x="4480" y="369"/>
                    </a:moveTo>
                    <a:lnTo>
                      <a:pt x="4465" y="395"/>
                    </a:lnTo>
                    <a:lnTo>
                      <a:pt x="4233" y="328"/>
                    </a:lnTo>
                    <a:lnTo>
                      <a:pt x="4248" y="307"/>
                    </a:lnTo>
                    <a:lnTo>
                      <a:pt x="4480" y="369"/>
                    </a:lnTo>
                    <a:close/>
                    <a:moveTo>
                      <a:pt x="4243" y="301"/>
                    </a:moveTo>
                    <a:lnTo>
                      <a:pt x="4000" y="247"/>
                    </a:lnTo>
                    <a:lnTo>
                      <a:pt x="4006" y="231"/>
                    </a:lnTo>
                    <a:lnTo>
                      <a:pt x="4249" y="280"/>
                    </a:lnTo>
                    <a:lnTo>
                      <a:pt x="4243" y="301"/>
                    </a:lnTo>
                    <a:close/>
                    <a:moveTo>
                      <a:pt x="4241" y="304"/>
                    </a:moveTo>
                    <a:lnTo>
                      <a:pt x="4226" y="325"/>
                    </a:lnTo>
                    <a:lnTo>
                      <a:pt x="3988" y="265"/>
                    </a:lnTo>
                    <a:lnTo>
                      <a:pt x="3998" y="250"/>
                    </a:lnTo>
                    <a:lnTo>
                      <a:pt x="4241" y="304"/>
                    </a:lnTo>
                    <a:close/>
                    <a:moveTo>
                      <a:pt x="3745" y="171"/>
                    </a:moveTo>
                    <a:lnTo>
                      <a:pt x="3741" y="161"/>
                    </a:lnTo>
                    <a:lnTo>
                      <a:pt x="3991" y="191"/>
                    </a:lnTo>
                    <a:lnTo>
                      <a:pt x="3997" y="207"/>
                    </a:lnTo>
                    <a:lnTo>
                      <a:pt x="3745" y="171"/>
                    </a:lnTo>
                    <a:close/>
                    <a:moveTo>
                      <a:pt x="3998" y="211"/>
                    </a:moveTo>
                    <a:lnTo>
                      <a:pt x="3999" y="226"/>
                    </a:lnTo>
                    <a:lnTo>
                      <a:pt x="3744" y="184"/>
                    </a:lnTo>
                    <a:lnTo>
                      <a:pt x="3745" y="175"/>
                    </a:lnTo>
                    <a:lnTo>
                      <a:pt x="3998" y="211"/>
                    </a:lnTo>
                    <a:close/>
                    <a:moveTo>
                      <a:pt x="3744" y="189"/>
                    </a:moveTo>
                    <a:lnTo>
                      <a:pt x="3999" y="229"/>
                    </a:lnTo>
                    <a:lnTo>
                      <a:pt x="3993" y="245"/>
                    </a:lnTo>
                    <a:lnTo>
                      <a:pt x="3739" y="200"/>
                    </a:lnTo>
                    <a:lnTo>
                      <a:pt x="3744" y="189"/>
                    </a:lnTo>
                    <a:close/>
                    <a:moveTo>
                      <a:pt x="3991" y="249"/>
                    </a:moveTo>
                    <a:lnTo>
                      <a:pt x="3981" y="264"/>
                    </a:lnTo>
                    <a:lnTo>
                      <a:pt x="3727" y="213"/>
                    </a:lnTo>
                    <a:lnTo>
                      <a:pt x="3737" y="204"/>
                    </a:lnTo>
                    <a:lnTo>
                      <a:pt x="3991" y="249"/>
                    </a:lnTo>
                    <a:close/>
                    <a:moveTo>
                      <a:pt x="3737" y="184"/>
                    </a:moveTo>
                    <a:lnTo>
                      <a:pt x="3478" y="152"/>
                    </a:lnTo>
                    <a:lnTo>
                      <a:pt x="3476" y="148"/>
                    </a:lnTo>
                    <a:lnTo>
                      <a:pt x="3738" y="174"/>
                    </a:lnTo>
                    <a:lnTo>
                      <a:pt x="3737" y="184"/>
                    </a:lnTo>
                    <a:close/>
                    <a:moveTo>
                      <a:pt x="3476" y="156"/>
                    </a:moveTo>
                    <a:lnTo>
                      <a:pt x="3735" y="188"/>
                    </a:lnTo>
                    <a:lnTo>
                      <a:pt x="3732" y="199"/>
                    </a:lnTo>
                    <a:lnTo>
                      <a:pt x="3473" y="163"/>
                    </a:lnTo>
                    <a:lnTo>
                      <a:pt x="3476" y="156"/>
                    </a:lnTo>
                    <a:close/>
                    <a:moveTo>
                      <a:pt x="3729" y="202"/>
                    </a:moveTo>
                    <a:lnTo>
                      <a:pt x="3718" y="212"/>
                    </a:lnTo>
                    <a:lnTo>
                      <a:pt x="3462" y="173"/>
                    </a:lnTo>
                    <a:lnTo>
                      <a:pt x="3469" y="167"/>
                    </a:lnTo>
                    <a:lnTo>
                      <a:pt x="3729" y="202"/>
                    </a:lnTo>
                    <a:close/>
                    <a:moveTo>
                      <a:pt x="3203" y="132"/>
                    </a:moveTo>
                    <a:lnTo>
                      <a:pt x="3203" y="132"/>
                    </a:lnTo>
                    <a:lnTo>
                      <a:pt x="3468" y="147"/>
                    </a:lnTo>
                    <a:lnTo>
                      <a:pt x="3469" y="152"/>
                    </a:lnTo>
                    <a:lnTo>
                      <a:pt x="3203" y="132"/>
                    </a:lnTo>
                    <a:close/>
                    <a:moveTo>
                      <a:pt x="3204" y="128"/>
                    </a:moveTo>
                    <a:lnTo>
                      <a:pt x="3204" y="125"/>
                    </a:lnTo>
                    <a:lnTo>
                      <a:pt x="3465" y="137"/>
                    </a:lnTo>
                    <a:lnTo>
                      <a:pt x="3467" y="144"/>
                    </a:lnTo>
                    <a:lnTo>
                      <a:pt x="3204" y="128"/>
                    </a:lnTo>
                    <a:close/>
                    <a:moveTo>
                      <a:pt x="3208" y="121"/>
                    </a:moveTo>
                    <a:lnTo>
                      <a:pt x="3460" y="128"/>
                    </a:lnTo>
                    <a:lnTo>
                      <a:pt x="3463" y="134"/>
                    </a:lnTo>
                    <a:lnTo>
                      <a:pt x="3208" y="121"/>
                    </a:lnTo>
                    <a:close/>
                    <a:moveTo>
                      <a:pt x="3154" y="155"/>
                    </a:moveTo>
                    <a:lnTo>
                      <a:pt x="3148" y="157"/>
                    </a:lnTo>
                    <a:lnTo>
                      <a:pt x="3040" y="140"/>
                    </a:lnTo>
                    <a:lnTo>
                      <a:pt x="3154" y="155"/>
                    </a:lnTo>
                    <a:close/>
                    <a:moveTo>
                      <a:pt x="3123" y="163"/>
                    </a:moveTo>
                    <a:lnTo>
                      <a:pt x="3116" y="166"/>
                    </a:lnTo>
                    <a:lnTo>
                      <a:pt x="3031" y="146"/>
                    </a:lnTo>
                    <a:lnTo>
                      <a:pt x="3123" y="163"/>
                    </a:lnTo>
                    <a:close/>
                    <a:moveTo>
                      <a:pt x="3107" y="168"/>
                    </a:moveTo>
                    <a:lnTo>
                      <a:pt x="3101" y="169"/>
                    </a:lnTo>
                    <a:lnTo>
                      <a:pt x="3021" y="147"/>
                    </a:lnTo>
                    <a:lnTo>
                      <a:pt x="3107" y="168"/>
                    </a:lnTo>
                    <a:close/>
                    <a:moveTo>
                      <a:pt x="3070" y="172"/>
                    </a:moveTo>
                    <a:lnTo>
                      <a:pt x="3059" y="172"/>
                    </a:lnTo>
                    <a:lnTo>
                      <a:pt x="2992" y="147"/>
                    </a:lnTo>
                    <a:lnTo>
                      <a:pt x="3070" y="172"/>
                    </a:lnTo>
                    <a:close/>
                    <a:moveTo>
                      <a:pt x="3051" y="174"/>
                    </a:moveTo>
                    <a:lnTo>
                      <a:pt x="3040" y="177"/>
                    </a:lnTo>
                    <a:lnTo>
                      <a:pt x="2970" y="144"/>
                    </a:lnTo>
                    <a:lnTo>
                      <a:pt x="3051" y="174"/>
                    </a:lnTo>
                    <a:close/>
                    <a:moveTo>
                      <a:pt x="3031" y="178"/>
                    </a:moveTo>
                    <a:lnTo>
                      <a:pt x="3015" y="179"/>
                    </a:lnTo>
                    <a:lnTo>
                      <a:pt x="2959" y="144"/>
                    </a:lnTo>
                    <a:lnTo>
                      <a:pt x="3031" y="178"/>
                    </a:lnTo>
                    <a:close/>
                    <a:moveTo>
                      <a:pt x="3005" y="179"/>
                    </a:moveTo>
                    <a:lnTo>
                      <a:pt x="2993" y="179"/>
                    </a:lnTo>
                    <a:lnTo>
                      <a:pt x="2955" y="147"/>
                    </a:lnTo>
                    <a:lnTo>
                      <a:pt x="3005" y="179"/>
                    </a:lnTo>
                    <a:close/>
                    <a:moveTo>
                      <a:pt x="3011" y="183"/>
                    </a:moveTo>
                    <a:lnTo>
                      <a:pt x="3103" y="248"/>
                    </a:lnTo>
                    <a:lnTo>
                      <a:pt x="3067" y="250"/>
                    </a:lnTo>
                    <a:lnTo>
                      <a:pt x="2997" y="183"/>
                    </a:lnTo>
                    <a:lnTo>
                      <a:pt x="3011" y="183"/>
                    </a:lnTo>
                    <a:close/>
                    <a:moveTo>
                      <a:pt x="3128" y="335"/>
                    </a:moveTo>
                    <a:lnTo>
                      <a:pt x="3063" y="337"/>
                    </a:lnTo>
                    <a:lnTo>
                      <a:pt x="3016" y="258"/>
                    </a:lnTo>
                    <a:lnTo>
                      <a:pt x="3062" y="255"/>
                    </a:lnTo>
                    <a:lnTo>
                      <a:pt x="3128" y="335"/>
                    </a:lnTo>
                    <a:close/>
                    <a:moveTo>
                      <a:pt x="3107" y="435"/>
                    </a:moveTo>
                    <a:lnTo>
                      <a:pt x="3014" y="435"/>
                    </a:lnTo>
                    <a:lnTo>
                      <a:pt x="2994" y="342"/>
                    </a:lnTo>
                    <a:lnTo>
                      <a:pt x="3057" y="341"/>
                    </a:lnTo>
                    <a:lnTo>
                      <a:pt x="3107" y="435"/>
                    </a:lnTo>
                    <a:close/>
                    <a:moveTo>
                      <a:pt x="3024" y="546"/>
                    </a:moveTo>
                    <a:lnTo>
                      <a:pt x="2907" y="546"/>
                    </a:lnTo>
                    <a:lnTo>
                      <a:pt x="2911" y="442"/>
                    </a:lnTo>
                    <a:lnTo>
                      <a:pt x="3006" y="439"/>
                    </a:lnTo>
                    <a:lnTo>
                      <a:pt x="3024" y="546"/>
                    </a:lnTo>
                    <a:close/>
                    <a:moveTo>
                      <a:pt x="2909" y="254"/>
                    </a:moveTo>
                    <a:lnTo>
                      <a:pt x="2869" y="254"/>
                    </a:lnTo>
                    <a:lnTo>
                      <a:pt x="2895" y="184"/>
                    </a:lnTo>
                    <a:lnTo>
                      <a:pt x="2912" y="184"/>
                    </a:lnTo>
                    <a:lnTo>
                      <a:pt x="2909" y="254"/>
                    </a:lnTo>
                    <a:close/>
                    <a:moveTo>
                      <a:pt x="2897" y="180"/>
                    </a:moveTo>
                    <a:lnTo>
                      <a:pt x="2913" y="145"/>
                    </a:lnTo>
                    <a:lnTo>
                      <a:pt x="2912" y="180"/>
                    </a:lnTo>
                    <a:lnTo>
                      <a:pt x="2897" y="180"/>
                    </a:lnTo>
                    <a:close/>
                    <a:moveTo>
                      <a:pt x="2889" y="180"/>
                    </a:moveTo>
                    <a:lnTo>
                      <a:pt x="2870" y="180"/>
                    </a:lnTo>
                    <a:lnTo>
                      <a:pt x="2907" y="140"/>
                    </a:lnTo>
                    <a:lnTo>
                      <a:pt x="2889" y="180"/>
                    </a:lnTo>
                    <a:close/>
                    <a:moveTo>
                      <a:pt x="2862" y="180"/>
                    </a:moveTo>
                    <a:lnTo>
                      <a:pt x="2849" y="178"/>
                    </a:lnTo>
                    <a:lnTo>
                      <a:pt x="2895" y="145"/>
                    </a:lnTo>
                    <a:lnTo>
                      <a:pt x="2862" y="180"/>
                    </a:lnTo>
                    <a:close/>
                    <a:moveTo>
                      <a:pt x="2841" y="178"/>
                    </a:moveTo>
                    <a:lnTo>
                      <a:pt x="2830" y="178"/>
                    </a:lnTo>
                    <a:lnTo>
                      <a:pt x="2880" y="147"/>
                    </a:lnTo>
                    <a:lnTo>
                      <a:pt x="2841" y="178"/>
                    </a:lnTo>
                    <a:close/>
                    <a:moveTo>
                      <a:pt x="2819" y="178"/>
                    </a:moveTo>
                    <a:lnTo>
                      <a:pt x="2805" y="177"/>
                    </a:lnTo>
                    <a:lnTo>
                      <a:pt x="2876" y="145"/>
                    </a:lnTo>
                    <a:lnTo>
                      <a:pt x="2819" y="178"/>
                    </a:lnTo>
                    <a:close/>
                    <a:moveTo>
                      <a:pt x="2795" y="177"/>
                    </a:moveTo>
                    <a:lnTo>
                      <a:pt x="2784" y="174"/>
                    </a:lnTo>
                    <a:lnTo>
                      <a:pt x="2865" y="145"/>
                    </a:lnTo>
                    <a:lnTo>
                      <a:pt x="2795" y="177"/>
                    </a:lnTo>
                    <a:close/>
                    <a:moveTo>
                      <a:pt x="2776" y="173"/>
                    </a:moveTo>
                    <a:lnTo>
                      <a:pt x="2766" y="172"/>
                    </a:lnTo>
                    <a:lnTo>
                      <a:pt x="2846" y="147"/>
                    </a:lnTo>
                    <a:lnTo>
                      <a:pt x="2776" y="173"/>
                    </a:lnTo>
                    <a:close/>
                    <a:moveTo>
                      <a:pt x="2738" y="168"/>
                    </a:moveTo>
                    <a:lnTo>
                      <a:pt x="2725" y="166"/>
                    </a:lnTo>
                    <a:lnTo>
                      <a:pt x="2836" y="142"/>
                    </a:lnTo>
                    <a:lnTo>
                      <a:pt x="2738" y="168"/>
                    </a:lnTo>
                    <a:close/>
                    <a:moveTo>
                      <a:pt x="2797" y="103"/>
                    </a:moveTo>
                    <a:lnTo>
                      <a:pt x="2722" y="93"/>
                    </a:lnTo>
                    <a:lnTo>
                      <a:pt x="2727" y="92"/>
                    </a:lnTo>
                    <a:lnTo>
                      <a:pt x="2797" y="103"/>
                    </a:lnTo>
                    <a:close/>
                    <a:moveTo>
                      <a:pt x="2736" y="90"/>
                    </a:moveTo>
                    <a:lnTo>
                      <a:pt x="2744" y="87"/>
                    </a:lnTo>
                    <a:lnTo>
                      <a:pt x="2814" y="102"/>
                    </a:lnTo>
                    <a:lnTo>
                      <a:pt x="2736" y="90"/>
                    </a:lnTo>
                    <a:close/>
                    <a:moveTo>
                      <a:pt x="2795" y="108"/>
                    </a:moveTo>
                    <a:lnTo>
                      <a:pt x="2687" y="99"/>
                    </a:lnTo>
                    <a:lnTo>
                      <a:pt x="2693" y="96"/>
                    </a:lnTo>
                    <a:lnTo>
                      <a:pt x="2795" y="108"/>
                    </a:lnTo>
                    <a:close/>
                    <a:moveTo>
                      <a:pt x="2743" y="108"/>
                    </a:moveTo>
                    <a:lnTo>
                      <a:pt x="2676" y="103"/>
                    </a:lnTo>
                    <a:lnTo>
                      <a:pt x="2680" y="102"/>
                    </a:lnTo>
                    <a:lnTo>
                      <a:pt x="2743" y="108"/>
                    </a:lnTo>
                    <a:close/>
                    <a:moveTo>
                      <a:pt x="2678" y="98"/>
                    </a:moveTo>
                    <a:lnTo>
                      <a:pt x="2459" y="87"/>
                    </a:lnTo>
                    <a:lnTo>
                      <a:pt x="2473" y="83"/>
                    </a:lnTo>
                    <a:lnTo>
                      <a:pt x="2684" y="96"/>
                    </a:lnTo>
                    <a:lnTo>
                      <a:pt x="2678" y="98"/>
                    </a:lnTo>
                    <a:close/>
                    <a:moveTo>
                      <a:pt x="2666" y="102"/>
                    </a:moveTo>
                    <a:lnTo>
                      <a:pt x="2663" y="102"/>
                    </a:lnTo>
                    <a:lnTo>
                      <a:pt x="2436" y="94"/>
                    </a:lnTo>
                    <a:lnTo>
                      <a:pt x="2449" y="91"/>
                    </a:lnTo>
                    <a:lnTo>
                      <a:pt x="2666" y="102"/>
                    </a:lnTo>
                    <a:close/>
                    <a:moveTo>
                      <a:pt x="2658" y="105"/>
                    </a:moveTo>
                    <a:lnTo>
                      <a:pt x="2655" y="108"/>
                    </a:lnTo>
                    <a:lnTo>
                      <a:pt x="2412" y="104"/>
                    </a:lnTo>
                    <a:lnTo>
                      <a:pt x="2424" y="98"/>
                    </a:lnTo>
                    <a:lnTo>
                      <a:pt x="2658" y="105"/>
                    </a:lnTo>
                    <a:close/>
                    <a:moveTo>
                      <a:pt x="2403" y="104"/>
                    </a:moveTo>
                    <a:lnTo>
                      <a:pt x="2170" y="113"/>
                    </a:lnTo>
                    <a:lnTo>
                      <a:pt x="2190" y="103"/>
                    </a:lnTo>
                    <a:lnTo>
                      <a:pt x="2412" y="98"/>
                    </a:lnTo>
                    <a:lnTo>
                      <a:pt x="2403" y="104"/>
                    </a:lnTo>
                    <a:close/>
                    <a:moveTo>
                      <a:pt x="2394" y="108"/>
                    </a:moveTo>
                    <a:lnTo>
                      <a:pt x="2384" y="113"/>
                    </a:lnTo>
                    <a:lnTo>
                      <a:pt x="2147" y="124"/>
                    </a:lnTo>
                    <a:lnTo>
                      <a:pt x="2161" y="117"/>
                    </a:lnTo>
                    <a:lnTo>
                      <a:pt x="2394" y="108"/>
                    </a:lnTo>
                    <a:close/>
                    <a:moveTo>
                      <a:pt x="2378" y="117"/>
                    </a:moveTo>
                    <a:lnTo>
                      <a:pt x="2370" y="121"/>
                    </a:lnTo>
                    <a:lnTo>
                      <a:pt x="2124" y="139"/>
                    </a:lnTo>
                    <a:lnTo>
                      <a:pt x="2139" y="128"/>
                    </a:lnTo>
                    <a:lnTo>
                      <a:pt x="2378" y="117"/>
                    </a:lnTo>
                    <a:close/>
                    <a:moveTo>
                      <a:pt x="2113" y="140"/>
                    </a:moveTo>
                    <a:lnTo>
                      <a:pt x="1875" y="164"/>
                    </a:lnTo>
                    <a:lnTo>
                      <a:pt x="1892" y="151"/>
                    </a:lnTo>
                    <a:lnTo>
                      <a:pt x="2128" y="129"/>
                    </a:lnTo>
                    <a:lnTo>
                      <a:pt x="2113" y="140"/>
                    </a:lnTo>
                    <a:close/>
                    <a:moveTo>
                      <a:pt x="2108" y="144"/>
                    </a:moveTo>
                    <a:lnTo>
                      <a:pt x="2098" y="153"/>
                    </a:lnTo>
                    <a:lnTo>
                      <a:pt x="1850" y="182"/>
                    </a:lnTo>
                    <a:lnTo>
                      <a:pt x="1869" y="168"/>
                    </a:lnTo>
                    <a:lnTo>
                      <a:pt x="2108" y="144"/>
                    </a:lnTo>
                    <a:close/>
                    <a:moveTo>
                      <a:pt x="1838" y="183"/>
                    </a:moveTo>
                    <a:lnTo>
                      <a:pt x="1605" y="223"/>
                    </a:lnTo>
                    <a:lnTo>
                      <a:pt x="1628" y="204"/>
                    </a:lnTo>
                    <a:lnTo>
                      <a:pt x="1858" y="171"/>
                    </a:lnTo>
                    <a:lnTo>
                      <a:pt x="1838" y="183"/>
                    </a:lnTo>
                    <a:close/>
                    <a:moveTo>
                      <a:pt x="1837" y="188"/>
                    </a:moveTo>
                    <a:lnTo>
                      <a:pt x="1832" y="205"/>
                    </a:lnTo>
                    <a:lnTo>
                      <a:pt x="1587" y="245"/>
                    </a:lnTo>
                    <a:lnTo>
                      <a:pt x="1599" y="228"/>
                    </a:lnTo>
                    <a:lnTo>
                      <a:pt x="1837" y="188"/>
                    </a:lnTo>
                    <a:close/>
                    <a:moveTo>
                      <a:pt x="1831" y="210"/>
                    </a:moveTo>
                    <a:lnTo>
                      <a:pt x="1826" y="222"/>
                    </a:lnTo>
                    <a:lnTo>
                      <a:pt x="1584" y="270"/>
                    </a:lnTo>
                    <a:lnTo>
                      <a:pt x="1584" y="250"/>
                    </a:lnTo>
                    <a:lnTo>
                      <a:pt x="1831" y="210"/>
                    </a:lnTo>
                    <a:close/>
                    <a:moveTo>
                      <a:pt x="1826" y="226"/>
                    </a:moveTo>
                    <a:lnTo>
                      <a:pt x="1832" y="243"/>
                    </a:lnTo>
                    <a:lnTo>
                      <a:pt x="1585" y="296"/>
                    </a:lnTo>
                    <a:lnTo>
                      <a:pt x="1584" y="274"/>
                    </a:lnTo>
                    <a:lnTo>
                      <a:pt x="1826" y="226"/>
                    </a:lnTo>
                    <a:close/>
                    <a:moveTo>
                      <a:pt x="1592" y="321"/>
                    </a:moveTo>
                    <a:lnTo>
                      <a:pt x="1356" y="386"/>
                    </a:lnTo>
                    <a:lnTo>
                      <a:pt x="1345" y="363"/>
                    </a:lnTo>
                    <a:lnTo>
                      <a:pt x="1579" y="302"/>
                    </a:lnTo>
                    <a:lnTo>
                      <a:pt x="1592" y="321"/>
                    </a:lnTo>
                    <a:close/>
                    <a:moveTo>
                      <a:pt x="1349" y="389"/>
                    </a:moveTo>
                    <a:lnTo>
                      <a:pt x="1131" y="465"/>
                    </a:lnTo>
                    <a:lnTo>
                      <a:pt x="1117" y="435"/>
                    </a:lnTo>
                    <a:lnTo>
                      <a:pt x="1338" y="366"/>
                    </a:lnTo>
                    <a:lnTo>
                      <a:pt x="1349" y="389"/>
                    </a:lnTo>
                    <a:close/>
                    <a:moveTo>
                      <a:pt x="1156" y="500"/>
                    </a:moveTo>
                    <a:lnTo>
                      <a:pt x="949" y="586"/>
                    </a:lnTo>
                    <a:lnTo>
                      <a:pt x="925" y="553"/>
                    </a:lnTo>
                    <a:lnTo>
                      <a:pt x="1128" y="471"/>
                    </a:lnTo>
                    <a:lnTo>
                      <a:pt x="1156" y="500"/>
                    </a:lnTo>
                    <a:close/>
                    <a:moveTo>
                      <a:pt x="942" y="589"/>
                    </a:moveTo>
                    <a:lnTo>
                      <a:pt x="764" y="681"/>
                    </a:lnTo>
                    <a:lnTo>
                      <a:pt x="735" y="644"/>
                    </a:lnTo>
                    <a:lnTo>
                      <a:pt x="918" y="556"/>
                    </a:lnTo>
                    <a:lnTo>
                      <a:pt x="942" y="589"/>
                    </a:lnTo>
                    <a:close/>
                    <a:moveTo>
                      <a:pt x="760" y="684"/>
                    </a:moveTo>
                    <a:lnTo>
                      <a:pt x="590" y="783"/>
                    </a:lnTo>
                    <a:lnTo>
                      <a:pt x="558" y="737"/>
                    </a:lnTo>
                    <a:lnTo>
                      <a:pt x="729" y="646"/>
                    </a:lnTo>
                    <a:lnTo>
                      <a:pt x="760" y="684"/>
                    </a:lnTo>
                    <a:close/>
                    <a:moveTo>
                      <a:pt x="634" y="832"/>
                    </a:moveTo>
                    <a:lnTo>
                      <a:pt x="497" y="937"/>
                    </a:lnTo>
                    <a:lnTo>
                      <a:pt x="448" y="888"/>
                    </a:lnTo>
                    <a:lnTo>
                      <a:pt x="589" y="790"/>
                    </a:lnTo>
                    <a:lnTo>
                      <a:pt x="634" y="832"/>
                    </a:lnTo>
                    <a:close/>
                    <a:moveTo>
                      <a:pt x="491" y="941"/>
                    </a:moveTo>
                    <a:lnTo>
                      <a:pt x="371" y="1048"/>
                    </a:lnTo>
                    <a:lnTo>
                      <a:pt x="318" y="995"/>
                    </a:lnTo>
                    <a:lnTo>
                      <a:pt x="443" y="892"/>
                    </a:lnTo>
                    <a:lnTo>
                      <a:pt x="491" y="941"/>
                    </a:lnTo>
                    <a:close/>
                    <a:moveTo>
                      <a:pt x="372" y="1055"/>
                    </a:moveTo>
                    <a:lnTo>
                      <a:pt x="441" y="1105"/>
                    </a:lnTo>
                    <a:lnTo>
                      <a:pt x="347" y="1216"/>
                    </a:lnTo>
                    <a:lnTo>
                      <a:pt x="274" y="1163"/>
                    </a:lnTo>
                    <a:lnTo>
                      <a:pt x="372" y="1055"/>
                    </a:lnTo>
                    <a:close/>
                    <a:moveTo>
                      <a:pt x="344" y="1221"/>
                    </a:moveTo>
                    <a:lnTo>
                      <a:pt x="271" y="1332"/>
                    </a:lnTo>
                    <a:lnTo>
                      <a:pt x="193" y="1274"/>
                    </a:lnTo>
                    <a:lnTo>
                      <a:pt x="271" y="1168"/>
                    </a:lnTo>
                    <a:lnTo>
                      <a:pt x="344" y="1221"/>
                    </a:lnTo>
                    <a:close/>
                    <a:moveTo>
                      <a:pt x="350" y="1224"/>
                    </a:moveTo>
                    <a:lnTo>
                      <a:pt x="447" y="1279"/>
                    </a:lnTo>
                    <a:lnTo>
                      <a:pt x="377" y="1393"/>
                    </a:lnTo>
                    <a:lnTo>
                      <a:pt x="277" y="1336"/>
                    </a:lnTo>
                    <a:lnTo>
                      <a:pt x="350" y="1224"/>
                    </a:lnTo>
                    <a:close/>
                    <a:moveTo>
                      <a:pt x="453" y="1282"/>
                    </a:moveTo>
                    <a:lnTo>
                      <a:pt x="574" y="1333"/>
                    </a:lnTo>
                    <a:lnTo>
                      <a:pt x="508" y="1451"/>
                    </a:lnTo>
                    <a:lnTo>
                      <a:pt x="383" y="1397"/>
                    </a:lnTo>
                    <a:lnTo>
                      <a:pt x="453" y="1282"/>
                    </a:lnTo>
                    <a:close/>
                    <a:moveTo>
                      <a:pt x="580" y="1336"/>
                    </a:moveTo>
                    <a:lnTo>
                      <a:pt x="726" y="1389"/>
                    </a:lnTo>
                    <a:lnTo>
                      <a:pt x="661" y="1509"/>
                    </a:lnTo>
                    <a:lnTo>
                      <a:pt x="514" y="1455"/>
                    </a:lnTo>
                    <a:lnTo>
                      <a:pt x="580" y="1336"/>
                    </a:lnTo>
                    <a:close/>
                    <a:moveTo>
                      <a:pt x="734" y="1390"/>
                    </a:moveTo>
                    <a:lnTo>
                      <a:pt x="895" y="1436"/>
                    </a:lnTo>
                    <a:lnTo>
                      <a:pt x="831" y="1563"/>
                    </a:lnTo>
                    <a:lnTo>
                      <a:pt x="669" y="1511"/>
                    </a:lnTo>
                    <a:lnTo>
                      <a:pt x="734" y="1390"/>
                    </a:lnTo>
                    <a:close/>
                    <a:moveTo>
                      <a:pt x="902" y="1439"/>
                    </a:moveTo>
                    <a:lnTo>
                      <a:pt x="1090" y="1484"/>
                    </a:lnTo>
                    <a:lnTo>
                      <a:pt x="1032" y="1609"/>
                    </a:lnTo>
                    <a:lnTo>
                      <a:pt x="838" y="1564"/>
                    </a:lnTo>
                    <a:lnTo>
                      <a:pt x="902" y="1439"/>
                    </a:lnTo>
                    <a:close/>
                    <a:moveTo>
                      <a:pt x="1097" y="1485"/>
                    </a:moveTo>
                    <a:lnTo>
                      <a:pt x="1307" y="1526"/>
                    </a:lnTo>
                    <a:lnTo>
                      <a:pt x="1255" y="1655"/>
                    </a:lnTo>
                    <a:lnTo>
                      <a:pt x="1039" y="1611"/>
                    </a:lnTo>
                    <a:lnTo>
                      <a:pt x="1097" y="1485"/>
                    </a:lnTo>
                    <a:close/>
                    <a:moveTo>
                      <a:pt x="1314" y="1527"/>
                    </a:moveTo>
                    <a:lnTo>
                      <a:pt x="1533" y="1563"/>
                    </a:lnTo>
                    <a:lnTo>
                      <a:pt x="1484" y="1693"/>
                    </a:lnTo>
                    <a:lnTo>
                      <a:pt x="1264" y="1656"/>
                    </a:lnTo>
                    <a:lnTo>
                      <a:pt x="1314" y="1527"/>
                    </a:lnTo>
                    <a:close/>
                    <a:moveTo>
                      <a:pt x="1540" y="1564"/>
                    </a:moveTo>
                    <a:lnTo>
                      <a:pt x="1781" y="1593"/>
                    </a:lnTo>
                    <a:lnTo>
                      <a:pt x="1740" y="1725"/>
                    </a:lnTo>
                    <a:lnTo>
                      <a:pt x="1492" y="1694"/>
                    </a:lnTo>
                    <a:lnTo>
                      <a:pt x="1540" y="1564"/>
                    </a:lnTo>
                    <a:close/>
                    <a:moveTo>
                      <a:pt x="1789" y="1595"/>
                    </a:moveTo>
                    <a:lnTo>
                      <a:pt x="2037" y="1615"/>
                    </a:lnTo>
                    <a:lnTo>
                      <a:pt x="2006" y="1753"/>
                    </a:lnTo>
                    <a:lnTo>
                      <a:pt x="1749" y="1726"/>
                    </a:lnTo>
                    <a:lnTo>
                      <a:pt x="1789" y="1595"/>
                    </a:lnTo>
                    <a:close/>
                    <a:moveTo>
                      <a:pt x="2046" y="1615"/>
                    </a:moveTo>
                    <a:lnTo>
                      <a:pt x="2308" y="1634"/>
                    </a:lnTo>
                    <a:lnTo>
                      <a:pt x="2287" y="1770"/>
                    </a:lnTo>
                    <a:lnTo>
                      <a:pt x="2014" y="1753"/>
                    </a:lnTo>
                    <a:lnTo>
                      <a:pt x="2046" y="1615"/>
                    </a:lnTo>
                    <a:close/>
                    <a:moveTo>
                      <a:pt x="2047" y="1612"/>
                    </a:moveTo>
                    <a:lnTo>
                      <a:pt x="2084" y="1474"/>
                    </a:lnTo>
                    <a:lnTo>
                      <a:pt x="2335" y="1492"/>
                    </a:lnTo>
                    <a:lnTo>
                      <a:pt x="2308" y="1630"/>
                    </a:lnTo>
                    <a:lnTo>
                      <a:pt x="2047" y="1612"/>
                    </a:lnTo>
                    <a:close/>
                    <a:moveTo>
                      <a:pt x="2343" y="1492"/>
                    </a:moveTo>
                    <a:lnTo>
                      <a:pt x="2598" y="1503"/>
                    </a:lnTo>
                    <a:lnTo>
                      <a:pt x="2587" y="1642"/>
                    </a:lnTo>
                    <a:lnTo>
                      <a:pt x="2317" y="1631"/>
                    </a:lnTo>
                    <a:lnTo>
                      <a:pt x="2343" y="1492"/>
                    </a:lnTo>
                    <a:close/>
                    <a:moveTo>
                      <a:pt x="2344" y="1488"/>
                    </a:moveTo>
                    <a:lnTo>
                      <a:pt x="2377" y="1347"/>
                    </a:lnTo>
                    <a:lnTo>
                      <a:pt x="2620" y="1357"/>
                    </a:lnTo>
                    <a:lnTo>
                      <a:pt x="2598" y="1498"/>
                    </a:lnTo>
                    <a:lnTo>
                      <a:pt x="2344" y="1488"/>
                    </a:lnTo>
                    <a:close/>
                    <a:moveTo>
                      <a:pt x="2627" y="1357"/>
                    </a:moveTo>
                    <a:lnTo>
                      <a:pt x="2870" y="1359"/>
                    </a:lnTo>
                    <a:lnTo>
                      <a:pt x="2865" y="1503"/>
                    </a:lnTo>
                    <a:lnTo>
                      <a:pt x="2606" y="1499"/>
                    </a:lnTo>
                    <a:lnTo>
                      <a:pt x="2627" y="1357"/>
                    </a:lnTo>
                    <a:close/>
                    <a:moveTo>
                      <a:pt x="2873" y="1506"/>
                    </a:moveTo>
                    <a:lnTo>
                      <a:pt x="2874" y="1506"/>
                    </a:lnTo>
                    <a:lnTo>
                      <a:pt x="3138" y="1503"/>
                    </a:lnTo>
                    <a:lnTo>
                      <a:pt x="3144" y="1645"/>
                    </a:lnTo>
                    <a:lnTo>
                      <a:pt x="2869" y="1647"/>
                    </a:lnTo>
                    <a:lnTo>
                      <a:pt x="2868" y="1647"/>
                    </a:lnTo>
                    <a:lnTo>
                      <a:pt x="2873" y="1506"/>
                    </a:lnTo>
                    <a:close/>
                    <a:moveTo>
                      <a:pt x="2874" y="1503"/>
                    </a:moveTo>
                    <a:lnTo>
                      <a:pt x="2873" y="1503"/>
                    </a:lnTo>
                    <a:lnTo>
                      <a:pt x="2879" y="1359"/>
                    </a:lnTo>
                    <a:lnTo>
                      <a:pt x="2879" y="1359"/>
                    </a:lnTo>
                    <a:lnTo>
                      <a:pt x="3128" y="1358"/>
                    </a:lnTo>
                    <a:lnTo>
                      <a:pt x="3138" y="1499"/>
                    </a:lnTo>
                    <a:lnTo>
                      <a:pt x="2874" y="1503"/>
                    </a:lnTo>
                    <a:close/>
                    <a:moveTo>
                      <a:pt x="3123" y="1213"/>
                    </a:moveTo>
                    <a:lnTo>
                      <a:pt x="3350" y="1206"/>
                    </a:lnTo>
                    <a:lnTo>
                      <a:pt x="3378" y="1346"/>
                    </a:lnTo>
                    <a:lnTo>
                      <a:pt x="3135" y="1354"/>
                    </a:lnTo>
                    <a:lnTo>
                      <a:pt x="3123" y="1213"/>
                    </a:lnTo>
                    <a:close/>
                    <a:moveTo>
                      <a:pt x="3359" y="1206"/>
                    </a:moveTo>
                    <a:lnTo>
                      <a:pt x="3578" y="1192"/>
                    </a:lnTo>
                    <a:lnTo>
                      <a:pt x="3626" y="1332"/>
                    </a:lnTo>
                    <a:lnTo>
                      <a:pt x="3387" y="1346"/>
                    </a:lnTo>
                    <a:lnTo>
                      <a:pt x="3359" y="1206"/>
                    </a:lnTo>
                    <a:close/>
                    <a:moveTo>
                      <a:pt x="3587" y="1192"/>
                    </a:moveTo>
                    <a:lnTo>
                      <a:pt x="3804" y="1175"/>
                    </a:lnTo>
                    <a:lnTo>
                      <a:pt x="3863" y="1311"/>
                    </a:lnTo>
                    <a:lnTo>
                      <a:pt x="3635" y="1332"/>
                    </a:lnTo>
                    <a:lnTo>
                      <a:pt x="3587" y="1192"/>
                    </a:lnTo>
                    <a:close/>
                    <a:moveTo>
                      <a:pt x="3864" y="1315"/>
                    </a:moveTo>
                    <a:lnTo>
                      <a:pt x="3916" y="1452"/>
                    </a:lnTo>
                    <a:lnTo>
                      <a:pt x="3671" y="1474"/>
                    </a:lnTo>
                    <a:lnTo>
                      <a:pt x="3636" y="1336"/>
                    </a:lnTo>
                    <a:lnTo>
                      <a:pt x="3864" y="1315"/>
                    </a:lnTo>
                    <a:close/>
                    <a:moveTo>
                      <a:pt x="3917" y="1456"/>
                    </a:moveTo>
                    <a:lnTo>
                      <a:pt x="3950" y="1595"/>
                    </a:lnTo>
                    <a:lnTo>
                      <a:pt x="3702" y="1617"/>
                    </a:lnTo>
                    <a:lnTo>
                      <a:pt x="3673" y="1478"/>
                    </a:lnTo>
                    <a:lnTo>
                      <a:pt x="3917" y="1456"/>
                    </a:lnTo>
                    <a:close/>
                    <a:moveTo>
                      <a:pt x="3925" y="1456"/>
                    </a:moveTo>
                    <a:lnTo>
                      <a:pt x="4153" y="1432"/>
                    </a:lnTo>
                    <a:lnTo>
                      <a:pt x="4200" y="1566"/>
                    </a:lnTo>
                    <a:lnTo>
                      <a:pt x="3959" y="1593"/>
                    </a:lnTo>
                    <a:lnTo>
                      <a:pt x="3925" y="1456"/>
                    </a:lnTo>
                    <a:close/>
                    <a:moveTo>
                      <a:pt x="4161" y="1430"/>
                    </a:moveTo>
                    <a:lnTo>
                      <a:pt x="4373" y="1400"/>
                    </a:lnTo>
                    <a:lnTo>
                      <a:pt x="4432" y="1530"/>
                    </a:lnTo>
                    <a:lnTo>
                      <a:pt x="4208" y="1565"/>
                    </a:lnTo>
                    <a:lnTo>
                      <a:pt x="4161" y="1430"/>
                    </a:lnTo>
                    <a:close/>
                    <a:moveTo>
                      <a:pt x="4381" y="1398"/>
                    </a:moveTo>
                    <a:lnTo>
                      <a:pt x="4582" y="1360"/>
                    </a:lnTo>
                    <a:lnTo>
                      <a:pt x="4649" y="1492"/>
                    </a:lnTo>
                    <a:lnTo>
                      <a:pt x="4440" y="1528"/>
                    </a:lnTo>
                    <a:lnTo>
                      <a:pt x="4381" y="1398"/>
                    </a:lnTo>
                    <a:close/>
                    <a:moveTo>
                      <a:pt x="4651" y="1495"/>
                    </a:moveTo>
                    <a:lnTo>
                      <a:pt x="4703" y="1619"/>
                    </a:lnTo>
                    <a:lnTo>
                      <a:pt x="4485" y="1661"/>
                    </a:lnTo>
                    <a:lnTo>
                      <a:pt x="4441" y="1532"/>
                    </a:lnTo>
                    <a:lnTo>
                      <a:pt x="4651" y="1495"/>
                    </a:lnTo>
                    <a:close/>
                    <a:moveTo>
                      <a:pt x="4658" y="1494"/>
                    </a:moveTo>
                    <a:lnTo>
                      <a:pt x="4848" y="1449"/>
                    </a:lnTo>
                    <a:lnTo>
                      <a:pt x="4903" y="1574"/>
                    </a:lnTo>
                    <a:lnTo>
                      <a:pt x="4712" y="1618"/>
                    </a:lnTo>
                    <a:lnTo>
                      <a:pt x="4658" y="1494"/>
                    </a:lnTo>
                    <a:close/>
                    <a:moveTo>
                      <a:pt x="4856" y="1447"/>
                    </a:moveTo>
                    <a:lnTo>
                      <a:pt x="5024" y="1402"/>
                    </a:lnTo>
                    <a:lnTo>
                      <a:pt x="5081" y="1522"/>
                    </a:lnTo>
                    <a:lnTo>
                      <a:pt x="4911" y="1571"/>
                    </a:lnTo>
                    <a:lnTo>
                      <a:pt x="4856" y="1447"/>
                    </a:lnTo>
                    <a:close/>
                    <a:moveTo>
                      <a:pt x="5031" y="1400"/>
                    </a:moveTo>
                    <a:lnTo>
                      <a:pt x="5180" y="1349"/>
                    </a:lnTo>
                    <a:lnTo>
                      <a:pt x="5240" y="1466"/>
                    </a:lnTo>
                    <a:lnTo>
                      <a:pt x="5089" y="1520"/>
                    </a:lnTo>
                    <a:lnTo>
                      <a:pt x="5031" y="1400"/>
                    </a:lnTo>
                    <a:close/>
                    <a:moveTo>
                      <a:pt x="5187" y="1347"/>
                    </a:moveTo>
                    <a:lnTo>
                      <a:pt x="5310" y="1294"/>
                    </a:lnTo>
                    <a:lnTo>
                      <a:pt x="5373" y="1409"/>
                    </a:lnTo>
                    <a:lnTo>
                      <a:pt x="5246" y="1463"/>
                    </a:lnTo>
                    <a:lnTo>
                      <a:pt x="5187" y="1347"/>
                    </a:lnTo>
                    <a:close/>
                    <a:moveTo>
                      <a:pt x="5316" y="1292"/>
                    </a:moveTo>
                    <a:lnTo>
                      <a:pt x="5415" y="1238"/>
                    </a:lnTo>
                    <a:lnTo>
                      <a:pt x="5484" y="1348"/>
                    </a:lnTo>
                    <a:lnTo>
                      <a:pt x="5380" y="1406"/>
                    </a:lnTo>
                    <a:lnTo>
                      <a:pt x="5316" y="1292"/>
                    </a:lnTo>
                    <a:close/>
                    <a:moveTo>
                      <a:pt x="5421" y="1234"/>
                    </a:moveTo>
                    <a:lnTo>
                      <a:pt x="5499" y="1179"/>
                    </a:lnTo>
                    <a:lnTo>
                      <a:pt x="5571" y="1288"/>
                    </a:lnTo>
                    <a:lnTo>
                      <a:pt x="5489" y="1344"/>
                    </a:lnTo>
                    <a:lnTo>
                      <a:pt x="5421" y="1234"/>
                    </a:lnTo>
                    <a:close/>
                    <a:moveTo>
                      <a:pt x="5505" y="1175"/>
                    </a:moveTo>
                    <a:lnTo>
                      <a:pt x="5561" y="1121"/>
                    </a:lnTo>
                    <a:lnTo>
                      <a:pt x="5629" y="1225"/>
                    </a:lnTo>
                    <a:lnTo>
                      <a:pt x="5576" y="1283"/>
                    </a:lnTo>
                    <a:lnTo>
                      <a:pt x="5505" y="1175"/>
                    </a:lnTo>
                    <a:close/>
                    <a:moveTo>
                      <a:pt x="5501" y="1170"/>
                    </a:moveTo>
                    <a:lnTo>
                      <a:pt x="5413" y="1064"/>
                    </a:lnTo>
                    <a:lnTo>
                      <a:pt x="5468" y="1011"/>
                    </a:lnTo>
                    <a:lnTo>
                      <a:pt x="5558" y="1116"/>
                    </a:lnTo>
                    <a:lnTo>
                      <a:pt x="5501" y="1170"/>
                    </a:lnTo>
                    <a:close/>
                    <a:moveTo>
                      <a:pt x="5468" y="1001"/>
                    </a:moveTo>
                    <a:lnTo>
                      <a:pt x="5354" y="898"/>
                    </a:lnTo>
                    <a:lnTo>
                      <a:pt x="5387" y="854"/>
                    </a:lnTo>
                    <a:lnTo>
                      <a:pt x="5499" y="951"/>
                    </a:lnTo>
                    <a:lnTo>
                      <a:pt x="5468" y="1001"/>
                    </a:lnTo>
                    <a:close/>
                    <a:moveTo>
                      <a:pt x="5349" y="894"/>
                    </a:moveTo>
                    <a:lnTo>
                      <a:pt x="5209" y="795"/>
                    </a:lnTo>
                    <a:lnTo>
                      <a:pt x="5243" y="751"/>
                    </a:lnTo>
                    <a:lnTo>
                      <a:pt x="5382" y="849"/>
                    </a:lnTo>
                    <a:lnTo>
                      <a:pt x="5349" y="894"/>
                    </a:lnTo>
                    <a:close/>
                    <a:moveTo>
                      <a:pt x="5240" y="742"/>
                    </a:moveTo>
                    <a:lnTo>
                      <a:pt x="5081" y="651"/>
                    </a:lnTo>
                    <a:lnTo>
                      <a:pt x="5097" y="613"/>
                    </a:lnTo>
                    <a:lnTo>
                      <a:pt x="5254" y="700"/>
                    </a:lnTo>
                    <a:lnTo>
                      <a:pt x="5240" y="742"/>
                    </a:lnTo>
                    <a:close/>
                    <a:moveTo>
                      <a:pt x="5091" y="605"/>
                    </a:moveTo>
                    <a:lnTo>
                      <a:pt x="4915" y="520"/>
                    </a:lnTo>
                    <a:lnTo>
                      <a:pt x="4919" y="487"/>
                    </a:lnTo>
                    <a:lnTo>
                      <a:pt x="5092" y="568"/>
                    </a:lnTo>
                    <a:lnTo>
                      <a:pt x="5091" y="605"/>
                    </a:lnTo>
                    <a:close/>
                    <a:moveTo>
                      <a:pt x="5090" y="610"/>
                    </a:moveTo>
                    <a:lnTo>
                      <a:pt x="5075" y="648"/>
                    </a:lnTo>
                    <a:lnTo>
                      <a:pt x="4896" y="558"/>
                    </a:lnTo>
                    <a:lnTo>
                      <a:pt x="4913" y="525"/>
                    </a:lnTo>
                    <a:lnTo>
                      <a:pt x="5090" y="610"/>
                    </a:lnTo>
                    <a:close/>
                    <a:moveTo>
                      <a:pt x="4907" y="518"/>
                    </a:moveTo>
                    <a:lnTo>
                      <a:pt x="4713" y="440"/>
                    </a:lnTo>
                    <a:lnTo>
                      <a:pt x="4716" y="411"/>
                    </a:lnTo>
                    <a:lnTo>
                      <a:pt x="4912" y="483"/>
                    </a:lnTo>
                    <a:lnTo>
                      <a:pt x="4907" y="518"/>
                    </a:lnTo>
                    <a:close/>
                    <a:moveTo>
                      <a:pt x="4716" y="406"/>
                    </a:moveTo>
                    <a:lnTo>
                      <a:pt x="4710" y="379"/>
                    </a:lnTo>
                    <a:lnTo>
                      <a:pt x="4899" y="448"/>
                    </a:lnTo>
                    <a:lnTo>
                      <a:pt x="4911" y="478"/>
                    </a:lnTo>
                    <a:lnTo>
                      <a:pt x="4716" y="406"/>
                    </a:lnTo>
                    <a:close/>
                    <a:moveTo>
                      <a:pt x="4711" y="445"/>
                    </a:moveTo>
                    <a:lnTo>
                      <a:pt x="4906" y="521"/>
                    </a:lnTo>
                    <a:lnTo>
                      <a:pt x="4890" y="556"/>
                    </a:lnTo>
                    <a:lnTo>
                      <a:pt x="4695" y="473"/>
                    </a:lnTo>
                    <a:lnTo>
                      <a:pt x="4711" y="445"/>
                    </a:lnTo>
                    <a:close/>
                    <a:moveTo>
                      <a:pt x="4705" y="438"/>
                    </a:moveTo>
                    <a:lnTo>
                      <a:pt x="4489" y="367"/>
                    </a:lnTo>
                    <a:lnTo>
                      <a:pt x="4494" y="343"/>
                    </a:lnTo>
                    <a:lnTo>
                      <a:pt x="4708" y="408"/>
                    </a:lnTo>
                    <a:lnTo>
                      <a:pt x="4705" y="438"/>
                    </a:lnTo>
                    <a:close/>
                    <a:moveTo>
                      <a:pt x="4495" y="340"/>
                    </a:moveTo>
                    <a:lnTo>
                      <a:pt x="4490" y="314"/>
                    </a:lnTo>
                    <a:lnTo>
                      <a:pt x="4701" y="377"/>
                    </a:lnTo>
                    <a:lnTo>
                      <a:pt x="4707" y="404"/>
                    </a:lnTo>
                    <a:lnTo>
                      <a:pt x="4495" y="340"/>
                    </a:lnTo>
                    <a:close/>
                    <a:moveTo>
                      <a:pt x="4489" y="309"/>
                    </a:moveTo>
                    <a:lnTo>
                      <a:pt x="4474" y="288"/>
                    </a:lnTo>
                    <a:lnTo>
                      <a:pt x="4675" y="345"/>
                    </a:lnTo>
                    <a:lnTo>
                      <a:pt x="4697" y="370"/>
                    </a:lnTo>
                    <a:lnTo>
                      <a:pt x="4489" y="309"/>
                    </a:lnTo>
                    <a:close/>
                    <a:moveTo>
                      <a:pt x="4479" y="307"/>
                    </a:moveTo>
                    <a:lnTo>
                      <a:pt x="4251" y="254"/>
                    </a:lnTo>
                    <a:lnTo>
                      <a:pt x="4245" y="236"/>
                    </a:lnTo>
                    <a:lnTo>
                      <a:pt x="4463" y="285"/>
                    </a:lnTo>
                    <a:lnTo>
                      <a:pt x="4479" y="307"/>
                    </a:lnTo>
                    <a:close/>
                    <a:moveTo>
                      <a:pt x="4248" y="276"/>
                    </a:moveTo>
                    <a:lnTo>
                      <a:pt x="4008" y="227"/>
                    </a:lnTo>
                    <a:lnTo>
                      <a:pt x="4006" y="212"/>
                    </a:lnTo>
                    <a:lnTo>
                      <a:pt x="4245" y="258"/>
                    </a:lnTo>
                    <a:lnTo>
                      <a:pt x="4248" y="276"/>
                    </a:lnTo>
                    <a:close/>
                    <a:moveTo>
                      <a:pt x="4005" y="209"/>
                    </a:moveTo>
                    <a:lnTo>
                      <a:pt x="3999" y="193"/>
                    </a:lnTo>
                    <a:lnTo>
                      <a:pt x="4235" y="234"/>
                    </a:lnTo>
                    <a:lnTo>
                      <a:pt x="4242" y="253"/>
                    </a:lnTo>
                    <a:lnTo>
                      <a:pt x="4005" y="209"/>
                    </a:lnTo>
                    <a:close/>
                    <a:moveTo>
                      <a:pt x="3997" y="188"/>
                    </a:moveTo>
                    <a:lnTo>
                      <a:pt x="3983" y="174"/>
                    </a:lnTo>
                    <a:lnTo>
                      <a:pt x="4209" y="210"/>
                    </a:lnTo>
                    <a:lnTo>
                      <a:pt x="4230" y="229"/>
                    </a:lnTo>
                    <a:lnTo>
                      <a:pt x="3997" y="188"/>
                    </a:lnTo>
                    <a:close/>
                    <a:moveTo>
                      <a:pt x="3987" y="186"/>
                    </a:moveTo>
                    <a:lnTo>
                      <a:pt x="3740" y="157"/>
                    </a:lnTo>
                    <a:lnTo>
                      <a:pt x="3732" y="146"/>
                    </a:lnTo>
                    <a:lnTo>
                      <a:pt x="3973" y="173"/>
                    </a:lnTo>
                    <a:lnTo>
                      <a:pt x="3987" y="186"/>
                    </a:lnTo>
                    <a:close/>
                    <a:moveTo>
                      <a:pt x="3733" y="161"/>
                    </a:moveTo>
                    <a:lnTo>
                      <a:pt x="3737" y="171"/>
                    </a:lnTo>
                    <a:lnTo>
                      <a:pt x="3475" y="145"/>
                    </a:lnTo>
                    <a:lnTo>
                      <a:pt x="3473" y="137"/>
                    </a:lnTo>
                    <a:lnTo>
                      <a:pt x="3733" y="161"/>
                    </a:lnTo>
                    <a:close/>
                    <a:moveTo>
                      <a:pt x="3471" y="134"/>
                    </a:moveTo>
                    <a:lnTo>
                      <a:pt x="3469" y="128"/>
                    </a:lnTo>
                    <a:lnTo>
                      <a:pt x="3723" y="146"/>
                    </a:lnTo>
                    <a:lnTo>
                      <a:pt x="3730" y="156"/>
                    </a:lnTo>
                    <a:lnTo>
                      <a:pt x="3471" y="134"/>
                    </a:lnTo>
                    <a:close/>
                    <a:moveTo>
                      <a:pt x="3467" y="124"/>
                    </a:moveTo>
                    <a:lnTo>
                      <a:pt x="3459" y="119"/>
                    </a:lnTo>
                    <a:lnTo>
                      <a:pt x="3700" y="132"/>
                    </a:lnTo>
                    <a:lnTo>
                      <a:pt x="3716" y="141"/>
                    </a:lnTo>
                    <a:lnTo>
                      <a:pt x="3467" y="124"/>
                    </a:lnTo>
                    <a:close/>
                    <a:moveTo>
                      <a:pt x="3453" y="115"/>
                    </a:moveTo>
                    <a:lnTo>
                      <a:pt x="3446" y="109"/>
                    </a:lnTo>
                    <a:lnTo>
                      <a:pt x="3681" y="121"/>
                    </a:lnTo>
                    <a:lnTo>
                      <a:pt x="3692" y="128"/>
                    </a:lnTo>
                    <a:lnTo>
                      <a:pt x="3453" y="115"/>
                    </a:lnTo>
                    <a:close/>
                    <a:moveTo>
                      <a:pt x="3438" y="105"/>
                    </a:moveTo>
                    <a:lnTo>
                      <a:pt x="3425" y="101"/>
                    </a:lnTo>
                    <a:lnTo>
                      <a:pt x="3652" y="105"/>
                    </a:lnTo>
                    <a:lnTo>
                      <a:pt x="3673" y="117"/>
                    </a:lnTo>
                    <a:lnTo>
                      <a:pt x="3438" y="105"/>
                    </a:lnTo>
                    <a:close/>
                    <a:moveTo>
                      <a:pt x="3415" y="97"/>
                    </a:moveTo>
                    <a:lnTo>
                      <a:pt x="3404" y="93"/>
                    </a:lnTo>
                    <a:lnTo>
                      <a:pt x="3615" y="93"/>
                    </a:lnTo>
                    <a:lnTo>
                      <a:pt x="3640" y="102"/>
                    </a:lnTo>
                    <a:lnTo>
                      <a:pt x="3415" y="97"/>
                    </a:lnTo>
                    <a:close/>
                    <a:moveTo>
                      <a:pt x="3411" y="101"/>
                    </a:moveTo>
                    <a:lnTo>
                      <a:pt x="3426" y="105"/>
                    </a:lnTo>
                    <a:lnTo>
                      <a:pt x="3183" y="109"/>
                    </a:lnTo>
                    <a:lnTo>
                      <a:pt x="3178" y="107"/>
                    </a:lnTo>
                    <a:lnTo>
                      <a:pt x="3411" y="101"/>
                    </a:lnTo>
                    <a:close/>
                    <a:moveTo>
                      <a:pt x="3171" y="103"/>
                    </a:moveTo>
                    <a:lnTo>
                      <a:pt x="3168" y="103"/>
                    </a:lnTo>
                    <a:lnTo>
                      <a:pt x="3390" y="93"/>
                    </a:lnTo>
                    <a:lnTo>
                      <a:pt x="3402" y="97"/>
                    </a:lnTo>
                    <a:lnTo>
                      <a:pt x="3171" y="103"/>
                    </a:lnTo>
                    <a:close/>
                    <a:moveTo>
                      <a:pt x="3173" y="109"/>
                    </a:moveTo>
                    <a:lnTo>
                      <a:pt x="3068" y="114"/>
                    </a:lnTo>
                    <a:lnTo>
                      <a:pt x="3167" y="107"/>
                    </a:lnTo>
                    <a:lnTo>
                      <a:pt x="3173" y="109"/>
                    </a:lnTo>
                    <a:close/>
                    <a:moveTo>
                      <a:pt x="3105" y="108"/>
                    </a:moveTo>
                    <a:lnTo>
                      <a:pt x="3157" y="103"/>
                    </a:lnTo>
                    <a:lnTo>
                      <a:pt x="3160" y="104"/>
                    </a:lnTo>
                    <a:lnTo>
                      <a:pt x="3105" y="108"/>
                    </a:lnTo>
                    <a:close/>
                    <a:moveTo>
                      <a:pt x="3094" y="104"/>
                    </a:moveTo>
                    <a:lnTo>
                      <a:pt x="3148" y="99"/>
                    </a:lnTo>
                    <a:lnTo>
                      <a:pt x="3150" y="99"/>
                    </a:lnTo>
                    <a:lnTo>
                      <a:pt x="3094" y="104"/>
                    </a:lnTo>
                    <a:close/>
                    <a:moveTo>
                      <a:pt x="3090" y="102"/>
                    </a:moveTo>
                    <a:lnTo>
                      <a:pt x="3128" y="96"/>
                    </a:lnTo>
                    <a:lnTo>
                      <a:pt x="3132" y="97"/>
                    </a:lnTo>
                    <a:lnTo>
                      <a:pt x="3090" y="102"/>
                    </a:lnTo>
                    <a:close/>
                    <a:moveTo>
                      <a:pt x="3051" y="103"/>
                    </a:moveTo>
                    <a:lnTo>
                      <a:pt x="3111" y="93"/>
                    </a:lnTo>
                    <a:lnTo>
                      <a:pt x="3116" y="94"/>
                    </a:lnTo>
                    <a:lnTo>
                      <a:pt x="3051" y="103"/>
                    </a:lnTo>
                    <a:close/>
                    <a:moveTo>
                      <a:pt x="3026" y="102"/>
                    </a:moveTo>
                    <a:lnTo>
                      <a:pt x="3097" y="88"/>
                    </a:lnTo>
                    <a:lnTo>
                      <a:pt x="3102" y="90"/>
                    </a:lnTo>
                    <a:lnTo>
                      <a:pt x="3026" y="102"/>
                    </a:lnTo>
                    <a:close/>
                    <a:moveTo>
                      <a:pt x="3037" y="96"/>
                    </a:moveTo>
                    <a:lnTo>
                      <a:pt x="3080" y="86"/>
                    </a:lnTo>
                    <a:lnTo>
                      <a:pt x="3085" y="87"/>
                    </a:lnTo>
                    <a:lnTo>
                      <a:pt x="3037" y="96"/>
                    </a:lnTo>
                    <a:close/>
                    <a:moveTo>
                      <a:pt x="3001" y="101"/>
                    </a:moveTo>
                    <a:lnTo>
                      <a:pt x="3057" y="85"/>
                    </a:lnTo>
                    <a:lnTo>
                      <a:pt x="3067" y="85"/>
                    </a:lnTo>
                    <a:lnTo>
                      <a:pt x="3001" y="101"/>
                    </a:lnTo>
                    <a:close/>
                    <a:moveTo>
                      <a:pt x="2982" y="102"/>
                    </a:moveTo>
                    <a:lnTo>
                      <a:pt x="3036" y="82"/>
                    </a:lnTo>
                    <a:lnTo>
                      <a:pt x="3046" y="83"/>
                    </a:lnTo>
                    <a:lnTo>
                      <a:pt x="2982" y="102"/>
                    </a:lnTo>
                    <a:close/>
                    <a:moveTo>
                      <a:pt x="2976" y="99"/>
                    </a:moveTo>
                    <a:lnTo>
                      <a:pt x="3019" y="80"/>
                    </a:lnTo>
                    <a:lnTo>
                      <a:pt x="3026" y="81"/>
                    </a:lnTo>
                    <a:lnTo>
                      <a:pt x="2976" y="99"/>
                    </a:lnTo>
                    <a:close/>
                    <a:moveTo>
                      <a:pt x="2954" y="104"/>
                    </a:moveTo>
                    <a:lnTo>
                      <a:pt x="2994" y="79"/>
                    </a:lnTo>
                    <a:lnTo>
                      <a:pt x="3009" y="80"/>
                    </a:lnTo>
                    <a:lnTo>
                      <a:pt x="2954" y="104"/>
                    </a:lnTo>
                    <a:close/>
                    <a:moveTo>
                      <a:pt x="2943" y="104"/>
                    </a:moveTo>
                    <a:lnTo>
                      <a:pt x="2970" y="79"/>
                    </a:lnTo>
                    <a:lnTo>
                      <a:pt x="2984" y="79"/>
                    </a:lnTo>
                    <a:lnTo>
                      <a:pt x="2943" y="104"/>
                    </a:lnTo>
                    <a:close/>
                    <a:moveTo>
                      <a:pt x="2984" y="179"/>
                    </a:moveTo>
                    <a:lnTo>
                      <a:pt x="2967" y="182"/>
                    </a:lnTo>
                    <a:lnTo>
                      <a:pt x="2936" y="140"/>
                    </a:lnTo>
                    <a:lnTo>
                      <a:pt x="2984" y="179"/>
                    </a:lnTo>
                    <a:close/>
                    <a:moveTo>
                      <a:pt x="2988" y="183"/>
                    </a:moveTo>
                    <a:lnTo>
                      <a:pt x="3058" y="251"/>
                    </a:lnTo>
                    <a:lnTo>
                      <a:pt x="3014" y="254"/>
                    </a:lnTo>
                    <a:lnTo>
                      <a:pt x="2970" y="185"/>
                    </a:lnTo>
                    <a:lnTo>
                      <a:pt x="2988" y="183"/>
                    </a:lnTo>
                    <a:close/>
                    <a:moveTo>
                      <a:pt x="3054" y="337"/>
                    </a:moveTo>
                    <a:lnTo>
                      <a:pt x="2993" y="339"/>
                    </a:lnTo>
                    <a:lnTo>
                      <a:pt x="2970" y="258"/>
                    </a:lnTo>
                    <a:lnTo>
                      <a:pt x="3009" y="259"/>
                    </a:lnTo>
                    <a:lnTo>
                      <a:pt x="3054" y="337"/>
                    </a:lnTo>
                    <a:close/>
                    <a:moveTo>
                      <a:pt x="3006" y="435"/>
                    </a:moveTo>
                    <a:lnTo>
                      <a:pt x="2911" y="438"/>
                    </a:lnTo>
                    <a:lnTo>
                      <a:pt x="2914" y="345"/>
                    </a:lnTo>
                    <a:lnTo>
                      <a:pt x="2986" y="342"/>
                    </a:lnTo>
                    <a:lnTo>
                      <a:pt x="3006" y="435"/>
                    </a:lnTo>
                    <a:close/>
                    <a:moveTo>
                      <a:pt x="2901" y="76"/>
                    </a:moveTo>
                    <a:lnTo>
                      <a:pt x="2916" y="76"/>
                    </a:lnTo>
                    <a:lnTo>
                      <a:pt x="2914" y="103"/>
                    </a:lnTo>
                    <a:lnTo>
                      <a:pt x="2901" y="76"/>
                    </a:lnTo>
                    <a:close/>
                    <a:moveTo>
                      <a:pt x="2907" y="105"/>
                    </a:moveTo>
                    <a:lnTo>
                      <a:pt x="2879" y="77"/>
                    </a:lnTo>
                    <a:lnTo>
                      <a:pt x="2893" y="76"/>
                    </a:lnTo>
                    <a:lnTo>
                      <a:pt x="2907" y="105"/>
                    </a:lnTo>
                    <a:close/>
                    <a:moveTo>
                      <a:pt x="2897" y="104"/>
                    </a:moveTo>
                    <a:lnTo>
                      <a:pt x="2855" y="77"/>
                    </a:lnTo>
                    <a:lnTo>
                      <a:pt x="2870" y="77"/>
                    </a:lnTo>
                    <a:lnTo>
                      <a:pt x="2897" y="104"/>
                    </a:lnTo>
                    <a:close/>
                    <a:moveTo>
                      <a:pt x="2886" y="103"/>
                    </a:moveTo>
                    <a:lnTo>
                      <a:pt x="2833" y="79"/>
                    </a:lnTo>
                    <a:lnTo>
                      <a:pt x="2846" y="77"/>
                    </a:lnTo>
                    <a:lnTo>
                      <a:pt x="2886" y="103"/>
                    </a:lnTo>
                    <a:close/>
                    <a:moveTo>
                      <a:pt x="2876" y="104"/>
                    </a:moveTo>
                    <a:lnTo>
                      <a:pt x="2813" y="81"/>
                    </a:lnTo>
                    <a:lnTo>
                      <a:pt x="2824" y="80"/>
                    </a:lnTo>
                    <a:lnTo>
                      <a:pt x="2876" y="104"/>
                    </a:lnTo>
                    <a:close/>
                    <a:moveTo>
                      <a:pt x="2852" y="101"/>
                    </a:moveTo>
                    <a:lnTo>
                      <a:pt x="2794" y="83"/>
                    </a:lnTo>
                    <a:lnTo>
                      <a:pt x="2803" y="82"/>
                    </a:lnTo>
                    <a:lnTo>
                      <a:pt x="2852" y="101"/>
                    </a:lnTo>
                    <a:close/>
                    <a:moveTo>
                      <a:pt x="2816" y="94"/>
                    </a:moveTo>
                    <a:lnTo>
                      <a:pt x="2777" y="85"/>
                    </a:lnTo>
                    <a:lnTo>
                      <a:pt x="2783" y="85"/>
                    </a:lnTo>
                    <a:lnTo>
                      <a:pt x="2816" y="94"/>
                    </a:lnTo>
                    <a:close/>
                    <a:moveTo>
                      <a:pt x="2809" y="97"/>
                    </a:moveTo>
                    <a:lnTo>
                      <a:pt x="2756" y="86"/>
                    </a:lnTo>
                    <a:lnTo>
                      <a:pt x="2761" y="85"/>
                    </a:lnTo>
                    <a:lnTo>
                      <a:pt x="2809" y="97"/>
                    </a:lnTo>
                    <a:close/>
                    <a:moveTo>
                      <a:pt x="2762" y="81"/>
                    </a:moveTo>
                    <a:lnTo>
                      <a:pt x="2624" y="58"/>
                    </a:lnTo>
                    <a:lnTo>
                      <a:pt x="2653" y="53"/>
                    </a:lnTo>
                    <a:lnTo>
                      <a:pt x="2768" y="81"/>
                    </a:lnTo>
                    <a:lnTo>
                      <a:pt x="2762" y="81"/>
                    </a:lnTo>
                    <a:close/>
                    <a:moveTo>
                      <a:pt x="2749" y="83"/>
                    </a:moveTo>
                    <a:lnTo>
                      <a:pt x="2744" y="83"/>
                    </a:lnTo>
                    <a:lnTo>
                      <a:pt x="2592" y="61"/>
                    </a:lnTo>
                    <a:lnTo>
                      <a:pt x="2611" y="60"/>
                    </a:lnTo>
                    <a:lnTo>
                      <a:pt x="2749" y="83"/>
                    </a:lnTo>
                    <a:close/>
                    <a:moveTo>
                      <a:pt x="2733" y="86"/>
                    </a:moveTo>
                    <a:lnTo>
                      <a:pt x="2725" y="87"/>
                    </a:lnTo>
                    <a:lnTo>
                      <a:pt x="2554" y="66"/>
                    </a:lnTo>
                    <a:lnTo>
                      <a:pt x="2574" y="63"/>
                    </a:lnTo>
                    <a:lnTo>
                      <a:pt x="2733" y="86"/>
                    </a:lnTo>
                    <a:close/>
                    <a:moveTo>
                      <a:pt x="2716" y="90"/>
                    </a:moveTo>
                    <a:lnTo>
                      <a:pt x="2711" y="92"/>
                    </a:lnTo>
                    <a:lnTo>
                      <a:pt x="2517" y="74"/>
                    </a:lnTo>
                    <a:lnTo>
                      <a:pt x="2540" y="69"/>
                    </a:lnTo>
                    <a:lnTo>
                      <a:pt x="2716" y="90"/>
                    </a:lnTo>
                    <a:close/>
                    <a:moveTo>
                      <a:pt x="2648" y="90"/>
                    </a:moveTo>
                    <a:lnTo>
                      <a:pt x="2486" y="80"/>
                    </a:lnTo>
                    <a:lnTo>
                      <a:pt x="2505" y="76"/>
                    </a:lnTo>
                    <a:lnTo>
                      <a:pt x="2648" y="90"/>
                    </a:lnTo>
                    <a:close/>
                    <a:moveTo>
                      <a:pt x="2471" y="80"/>
                    </a:moveTo>
                    <a:lnTo>
                      <a:pt x="2277" y="75"/>
                    </a:lnTo>
                    <a:lnTo>
                      <a:pt x="2307" y="67"/>
                    </a:lnTo>
                    <a:lnTo>
                      <a:pt x="2489" y="76"/>
                    </a:lnTo>
                    <a:lnTo>
                      <a:pt x="2471" y="80"/>
                    </a:lnTo>
                    <a:close/>
                    <a:moveTo>
                      <a:pt x="2459" y="83"/>
                    </a:moveTo>
                    <a:lnTo>
                      <a:pt x="2447" y="87"/>
                    </a:lnTo>
                    <a:lnTo>
                      <a:pt x="2239" y="87"/>
                    </a:lnTo>
                    <a:lnTo>
                      <a:pt x="2264" y="79"/>
                    </a:lnTo>
                    <a:lnTo>
                      <a:pt x="2459" y="83"/>
                    </a:lnTo>
                    <a:close/>
                    <a:moveTo>
                      <a:pt x="2433" y="91"/>
                    </a:moveTo>
                    <a:lnTo>
                      <a:pt x="2421" y="94"/>
                    </a:lnTo>
                    <a:lnTo>
                      <a:pt x="2203" y="98"/>
                    </a:lnTo>
                    <a:lnTo>
                      <a:pt x="2228" y="91"/>
                    </a:lnTo>
                    <a:lnTo>
                      <a:pt x="2433" y="91"/>
                    </a:lnTo>
                    <a:close/>
                    <a:moveTo>
                      <a:pt x="2188" y="99"/>
                    </a:moveTo>
                    <a:lnTo>
                      <a:pt x="1983" y="112"/>
                    </a:lnTo>
                    <a:lnTo>
                      <a:pt x="2014" y="102"/>
                    </a:lnTo>
                    <a:lnTo>
                      <a:pt x="2211" y="92"/>
                    </a:lnTo>
                    <a:lnTo>
                      <a:pt x="2188" y="99"/>
                    </a:lnTo>
                    <a:close/>
                    <a:moveTo>
                      <a:pt x="2178" y="103"/>
                    </a:moveTo>
                    <a:lnTo>
                      <a:pt x="2157" y="113"/>
                    </a:lnTo>
                    <a:lnTo>
                      <a:pt x="1934" y="130"/>
                    </a:lnTo>
                    <a:lnTo>
                      <a:pt x="1968" y="117"/>
                    </a:lnTo>
                    <a:lnTo>
                      <a:pt x="2178" y="103"/>
                    </a:lnTo>
                    <a:close/>
                    <a:moveTo>
                      <a:pt x="2147" y="118"/>
                    </a:moveTo>
                    <a:lnTo>
                      <a:pt x="2135" y="124"/>
                    </a:lnTo>
                    <a:lnTo>
                      <a:pt x="1901" y="146"/>
                    </a:lnTo>
                    <a:lnTo>
                      <a:pt x="1923" y="135"/>
                    </a:lnTo>
                    <a:lnTo>
                      <a:pt x="2147" y="118"/>
                    </a:lnTo>
                    <a:close/>
                    <a:moveTo>
                      <a:pt x="1889" y="147"/>
                    </a:moveTo>
                    <a:lnTo>
                      <a:pt x="1669" y="177"/>
                    </a:lnTo>
                    <a:lnTo>
                      <a:pt x="1698" y="163"/>
                    </a:lnTo>
                    <a:lnTo>
                      <a:pt x="1908" y="136"/>
                    </a:lnTo>
                    <a:lnTo>
                      <a:pt x="1889" y="147"/>
                    </a:lnTo>
                    <a:close/>
                    <a:moveTo>
                      <a:pt x="1881" y="152"/>
                    </a:moveTo>
                    <a:lnTo>
                      <a:pt x="1864" y="166"/>
                    </a:lnTo>
                    <a:lnTo>
                      <a:pt x="1634" y="199"/>
                    </a:lnTo>
                    <a:lnTo>
                      <a:pt x="1657" y="182"/>
                    </a:lnTo>
                    <a:lnTo>
                      <a:pt x="1881" y="152"/>
                    </a:lnTo>
                    <a:close/>
                    <a:moveTo>
                      <a:pt x="1623" y="201"/>
                    </a:moveTo>
                    <a:lnTo>
                      <a:pt x="1406" y="244"/>
                    </a:lnTo>
                    <a:lnTo>
                      <a:pt x="1441" y="223"/>
                    </a:lnTo>
                    <a:lnTo>
                      <a:pt x="1644" y="184"/>
                    </a:lnTo>
                    <a:lnTo>
                      <a:pt x="1623" y="201"/>
                    </a:lnTo>
                    <a:close/>
                    <a:moveTo>
                      <a:pt x="1617" y="206"/>
                    </a:moveTo>
                    <a:lnTo>
                      <a:pt x="1594" y="226"/>
                    </a:lnTo>
                    <a:lnTo>
                      <a:pt x="1372" y="272"/>
                    </a:lnTo>
                    <a:lnTo>
                      <a:pt x="1396" y="250"/>
                    </a:lnTo>
                    <a:lnTo>
                      <a:pt x="1617" y="206"/>
                    </a:lnTo>
                    <a:close/>
                    <a:moveTo>
                      <a:pt x="1589" y="231"/>
                    </a:moveTo>
                    <a:lnTo>
                      <a:pt x="1577" y="248"/>
                    </a:lnTo>
                    <a:lnTo>
                      <a:pt x="1351" y="299"/>
                    </a:lnTo>
                    <a:lnTo>
                      <a:pt x="1366" y="278"/>
                    </a:lnTo>
                    <a:lnTo>
                      <a:pt x="1589" y="231"/>
                    </a:lnTo>
                    <a:close/>
                    <a:moveTo>
                      <a:pt x="1341" y="302"/>
                    </a:moveTo>
                    <a:lnTo>
                      <a:pt x="1126" y="363"/>
                    </a:lnTo>
                    <a:lnTo>
                      <a:pt x="1150" y="337"/>
                    </a:lnTo>
                    <a:lnTo>
                      <a:pt x="1356" y="281"/>
                    </a:lnTo>
                    <a:lnTo>
                      <a:pt x="1341" y="302"/>
                    </a:lnTo>
                    <a:close/>
                    <a:moveTo>
                      <a:pt x="1340" y="307"/>
                    </a:moveTo>
                    <a:lnTo>
                      <a:pt x="1334" y="332"/>
                    </a:lnTo>
                    <a:lnTo>
                      <a:pt x="1115" y="396"/>
                    </a:lnTo>
                    <a:lnTo>
                      <a:pt x="1122" y="369"/>
                    </a:lnTo>
                    <a:lnTo>
                      <a:pt x="1340" y="307"/>
                    </a:lnTo>
                    <a:close/>
                    <a:moveTo>
                      <a:pt x="1334" y="336"/>
                    </a:moveTo>
                    <a:lnTo>
                      <a:pt x="1336" y="361"/>
                    </a:lnTo>
                    <a:lnTo>
                      <a:pt x="1117" y="432"/>
                    </a:lnTo>
                    <a:lnTo>
                      <a:pt x="1114" y="401"/>
                    </a:lnTo>
                    <a:lnTo>
                      <a:pt x="1334" y="336"/>
                    </a:lnTo>
                    <a:close/>
                    <a:moveTo>
                      <a:pt x="1124" y="467"/>
                    </a:moveTo>
                    <a:lnTo>
                      <a:pt x="923" y="548"/>
                    </a:lnTo>
                    <a:lnTo>
                      <a:pt x="906" y="515"/>
                    </a:lnTo>
                    <a:lnTo>
                      <a:pt x="1111" y="438"/>
                    </a:lnTo>
                    <a:lnTo>
                      <a:pt x="1124" y="467"/>
                    </a:lnTo>
                    <a:close/>
                    <a:moveTo>
                      <a:pt x="1106" y="399"/>
                    </a:moveTo>
                    <a:lnTo>
                      <a:pt x="906" y="471"/>
                    </a:lnTo>
                    <a:lnTo>
                      <a:pt x="919" y="439"/>
                    </a:lnTo>
                    <a:lnTo>
                      <a:pt x="1113" y="373"/>
                    </a:lnTo>
                    <a:lnTo>
                      <a:pt x="1106" y="399"/>
                    </a:lnTo>
                    <a:close/>
                    <a:moveTo>
                      <a:pt x="897" y="475"/>
                    </a:moveTo>
                    <a:lnTo>
                      <a:pt x="722" y="552"/>
                    </a:lnTo>
                    <a:lnTo>
                      <a:pt x="736" y="515"/>
                    </a:lnTo>
                    <a:lnTo>
                      <a:pt x="909" y="443"/>
                    </a:lnTo>
                    <a:lnTo>
                      <a:pt x="897" y="475"/>
                    </a:lnTo>
                    <a:close/>
                    <a:moveTo>
                      <a:pt x="896" y="480"/>
                    </a:moveTo>
                    <a:lnTo>
                      <a:pt x="897" y="513"/>
                    </a:lnTo>
                    <a:lnTo>
                      <a:pt x="718" y="595"/>
                    </a:lnTo>
                    <a:lnTo>
                      <a:pt x="719" y="558"/>
                    </a:lnTo>
                    <a:lnTo>
                      <a:pt x="896" y="480"/>
                    </a:lnTo>
                    <a:close/>
                    <a:moveTo>
                      <a:pt x="585" y="786"/>
                    </a:moveTo>
                    <a:lnTo>
                      <a:pt x="444" y="884"/>
                    </a:lnTo>
                    <a:lnTo>
                      <a:pt x="410" y="839"/>
                    </a:lnTo>
                    <a:lnTo>
                      <a:pt x="552" y="741"/>
                    </a:lnTo>
                    <a:lnTo>
                      <a:pt x="585" y="786"/>
                    </a:lnTo>
                    <a:close/>
                    <a:moveTo>
                      <a:pt x="439" y="888"/>
                    </a:moveTo>
                    <a:lnTo>
                      <a:pt x="315" y="990"/>
                    </a:lnTo>
                    <a:lnTo>
                      <a:pt x="286" y="941"/>
                    </a:lnTo>
                    <a:lnTo>
                      <a:pt x="404" y="843"/>
                    </a:lnTo>
                    <a:lnTo>
                      <a:pt x="439" y="888"/>
                    </a:lnTo>
                    <a:close/>
                    <a:moveTo>
                      <a:pt x="366" y="1051"/>
                    </a:moveTo>
                    <a:lnTo>
                      <a:pt x="270" y="1158"/>
                    </a:lnTo>
                    <a:lnTo>
                      <a:pt x="216" y="1103"/>
                    </a:lnTo>
                    <a:lnTo>
                      <a:pt x="314" y="1000"/>
                    </a:lnTo>
                    <a:lnTo>
                      <a:pt x="366" y="1051"/>
                    </a:lnTo>
                    <a:close/>
                    <a:moveTo>
                      <a:pt x="265" y="1163"/>
                    </a:moveTo>
                    <a:lnTo>
                      <a:pt x="188" y="1268"/>
                    </a:lnTo>
                    <a:lnTo>
                      <a:pt x="139" y="1211"/>
                    </a:lnTo>
                    <a:lnTo>
                      <a:pt x="212" y="1108"/>
                    </a:lnTo>
                    <a:lnTo>
                      <a:pt x="265" y="1163"/>
                    </a:lnTo>
                    <a:close/>
                    <a:moveTo>
                      <a:pt x="184" y="1274"/>
                    </a:moveTo>
                    <a:lnTo>
                      <a:pt x="135" y="1376"/>
                    </a:lnTo>
                    <a:lnTo>
                      <a:pt x="85" y="1320"/>
                    </a:lnTo>
                    <a:lnTo>
                      <a:pt x="136" y="1217"/>
                    </a:lnTo>
                    <a:lnTo>
                      <a:pt x="184" y="1274"/>
                    </a:lnTo>
                    <a:close/>
                    <a:moveTo>
                      <a:pt x="190" y="1279"/>
                    </a:moveTo>
                    <a:lnTo>
                      <a:pt x="269" y="1337"/>
                    </a:lnTo>
                    <a:lnTo>
                      <a:pt x="215" y="1445"/>
                    </a:lnTo>
                    <a:lnTo>
                      <a:pt x="140" y="1382"/>
                    </a:lnTo>
                    <a:lnTo>
                      <a:pt x="190" y="1279"/>
                    </a:lnTo>
                    <a:close/>
                    <a:moveTo>
                      <a:pt x="275" y="1341"/>
                    </a:moveTo>
                    <a:lnTo>
                      <a:pt x="373" y="1397"/>
                    </a:lnTo>
                    <a:lnTo>
                      <a:pt x="323" y="1510"/>
                    </a:lnTo>
                    <a:lnTo>
                      <a:pt x="220" y="1449"/>
                    </a:lnTo>
                    <a:lnTo>
                      <a:pt x="275" y="1341"/>
                    </a:lnTo>
                    <a:close/>
                    <a:moveTo>
                      <a:pt x="380" y="1401"/>
                    </a:moveTo>
                    <a:lnTo>
                      <a:pt x="506" y="1456"/>
                    </a:lnTo>
                    <a:lnTo>
                      <a:pt x="455" y="1573"/>
                    </a:lnTo>
                    <a:lnTo>
                      <a:pt x="329" y="1514"/>
                    </a:lnTo>
                    <a:lnTo>
                      <a:pt x="380" y="1401"/>
                    </a:lnTo>
                    <a:close/>
                    <a:moveTo>
                      <a:pt x="513" y="1458"/>
                    </a:moveTo>
                    <a:lnTo>
                      <a:pt x="659" y="1514"/>
                    </a:lnTo>
                    <a:lnTo>
                      <a:pt x="612" y="1630"/>
                    </a:lnTo>
                    <a:lnTo>
                      <a:pt x="461" y="1575"/>
                    </a:lnTo>
                    <a:lnTo>
                      <a:pt x="513" y="1458"/>
                    </a:lnTo>
                    <a:close/>
                    <a:moveTo>
                      <a:pt x="666" y="1515"/>
                    </a:moveTo>
                    <a:lnTo>
                      <a:pt x="828" y="1566"/>
                    </a:lnTo>
                    <a:lnTo>
                      <a:pt x="789" y="1685"/>
                    </a:lnTo>
                    <a:lnTo>
                      <a:pt x="618" y="1633"/>
                    </a:lnTo>
                    <a:lnTo>
                      <a:pt x="666" y="1515"/>
                    </a:lnTo>
                    <a:close/>
                    <a:moveTo>
                      <a:pt x="836" y="1569"/>
                    </a:moveTo>
                    <a:lnTo>
                      <a:pt x="1030" y="1613"/>
                    </a:lnTo>
                    <a:lnTo>
                      <a:pt x="994" y="1738"/>
                    </a:lnTo>
                    <a:lnTo>
                      <a:pt x="796" y="1688"/>
                    </a:lnTo>
                    <a:lnTo>
                      <a:pt x="836" y="1569"/>
                    </a:lnTo>
                    <a:close/>
                    <a:moveTo>
                      <a:pt x="1038" y="1615"/>
                    </a:moveTo>
                    <a:lnTo>
                      <a:pt x="1254" y="1658"/>
                    </a:lnTo>
                    <a:lnTo>
                      <a:pt x="1215" y="1782"/>
                    </a:lnTo>
                    <a:lnTo>
                      <a:pt x="1001" y="1739"/>
                    </a:lnTo>
                    <a:lnTo>
                      <a:pt x="1038" y="1615"/>
                    </a:lnTo>
                    <a:close/>
                    <a:moveTo>
                      <a:pt x="1261" y="1660"/>
                    </a:moveTo>
                    <a:lnTo>
                      <a:pt x="1482" y="1696"/>
                    </a:lnTo>
                    <a:lnTo>
                      <a:pt x="1454" y="1824"/>
                    </a:lnTo>
                    <a:lnTo>
                      <a:pt x="1222" y="1784"/>
                    </a:lnTo>
                    <a:lnTo>
                      <a:pt x="1261" y="1660"/>
                    </a:lnTo>
                    <a:close/>
                    <a:moveTo>
                      <a:pt x="1491" y="1698"/>
                    </a:moveTo>
                    <a:lnTo>
                      <a:pt x="1740" y="1728"/>
                    </a:lnTo>
                    <a:lnTo>
                      <a:pt x="1714" y="1856"/>
                    </a:lnTo>
                    <a:lnTo>
                      <a:pt x="1461" y="1824"/>
                    </a:lnTo>
                    <a:lnTo>
                      <a:pt x="1491" y="1698"/>
                    </a:lnTo>
                    <a:close/>
                    <a:moveTo>
                      <a:pt x="1747" y="1730"/>
                    </a:moveTo>
                    <a:lnTo>
                      <a:pt x="2005" y="1757"/>
                    </a:lnTo>
                    <a:lnTo>
                      <a:pt x="1985" y="1884"/>
                    </a:lnTo>
                    <a:lnTo>
                      <a:pt x="1722" y="1857"/>
                    </a:lnTo>
                    <a:lnTo>
                      <a:pt x="1747" y="1730"/>
                    </a:lnTo>
                    <a:close/>
                    <a:moveTo>
                      <a:pt x="2014" y="1757"/>
                    </a:moveTo>
                    <a:lnTo>
                      <a:pt x="2286" y="1774"/>
                    </a:lnTo>
                    <a:lnTo>
                      <a:pt x="2269" y="1904"/>
                    </a:lnTo>
                    <a:lnTo>
                      <a:pt x="1993" y="1885"/>
                    </a:lnTo>
                    <a:lnTo>
                      <a:pt x="2014" y="1757"/>
                    </a:lnTo>
                    <a:close/>
                    <a:moveTo>
                      <a:pt x="2295" y="1774"/>
                    </a:moveTo>
                    <a:lnTo>
                      <a:pt x="2573" y="1786"/>
                    </a:lnTo>
                    <a:lnTo>
                      <a:pt x="2561" y="1917"/>
                    </a:lnTo>
                    <a:lnTo>
                      <a:pt x="2276" y="1904"/>
                    </a:lnTo>
                    <a:lnTo>
                      <a:pt x="2295" y="1774"/>
                    </a:lnTo>
                    <a:close/>
                    <a:moveTo>
                      <a:pt x="2295" y="1770"/>
                    </a:moveTo>
                    <a:lnTo>
                      <a:pt x="2316" y="1635"/>
                    </a:lnTo>
                    <a:lnTo>
                      <a:pt x="2587" y="1646"/>
                    </a:lnTo>
                    <a:lnTo>
                      <a:pt x="2574" y="1782"/>
                    </a:lnTo>
                    <a:lnTo>
                      <a:pt x="2295" y="1770"/>
                    </a:lnTo>
                    <a:close/>
                    <a:moveTo>
                      <a:pt x="2594" y="1646"/>
                    </a:moveTo>
                    <a:lnTo>
                      <a:pt x="2860" y="1651"/>
                    </a:lnTo>
                    <a:lnTo>
                      <a:pt x="2855" y="1787"/>
                    </a:lnTo>
                    <a:lnTo>
                      <a:pt x="2582" y="1782"/>
                    </a:lnTo>
                    <a:lnTo>
                      <a:pt x="2594" y="1646"/>
                    </a:lnTo>
                    <a:close/>
                    <a:moveTo>
                      <a:pt x="2595" y="1642"/>
                    </a:moveTo>
                    <a:lnTo>
                      <a:pt x="2605" y="1503"/>
                    </a:lnTo>
                    <a:lnTo>
                      <a:pt x="2865" y="1506"/>
                    </a:lnTo>
                    <a:lnTo>
                      <a:pt x="2860" y="1647"/>
                    </a:lnTo>
                    <a:lnTo>
                      <a:pt x="2595" y="1642"/>
                    </a:lnTo>
                    <a:close/>
                    <a:moveTo>
                      <a:pt x="2868" y="1651"/>
                    </a:moveTo>
                    <a:lnTo>
                      <a:pt x="2869" y="1651"/>
                    </a:lnTo>
                    <a:lnTo>
                      <a:pt x="3144" y="1649"/>
                    </a:lnTo>
                    <a:lnTo>
                      <a:pt x="3148" y="1785"/>
                    </a:lnTo>
                    <a:lnTo>
                      <a:pt x="2863" y="1787"/>
                    </a:lnTo>
                    <a:lnTo>
                      <a:pt x="2868" y="1651"/>
                    </a:lnTo>
                    <a:close/>
                    <a:moveTo>
                      <a:pt x="3136" y="1358"/>
                    </a:moveTo>
                    <a:lnTo>
                      <a:pt x="3379" y="1349"/>
                    </a:lnTo>
                    <a:lnTo>
                      <a:pt x="3402" y="1490"/>
                    </a:lnTo>
                    <a:lnTo>
                      <a:pt x="3146" y="1499"/>
                    </a:lnTo>
                    <a:lnTo>
                      <a:pt x="3136" y="1358"/>
                    </a:lnTo>
                    <a:close/>
                    <a:moveTo>
                      <a:pt x="3388" y="1349"/>
                    </a:moveTo>
                    <a:lnTo>
                      <a:pt x="3627" y="1336"/>
                    </a:lnTo>
                    <a:lnTo>
                      <a:pt x="3664" y="1474"/>
                    </a:lnTo>
                    <a:lnTo>
                      <a:pt x="3410" y="1490"/>
                    </a:lnTo>
                    <a:lnTo>
                      <a:pt x="3388" y="1349"/>
                    </a:lnTo>
                    <a:close/>
                    <a:moveTo>
                      <a:pt x="3664" y="1478"/>
                    </a:moveTo>
                    <a:lnTo>
                      <a:pt x="3694" y="1617"/>
                    </a:lnTo>
                    <a:lnTo>
                      <a:pt x="3430" y="1633"/>
                    </a:lnTo>
                    <a:lnTo>
                      <a:pt x="3410" y="1494"/>
                    </a:lnTo>
                    <a:lnTo>
                      <a:pt x="3664" y="1478"/>
                    </a:lnTo>
                    <a:close/>
                    <a:moveTo>
                      <a:pt x="3695" y="1620"/>
                    </a:moveTo>
                    <a:lnTo>
                      <a:pt x="3713" y="1757"/>
                    </a:lnTo>
                    <a:lnTo>
                      <a:pt x="3443" y="1773"/>
                    </a:lnTo>
                    <a:lnTo>
                      <a:pt x="3431" y="1638"/>
                    </a:lnTo>
                    <a:lnTo>
                      <a:pt x="3695" y="1620"/>
                    </a:lnTo>
                    <a:close/>
                    <a:moveTo>
                      <a:pt x="3702" y="1620"/>
                    </a:moveTo>
                    <a:lnTo>
                      <a:pt x="3951" y="1598"/>
                    </a:lnTo>
                    <a:lnTo>
                      <a:pt x="3983" y="1731"/>
                    </a:lnTo>
                    <a:lnTo>
                      <a:pt x="3722" y="1757"/>
                    </a:lnTo>
                    <a:lnTo>
                      <a:pt x="3702" y="1620"/>
                    </a:lnTo>
                    <a:close/>
                    <a:moveTo>
                      <a:pt x="3959" y="1597"/>
                    </a:moveTo>
                    <a:lnTo>
                      <a:pt x="4202" y="1570"/>
                    </a:lnTo>
                    <a:lnTo>
                      <a:pt x="4240" y="1698"/>
                    </a:lnTo>
                    <a:lnTo>
                      <a:pt x="3992" y="1731"/>
                    </a:lnTo>
                    <a:lnTo>
                      <a:pt x="3959" y="1597"/>
                    </a:lnTo>
                    <a:close/>
                    <a:moveTo>
                      <a:pt x="4209" y="1569"/>
                    </a:moveTo>
                    <a:lnTo>
                      <a:pt x="4434" y="1533"/>
                    </a:lnTo>
                    <a:lnTo>
                      <a:pt x="4478" y="1662"/>
                    </a:lnTo>
                    <a:lnTo>
                      <a:pt x="4247" y="1696"/>
                    </a:lnTo>
                    <a:lnTo>
                      <a:pt x="4209" y="1569"/>
                    </a:lnTo>
                    <a:close/>
                    <a:moveTo>
                      <a:pt x="4479" y="1666"/>
                    </a:moveTo>
                    <a:lnTo>
                      <a:pt x="4506" y="1791"/>
                    </a:lnTo>
                    <a:lnTo>
                      <a:pt x="4268" y="1829"/>
                    </a:lnTo>
                    <a:lnTo>
                      <a:pt x="4248" y="1700"/>
                    </a:lnTo>
                    <a:lnTo>
                      <a:pt x="4479" y="1666"/>
                    </a:lnTo>
                    <a:close/>
                    <a:moveTo>
                      <a:pt x="4486" y="1665"/>
                    </a:moveTo>
                    <a:lnTo>
                      <a:pt x="4705" y="1623"/>
                    </a:lnTo>
                    <a:lnTo>
                      <a:pt x="4730" y="1747"/>
                    </a:lnTo>
                    <a:lnTo>
                      <a:pt x="4514" y="1790"/>
                    </a:lnTo>
                    <a:lnTo>
                      <a:pt x="4486" y="1665"/>
                    </a:lnTo>
                    <a:close/>
                    <a:moveTo>
                      <a:pt x="4713" y="1622"/>
                    </a:moveTo>
                    <a:lnTo>
                      <a:pt x="4905" y="1577"/>
                    </a:lnTo>
                    <a:lnTo>
                      <a:pt x="4939" y="1698"/>
                    </a:lnTo>
                    <a:lnTo>
                      <a:pt x="4738" y="1746"/>
                    </a:lnTo>
                    <a:lnTo>
                      <a:pt x="4713" y="1622"/>
                    </a:lnTo>
                    <a:close/>
                    <a:moveTo>
                      <a:pt x="4913" y="1575"/>
                    </a:moveTo>
                    <a:lnTo>
                      <a:pt x="5083" y="1526"/>
                    </a:lnTo>
                    <a:lnTo>
                      <a:pt x="5124" y="1644"/>
                    </a:lnTo>
                    <a:lnTo>
                      <a:pt x="4946" y="1695"/>
                    </a:lnTo>
                    <a:lnTo>
                      <a:pt x="4913" y="1575"/>
                    </a:lnTo>
                    <a:close/>
                    <a:moveTo>
                      <a:pt x="5091" y="1524"/>
                    </a:moveTo>
                    <a:lnTo>
                      <a:pt x="5241" y="1471"/>
                    </a:lnTo>
                    <a:lnTo>
                      <a:pt x="5280" y="1585"/>
                    </a:lnTo>
                    <a:lnTo>
                      <a:pt x="5132" y="1641"/>
                    </a:lnTo>
                    <a:lnTo>
                      <a:pt x="5091" y="1524"/>
                    </a:lnTo>
                    <a:close/>
                    <a:moveTo>
                      <a:pt x="5248" y="1467"/>
                    </a:moveTo>
                    <a:lnTo>
                      <a:pt x="5375" y="1413"/>
                    </a:lnTo>
                    <a:lnTo>
                      <a:pt x="5419" y="1525"/>
                    </a:lnTo>
                    <a:lnTo>
                      <a:pt x="5288" y="1581"/>
                    </a:lnTo>
                    <a:lnTo>
                      <a:pt x="5248" y="1467"/>
                    </a:lnTo>
                    <a:close/>
                    <a:moveTo>
                      <a:pt x="5382" y="1411"/>
                    </a:moveTo>
                    <a:lnTo>
                      <a:pt x="5485" y="1352"/>
                    </a:lnTo>
                    <a:lnTo>
                      <a:pt x="5531" y="1461"/>
                    </a:lnTo>
                    <a:lnTo>
                      <a:pt x="5425" y="1521"/>
                    </a:lnTo>
                    <a:lnTo>
                      <a:pt x="5382" y="1411"/>
                    </a:lnTo>
                    <a:close/>
                    <a:moveTo>
                      <a:pt x="5492" y="1348"/>
                    </a:moveTo>
                    <a:lnTo>
                      <a:pt x="5573" y="1293"/>
                    </a:lnTo>
                    <a:lnTo>
                      <a:pt x="5614" y="1398"/>
                    </a:lnTo>
                    <a:lnTo>
                      <a:pt x="5537" y="1456"/>
                    </a:lnTo>
                    <a:lnTo>
                      <a:pt x="5492" y="1348"/>
                    </a:lnTo>
                    <a:close/>
                    <a:moveTo>
                      <a:pt x="5580" y="1289"/>
                    </a:moveTo>
                    <a:lnTo>
                      <a:pt x="5631" y="1232"/>
                    </a:lnTo>
                    <a:lnTo>
                      <a:pt x="5679" y="1332"/>
                    </a:lnTo>
                    <a:lnTo>
                      <a:pt x="5619" y="1392"/>
                    </a:lnTo>
                    <a:lnTo>
                      <a:pt x="5580" y="1289"/>
                    </a:lnTo>
                    <a:close/>
                    <a:moveTo>
                      <a:pt x="5637" y="1225"/>
                    </a:moveTo>
                    <a:lnTo>
                      <a:pt x="5670" y="1170"/>
                    </a:lnTo>
                    <a:lnTo>
                      <a:pt x="5716" y="1268"/>
                    </a:lnTo>
                    <a:lnTo>
                      <a:pt x="5684" y="1325"/>
                    </a:lnTo>
                    <a:lnTo>
                      <a:pt x="5637" y="1225"/>
                    </a:lnTo>
                    <a:close/>
                    <a:moveTo>
                      <a:pt x="5632" y="1218"/>
                    </a:moveTo>
                    <a:lnTo>
                      <a:pt x="5566" y="1116"/>
                    </a:lnTo>
                    <a:lnTo>
                      <a:pt x="5602" y="1062"/>
                    </a:lnTo>
                    <a:lnTo>
                      <a:pt x="5667" y="1163"/>
                    </a:lnTo>
                    <a:lnTo>
                      <a:pt x="5632" y="1218"/>
                    </a:lnTo>
                    <a:close/>
                    <a:moveTo>
                      <a:pt x="5561" y="1111"/>
                    </a:moveTo>
                    <a:lnTo>
                      <a:pt x="5473" y="1006"/>
                    </a:lnTo>
                    <a:lnTo>
                      <a:pt x="5504" y="957"/>
                    </a:lnTo>
                    <a:lnTo>
                      <a:pt x="5598" y="1056"/>
                    </a:lnTo>
                    <a:lnTo>
                      <a:pt x="5561" y="1111"/>
                    </a:lnTo>
                    <a:close/>
                    <a:moveTo>
                      <a:pt x="5501" y="945"/>
                    </a:moveTo>
                    <a:lnTo>
                      <a:pt x="5391" y="849"/>
                    </a:lnTo>
                    <a:lnTo>
                      <a:pt x="5407" y="801"/>
                    </a:lnTo>
                    <a:lnTo>
                      <a:pt x="5513" y="897"/>
                    </a:lnTo>
                    <a:lnTo>
                      <a:pt x="5501" y="945"/>
                    </a:lnTo>
                    <a:close/>
                    <a:moveTo>
                      <a:pt x="5254" y="696"/>
                    </a:moveTo>
                    <a:lnTo>
                      <a:pt x="5099" y="608"/>
                    </a:lnTo>
                    <a:lnTo>
                      <a:pt x="5100" y="572"/>
                    </a:lnTo>
                    <a:lnTo>
                      <a:pt x="5258" y="655"/>
                    </a:lnTo>
                    <a:lnTo>
                      <a:pt x="5254" y="696"/>
                    </a:lnTo>
                    <a:close/>
                    <a:moveTo>
                      <a:pt x="5100" y="567"/>
                    </a:moveTo>
                    <a:lnTo>
                      <a:pt x="5086" y="530"/>
                    </a:lnTo>
                    <a:lnTo>
                      <a:pt x="5237" y="608"/>
                    </a:lnTo>
                    <a:lnTo>
                      <a:pt x="5256" y="648"/>
                    </a:lnTo>
                    <a:lnTo>
                      <a:pt x="5100" y="567"/>
                    </a:lnTo>
                    <a:close/>
                    <a:moveTo>
                      <a:pt x="5090" y="562"/>
                    </a:moveTo>
                    <a:lnTo>
                      <a:pt x="4919" y="482"/>
                    </a:lnTo>
                    <a:lnTo>
                      <a:pt x="4908" y="451"/>
                    </a:lnTo>
                    <a:lnTo>
                      <a:pt x="5077" y="524"/>
                    </a:lnTo>
                    <a:lnTo>
                      <a:pt x="5090" y="562"/>
                    </a:lnTo>
                    <a:close/>
                    <a:moveTo>
                      <a:pt x="4906" y="445"/>
                    </a:moveTo>
                    <a:lnTo>
                      <a:pt x="4884" y="413"/>
                    </a:lnTo>
                    <a:lnTo>
                      <a:pt x="5050" y="482"/>
                    </a:lnTo>
                    <a:lnTo>
                      <a:pt x="5072" y="518"/>
                    </a:lnTo>
                    <a:lnTo>
                      <a:pt x="4906" y="445"/>
                    </a:lnTo>
                    <a:close/>
                    <a:moveTo>
                      <a:pt x="4895" y="442"/>
                    </a:moveTo>
                    <a:lnTo>
                      <a:pt x="4708" y="374"/>
                    </a:lnTo>
                    <a:lnTo>
                      <a:pt x="4688" y="348"/>
                    </a:lnTo>
                    <a:lnTo>
                      <a:pt x="4873" y="408"/>
                    </a:lnTo>
                    <a:lnTo>
                      <a:pt x="4895" y="442"/>
                    </a:lnTo>
                    <a:close/>
                    <a:moveTo>
                      <a:pt x="4681" y="342"/>
                    </a:moveTo>
                    <a:lnTo>
                      <a:pt x="4657" y="315"/>
                    </a:lnTo>
                    <a:lnTo>
                      <a:pt x="4832" y="375"/>
                    </a:lnTo>
                    <a:lnTo>
                      <a:pt x="4864" y="401"/>
                    </a:lnTo>
                    <a:lnTo>
                      <a:pt x="4681" y="342"/>
                    </a:lnTo>
                    <a:close/>
                    <a:moveTo>
                      <a:pt x="4670" y="339"/>
                    </a:moveTo>
                    <a:lnTo>
                      <a:pt x="4469" y="282"/>
                    </a:lnTo>
                    <a:lnTo>
                      <a:pt x="4447" y="259"/>
                    </a:lnTo>
                    <a:lnTo>
                      <a:pt x="4643" y="312"/>
                    </a:lnTo>
                    <a:lnTo>
                      <a:pt x="4670" y="339"/>
                    </a:lnTo>
                    <a:close/>
                    <a:moveTo>
                      <a:pt x="4458" y="280"/>
                    </a:moveTo>
                    <a:lnTo>
                      <a:pt x="4242" y="231"/>
                    </a:lnTo>
                    <a:lnTo>
                      <a:pt x="4220" y="212"/>
                    </a:lnTo>
                    <a:lnTo>
                      <a:pt x="4435" y="256"/>
                    </a:lnTo>
                    <a:lnTo>
                      <a:pt x="4458" y="280"/>
                    </a:lnTo>
                    <a:close/>
                    <a:moveTo>
                      <a:pt x="4214" y="206"/>
                    </a:moveTo>
                    <a:lnTo>
                      <a:pt x="4193" y="189"/>
                    </a:lnTo>
                    <a:lnTo>
                      <a:pt x="4393" y="231"/>
                    </a:lnTo>
                    <a:lnTo>
                      <a:pt x="4425" y="250"/>
                    </a:lnTo>
                    <a:lnTo>
                      <a:pt x="4214" y="206"/>
                    </a:lnTo>
                    <a:close/>
                    <a:moveTo>
                      <a:pt x="4203" y="205"/>
                    </a:moveTo>
                    <a:lnTo>
                      <a:pt x="3978" y="169"/>
                    </a:lnTo>
                    <a:lnTo>
                      <a:pt x="3959" y="157"/>
                    </a:lnTo>
                    <a:lnTo>
                      <a:pt x="4181" y="186"/>
                    </a:lnTo>
                    <a:lnTo>
                      <a:pt x="4203" y="205"/>
                    </a:lnTo>
                    <a:close/>
                    <a:moveTo>
                      <a:pt x="3966" y="168"/>
                    </a:moveTo>
                    <a:lnTo>
                      <a:pt x="3728" y="142"/>
                    </a:lnTo>
                    <a:lnTo>
                      <a:pt x="3712" y="134"/>
                    </a:lnTo>
                    <a:lnTo>
                      <a:pt x="3945" y="156"/>
                    </a:lnTo>
                    <a:lnTo>
                      <a:pt x="3966" y="168"/>
                    </a:lnTo>
                    <a:close/>
                    <a:moveTo>
                      <a:pt x="3705" y="129"/>
                    </a:moveTo>
                    <a:lnTo>
                      <a:pt x="3692" y="121"/>
                    </a:lnTo>
                    <a:lnTo>
                      <a:pt x="3914" y="137"/>
                    </a:lnTo>
                    <a:lnTo>
                      <a:pt x="3938" y="151"/>
                    </a:lnTo>
                    <a:lnTo>
                      <a:pt x="3705" y="129"/>
                    </a:lnTo>
                    <a:close/>
                    <a:moveTo>
                      <a:pt x="3685" y="118"/>
                    </a:moveTo>
                    <a:lnTo>
                      <a:pt x="3664" y="107"/>
                    </a:lnTo>
                    <a:lnTo>
                      <a:pt x="3874" y="120"/>
                    </a:lnTo>
                    <a:lnTo>
                      <a:pt x="3905" y="132"/>
                    </a:lnTo>
                    <a:lnTo>
                      <a:pt x="3685" y="118"/>
                    </a:lnTo>
                    <a:close/>
                    <a:moveTo>
                      <a:pt x="3656" y="102"/>
                    </a:moveTo>
                    <a:lnTo>
                      <a:pt x="3632" y="94"/>
                    </a:lnTo>
                    <a:lnTo>
                      <a:pt x="3829" y="105"/>
                    </a:lnTo>
                    <a:lnTo>
                      <a:pt x="3859" y="115"/>
                    </a:lnTo>
                    <a:lnTo>
                      <a:pt x="3656" y="102"/>
                    </a:lnTo>
                    <a:close/>
                    <a:moveTo>
                      <a:pt x="3617" y="90"/>
                    </a:moveTo>
                    <a:lnTo>
                      <a:pt x="3592" y="83"/>
                    </a:lnTo>
                    <a:lnTo>
                      <a:pt x="3776" y="90"/>
                    </a:lnTo>
                    <a:lnTo>
                      <a:pt x="3814" y="102"/>
                    </a:lnTo>
                    <a:lnTo>
                      <a:pt x="3617" y="90"/>
                    </a:lnTo>
                    <a:close/>
                    <a:moveTo>
                      <a:pt x="3602" y="90"/>
                    </a:moveTo>
                    <a:lnTo>
                      <a:pt x="3393" y="90"/>
                    </a:lnTo>
                    <a:lnTo>
                      <a:pt x="3379" y="85"/>
                    </a:lnTo>
                    <a:lnTo>
                      <a:pt x="3573" y="82"/>
                    </a:lnTo>
                    <a:lnTo>
                      <a:pt x="3602" y="90"/>
                    </a:lnTo>
                    <a:close/>
                    <a:moveTo>
                      <a:pt x="3368" y="81"/>
                    </a:moveTo>
                    <a:lnTo>
                      <a:pt x="3356" y="79"/>
                    </a:lnTo>
                    <a:lnTo>
                      <a:pt x="3533" y="72"/>
                    </a:lnTo>
                    <a:lnTo>
                      <a:pt x="3560" y="79"/>
                    </a:lnTo>
                    <a:lnTo>
                      <a:pt x="3368" y="81"/>
                    </a:lnTo>
                    <a:close/>
                    <a:moveTo>
                      <a:pt x="3367" y="85"/>
                    </a:moveTo>
                    <a:lnTo>
                      <a:pt x="3382" y="90"/>
                    </a:lnTo>
                    <a:lnTo>
                      <a:pt x="3160" y="99"/>
                    </a:lnTo>
                    <a:lnTo>
                      <a:pt x="3159" y="98"/>
                    </a:lnTo>
                    <a:lnTo>
                      <a:pt x="3367" y="85"/>
                    </a:lnTo>
                    <a:close/>
                    <a:moveTo>
                      <a:pt x="3149" y="94"/>
                    </a:moveTo>
                    <a:lnTo>
                      <a:pt x="3148" y="94"/>
                    </a:lnTo>
                    <a:lnTo>
                      <a:pt x="3336" y="80"/>
                    </a:lnTo>
                    <a:lnTo>
                      <a:pt x="3351" y="82"/>
                    </a:lnTo>
                    <a:lnTo>
                      <a:pt x="3149" y="94"/>
                    </a:lnTo>
                    <a:close/>
                    <a:moveTo>
                      <a:pt x="3129" y="92"/>
                    </a:moveTo>
                    <a:lnTo>
                      <a:pt x="3123" y="91"/>
                    </a:lnTo>
                    <a:lnTo>
                      <a:pt x="3303" y="70"/>
                    </a:lnTo>
                    <a:lnTo>
                      <a:pt x="3325" y="76"/>
                    </a:lnTo>
                    <a:lnTo>
                      <a:pt x="3129" y="92"/>
                    </a:lnTo>
                    <a:close/>
                    <a:moveTo>
                      <a:pt x="3112" y="88"/>
                    </a:moveTo>
                    <a:lnTo>
                      <a:pt x="3107" y="87"/>
                    </a:lnTo>
                    <a:lnTo>
                      <a:pt x="3269" y="64"/>
                    </a:lnTo>
                    <a:lnTo>
                      <a:pt x="3290" y="67"/>
                    </a:lnTo>
                    <a:lnTo>
                      <a:pt x="3112" y="88"/>
                    </a:lnTo>
                    <a:close/>
                    <a:moveTo>
                      <a:pt x="3097" y="85"/>
                    </a:moveTo>
                    <a:lnTo>
                      <a:pt x="3094" y="83"/>
                    </a:lnTo>
                    <a:lnTo>
                      <a:pt x="3228" y="59"/>
                    </a:lnTo>
                    <a:lnTo>
                      <a:pt x="3254" y="63"/>
                    </a:lnTo>
                    <a:lnTo>
                      <a:pt x="3097" y="85"/>
                    </a:lnTo>
                    <a:close/>
                    <a:moveTo>
                      <a:pt x="3080" y="82"/>
                    </a:moveTo>
                    <a:lnTo>
                      <a:pt x="3069" y="81"/>
                    </a:lnTo>
                    <a:lnTo>
                      <a:pt x="3193" y="54"/>
                    </a:lnTo>
                    <a:lnTo>
                      <a:pt x="3216" y="58"/>
                    </a:lnTo>
                    <a:lnTo>
                      <a:pt x="3080" y="82"/>
                    </a:lnTo>
                    <a:close/>
                    <a:moveTo>
                      <a:pt x="3055" y="81"/>
                    </a:moveTo>
                    <a:lnTo>
                      <a:pt x="3044" y="80"/>
                    </a:lnTo>
                    <a:lnTo>
                      <a:pt x="3149" y="49"/>
                    </a:lnTo>
                    <a:lnTo>
                      <a:pt x="3181" y="53"/>
                    </a:lnTo>
                    <a:lnTo>
                      <a:pt x="3055" y="81"/>
                    </a:lnTo>
                    <a:close/>
                    <a:moveTo>
                      <a:pt x="3035" y="79"/>
                    </a:moveTo>
                    <a:lnTo>
                      <a:pt x="3026" y="77"/>
                    </a:lnTo>
                    <a:lnTo>
                      <a:pt x="3109" y="48"/>
                    </a:lnTo>
                    <a:lnTo>
                      <a:pt x="3135" y="49"/>
                    </a:lnTo>
                    <a:lnTo>
                      <a:pt x="3035" y="79"/>
                    </a:lnTo>
                    <a:close/>
                    <a:moveTo>
                      <a:pt x="3016" y="76"/>
                    </a:moveTo>
                    <a:lnTo>
                      <a:pt x="3000" y="75"/>
                    </a:lnTo>
                    <a:lnTo>
                      <a:pt x="3060" y="44"/>
                    </a:lnTo>
                    <a:lnTo>
                      <a:pt x="3097" y="47"/>
                    </a:lnTo>
                    <a:lnTo>
                      <a:pt x="3016" y="76"/>
                    </a:lnTo>
                    <a:close/>
                    <a:moveTo>
                      <a:pt x="2990" y="75"/>
                    </a:moveTo>
                    <a:lnTo>
                      <a:pt x="2974" y="75"/>
                    </a:lnTo>
                    <a:lnTo>
                      <a:pt x="3015" y="42"/>
                    </a:lnTo>
                    <a:lnTo>
                      <a:pt x="3051" y="44"/>
                    </a:lnTo>
                    <a:lnTo>
                      <a:pt x="2990" y="75"/>
                    </a:lnTo>
                    <a:close/>
                    <a:moveTo>
                      <a:pt x="2966" y="75"/>
                    </a:moveTo>
                    <a:lnTo>
                      <a:pt x="2951" y="72"/>
                    </a:lnTo>
                    <a:lnTo>
                      <a:pt x="2972" y="42"/>
                    </a:lnTo>
                    <a:lnTo>
                      <a:pt x="3006" y="42"/>
                    </a:lnTo>
                    <a:lnTo>
                      <a:pt x="2966" y="75"/>
                    </a:lnTo>
                    <a:close/>
                    <a:moveTo>
                      <a:pt x="2962" y="77"/>
                    </a:moveTo>
                    <a:lnTo>
                      <a:pt x="2934" y="104"/>
                    </a:lnTo>
                    <a:lnTo>
                      <a:pt x="2950" y="76"/>
                    </a:lnTo>
                    <a:lnTo>
                      <a:pt x="2962" y="77"/>
                    </a:lnTo>
                    <a:close/>
                    <a:moveTo>
                      <a:pt x="2959" y="182"/>
                    </a:moveTo>
                    <a:lnTo>
                      <a:pt x="2949" y="182"/>
                    </a:lnTo>
                    <a:lnTo>
                      <a:pt x="2935" y="150"/>
                    </a:lnTo>
                    <a:lnTo>
                      <a:pt x="2959" y="182"/>
                    </a:lnTo>
                    <a:close/>
                    <a:moveTo>
                      <a:pt x="2961" y="185"/>
                    </a:moveTo>
                    <a:lnTo>
                      <a:pt x="3006" y="255"/>
                    </a:lnTo>
                    <a:lnTo>
                      <a:pt x="2968" y="254"/>
                    </a:lnTo>
                    <a:lnTo>
                      <a:pt x="2950" y="185"/>
                    </a:lnTo>
                    <a:lnTo>
                      <a:pt x="2961" y="185"/>
                    </a:lnTo>
                    <a:close/>
                    <a:moveTo>
                      <a:pt x="2984" y="339"/>
                    </a:moveTo>
                    <a:lnTo>
                      <a:pt x="2914" y="341"/>
                    </a:lnTo>
                    <a:lnTo>
                      <a:pt x="2917" y="258"/>
                    </a:lnTo>
                    <a:lnTo>
                      <a:pt x="2961" y="258"/>
                    </a:lnTo>
                    <a:lnTo>
                      <a:pt x="2984" y="339"/>
                    </a:lnTo>
                    <a:close/>
                    <a:moveTo>
                      <a:pt x="2916" y="71"/>
                    </a:moveTo>
                    <a:lnTo>
                      <a:pt x="2914" y="71"/>
                    </a:lnTo>
                    <a:lnTo>
                      <a:pt x="2914" y="71"/>
                    </a:lnTo>
                    <a:lnTo>
                      <a:pt x="2900" y="72"/>
                    </a:lnTo>
                    <a:lnTo>
                      <a:pt x="2880" y="40"/>
                    </a:lnTo>
                    <a:lnTo>
                      <a:pt x="2917" y="39"/>
                    </a:lnTo>
                    <a:lnTo>
                      <a:pt x="2916" y="71"/>
                    </a:lnTo>
                    <a:close/>
                    <a:moveTo>
                      <a:pt x="2891" y="72"/>
                    </a:moveTo>
                    <a:lnTo>
                      <a:pt x="2875" y="74"/>
                    </a:lnTo>
                    <a:lnTo>
                      <a:pt x="2835" y="40"/>
                    </a:lnTo>
                    <a:lnTo>
                      <a:pt x="2871" y="40"/>
                    </a:lnTo>
                    <a:lnTo>
                      <a:pt x="2891" y="72"/>
                    </a:lnTo>
                    <a:close/>
                    <a:moveTo>
                      <a:pt x="2867" y="74"/>
                    </a:moveTo>
                    <a:lnTo>
                      <a:pt x="2849" y="74"/>
                    </a:lnTo>
                    <a:lnTo>
                      <a:pt x="2794" y="42"/>
                    </a:lnTo>
                    <a:lnTo>
                      <a:pt x="2825" y="40"/>
                    </a:lnTo>
                    <a:lnTo>
                      <a:pt x="2867" y="74"/>
                    </a:lnTo>
                    <a:close/>
                    <a:moveTo>
                      <a:pt x="2841" y="74"/>
                    </a:moveTo>
                    <a:lnTo>
                      <a:pt x="2826" y="75"/>
                    </a:lnTo>
                    <a:lnTo>
                      <a:pt x="2747" y="47"/>
                    </a:lnTo>
                    <a:lnTo>
                      <a:pt x="2784" y="42"/>
                    </a:lnTo>
                    <a:lnTo>
                      <a:pt x="2841" y="74"/>
                    </a:lnTo>
                    <a:close/>
                    <a:moveTo>
                      <a:pt x="2816" y="76"/>
                    </a:moveTo>
                    <a:lnTo>
                      <a:pt x="2804" y="79"/>
                    </a:lnTo>
                    <a:lnTo>
                      <a:pt x="2706" y="48"/>
                    </a:lnTo>
                    <a:lnTo>
                      <a:pt x="2736" y="48"/>
                    </a:lnTo>
                    <a:lnTo>
                      <a:pt x="2816" y="76"/>
                    </a:lnTo>
                    <a:close/>
                    <a:moveTo>
                      <a:pt x="2794" y="80"/>
                    </a:moveTo>
                    <a:lnTo>
                      <a:pt x="2784" y="81"/>
                    </a:lnTo>
                    <a:lnTo>
                      <a:pt x="2665" y="52"/>
                    </a:lnTo>
                    <a:lnTo>
                      <a:pt x="2692" y="49"/>
                    </a:lnTo>
                    <a:lnTo>
                      <a:pt x="2794" y="80"/>
                    </a:lnTo>
                    <a:close/>
                    <a:moveTo>
                      <a:pt x="2653" y="49"/>
                    </a:moveTo>
                    <a:lnTo>
                      <a:pt x="2545" y="34"/>
                    </a:lnTo>
                    <a:lnTo>
                      <a:pt x="2585" y="31"/>
                    </a:lnTo>
                    <a:lnTo>
                      <a:pt x="2679" y="47"/>
                    </a:lnTo>
                    <a:lnTo>
                      <a:pt x="2653" y="49"/>
                    </a:lnTo>
                    <a:close/>
                    <a:moveTo>
                      <a:pt x="2639" y="50"/>
                    </a:moveTo>
                    <a:lnTo>
                      <a:pt x="2611" y="55"/>
                    </a:lnTo>
                    <a:lnTo>
                      <a:pt x="2482" y="42"/>
                    </a:lnTo>
                    <a:lnTo>
                      <a:pt x="2527" y="36"/>
                    </a:lnTo>
                    <a:lnTo>
                      <a:pt x="2639" y="50"/>
                    </a:lnTo>
                    <a:close/>
                    <a:moveTo>
                      <a:pt x="2592" y="58"/>
                    </a:moveTo>
                    <a:lnTo>
                      <a:pt x="2574" y="59"/>
                    </a:lnTo>
                    <a:lnTo>
                      <a:pt x="2431" y="48"/>
                    </a:lnTo>
                    <a:lnTo>
                      <a:pt x="2465" y="43"/>
                    </a:lnTo>
                    <a:lnTo>
                      <a:pt x="2592" y="58"/>
                    </a:lnTo>
                    <a:close/>
                    <a:moveTo>
                      <a:pt x="2560" y="61"/>
                    </a:moveTo>
                    <a:lnTo>
                      <a:pt x="2539" y="65"/>
                    </a:lnTo>
                    <a:lnTo>
                      <a:pt x="2378" y="55"/>
                    </a:lnTo>
                    <a:lnTo>
                      <a:pt x="2411" y="50"/>
                    </a:lnTo>
                    <a:lnTo>
                      <a:pt x="2560" y="61"/>
                    </a:lnTo>
                    <a:close/>
                    <a:moveTo>
                      <a:pt x="2525" y="67"/>
                    </a:moveTo>
                    <a:lnTo>
                      <a:pt x="2503" y="72"/>
                    </a:lnTo>
                    <a:lnTo>
                      <a:pt x="2323" y="65"/>
                    </a:lnTo>
                    <a:lnTo>
                      <a:pt x="2360" y="58"/>
                    </a:lnTo>
                    <a:lnTo>
                      <a:pt x="2525" y="67"/>
                    </a:lnTo>
                    <a:close/>
                    <a:moveTo>
                      <a:pt x="2306" y="64"/>
                    </a:moveTo>
                    <a:lnTo>
                      <a:pt x="2147" y="69"/>
                    </a:lnTo>
                    <a:lnTo>
                      <a:pt x="2192" y="60"/>
                    </a:lnTo>
                    <a:lnTo>
                      <a:pt x="2338" y="58"/>
                    </a:lnTo>
                    <a:lnTo>
                      <a:pt x="2306" y="64"/>
                    </a:lnTo>
                    <a:close/>
                    <a:moveTo>
                      <a:pt x="2289" y="69"/>
                    </a:moveTo>
                    <a:lnTo>
                      <a:pt x="2262" y="75"/>
                    </a:lnTo>
                    <a:lnTo>
                      <a:pt x="2085" y="82"/>
                    </a:lnTo>
                    <a:lnTo>
                      <a:pt x="2124" y="72"/>
                    </a:lnTo>
                    <a:lnTo>
                      <a:pt x="2289" y="69"/>
                    </a:lnTo>
                    <a:close/>
                    <a:moveTo>
                      <a:pt x="2248" y="80"/>
                    </a:moveTo>
                    <a:lnTo>
                      <a:pt x="2226" y="87"/>
                    </a:lnTo>
                    <a:lnTo>
                      <a:pt x="2028" y="98"/>
                    </a:lnTo>
                    <a:lnTo>
                      <a:pt x="2066" y="86"/>
                    </a:lnTo>
                    <a:lnTo>
                      <a:pt x="2248" y="80"/>
                    </a:lnTo>
                    <a:close/>
                    <a:moveTo>
                      <a:pt x="2010" y="99"/>
                    </a:moveTo>
                    <a:lnTo>
                      <a:pt x="1835" y="115"/>
                    </a:lnTo>
                    <a:lnTo>
                      <a:pt x="1876" y="104"/>
                    </a:lnTo>
                    <a:lnTo>
                      <a:pt x="2046" y="88"/>
                    </a:lnTo>
                    <a:lnTo>
                      <a:pt x="2010" y="99"/>
                    </a:lnTo>
                    <a:close/>
                    <a:moveTo>
                      <a:pt x="1992" y="104"/>
                    </a:moveTo>
                    <a:lnTo>
                      <a:pt x="1965" y="113"/>
                    </a:lnTo>
                    <a:lnTo>
                      <a:pt x="1768" y="136"/>
                    </a:lnTo>
                    <a:lnTo>
                      <a:pt x="1814" y="121"/>
                    </a:lnTo>
                    <a:lnTo>
                      <a:pt x="1992" y="104"/>
                    </a:lnTo>
                    <a:close/>
                    <a:moveTo>
                      <a:pt x="1951" y="119"/>
                    </a:moveTo>
                    <a:lnTo>
                      <a:pt x="1919" y="131"/>
                    </a:lnTo>
                    <a:lnTo>
                      <a:pt x="1713" y="157"/>
                    </a:lnTo>
                    <a:lnTo>
                      <a:pt x="1751" y="142"/>
                    </a:lnTo>
                    <a:lnTo>
                      <a:pt x="1951" y="119"/>
                    </a:lnTo>
                    <a:close/>
                    <a:moveTo>
                      <a:pt x="1695" y="159"/>
                    </a:moveTo>
                    <a:lnTo>
                      <a:pt x="1511" y="191"/>
                    </a:lnTo>
                    <a:lnTo>
                      <a:pt x="1554" y="174"/>
                    </a:lnTo>
                    <a:lnTo>
                      <a:pt x="1730" y="146"/>
                    </a:lnTo>
                    <a:lnTo>
                      <a:pt x="1695" y="159"/>
                    </a:lnTo>
                    <a:close/>
                    <a:moveTo>
                      <a:pt x="1680" y="166"/>
                    </a:moveTo>
                    <a:lnTo>
                      <a:pt x="1652" y="179"/>
                    </a:lnTo>
                    <a:lnTo>
                      <a:pt x="1454" y="216"/>
                    </a:lnTo>
                    <a:lnTo>
                      <a:pt x="1492" y="197"/>
                    </a:lnTo>
                    <a:lnTo>
                      <a:pt x="1680" y="166"/>
                    </a:lnTo>
                    <a:close/>
                    <a:moveTo>
                      <a:pt x="1436" y="220"/>
                    </a:moveTo>
                    <a:lnTo>
                      <a:pt x="1253" y="266"/>
                    </a:lnTo>
                    <a:lnTo>
                      <a:pt x="1297" y="243"/>
                    </a:lnTo>
                    <a:lnTo>
                      <a:pt x="1471" y="202"/>
                    </a:lnTo>
                    <a:lnTo>
                      <a:pt x="1436" y="220"/>
                    </a:lnTo>
                    <a:close/>
                    <a:moveTo>
                      <a:pt x="1423" y="227"/>
                    </a:moveTo>
                    <a:lnTo>
                      <a:pt x="1392" y="248"/>
                    </a:lnTo>
                    <a:lnTo>
                      <a:pt x="1196" y="298"/>
                    </a:lnTo>
                    <a:lnTo>
                      <a:pt x="1238" y="275"/>
                    </a:lnTo>
                    <a:lnTo>
                      <a:pt x="1423" y="227"/>
                    </a:lnTo>
                    <a:close/>
                    <a:moveTo>
                      <a:pt x="1384" y="254"/>
                    </a:moveTo>
                    <a:lnTo>
                      <a:pt x="1360" y="275"/>
                    </a:lnTo>
                    <a:lnTo>
                      <a:pt x="1156" y="331"/>
                    </a:lnTo>
                    <a:lnTo>
                      <a:pt x="1183" y="305"/>
                    </a:lnTo>
                    <a:lnTo>
                      <a:pt x="1384" y="254"/>
                    </a:lnTo>
                    <a:close/>
                    <a:moveTo>
                      <a:pt x="1144" y="335"/>
                    </a:moveTo>
                    <a:lnTo>
                      <a:pt x="958" y="394"/>
                    </a:lnTo>
                    <a:lnTo>
                      <a:pt x="994" y="367"/>
                    </a:lnTo>
                    <a:lnTo>
                      <a:pt x="1169" y="309"/>
                    </a:lnTo>
                    <a:lnTo>
                      <a:pt x="1144" y="335"/>
                    </a:lnTo>
                    <a:close/>
                    <a:moveTo>
                      <a:pt x="1138" y="341"/>
                    </a:moveTo>
                    <a:lnTo>
                      <a:pt x="1115" y="367"/>
                    </a:lnTo>
                    <a:lnTo>
                      <a:pt x="924" y="433"/>
                    </a:lnTo>
                    <a:lnTo>
                      <a:pt x="949" y="401"/>
                    </a:lnTo>
                    <a:lnTo>
                      <a:pt x="1138" y="341"/>
                    </a:lnTo>
                    <a:close/>
                    <a:moveTo>
                      <a:pt x="912" y="437"/>
                    </a:moveTo>
                    <a:lnTo>
                      <a:pt x="741" y="509"/>
                    </a:lnTo>
                    <a:lnTo>
                      <a:pt x="767" y="473"/>
                    </a:lnTo>
                    <a:lnTo>
                      <a:pt x="936" y="406"/>
                    </a:lnTo>
                    <a:lnTo>
                      <a:pt x="912" y="437"/>
                    </a:lnTo>
                    <a:close/>
                    <a:moveTo>
                      <a:pt x="729" y="514"/>
                    </a:moveTo>
                    <a:lnTo>
                      <a:pt x="578" y="588"/>
                    </a:lnTo>
                    <a:lnTo>
                      <a:pt x="609" y="551"/>
                    </a:lnTo>
                    <a:lnTo>
                      <a:pt x="753" y="480"/>
                    </a:lnTo>
                    <a:lnTo>
                      <a:pt x="729" y="514"/>
                    </a:lnTo>
                    <a:close/>
                    <a:moveTo>
                      <a:pt x="726" y="520"/>
                    </a:moveTo>
                    <a:lnTo>
                      <a:pt x="710" y="557"/>
                    </a:lnTo>
                    <a:lnTo>
                      <a:pt x="550" y="638"/>
                    </a:lnTo>
                    <a:lnTo>
                      <a:pt x="571" y="597"/>
                    </a:lnTo>
                    <a:lnTo>
                      <a:pt x="726" y="520"/>
                    </a:lnTo>
                    <a:close/>
                    <a:moveTo>
                      <a:pt x="539" y="644"/>
                    </a:moveTo>
                    <a:lnTo>
                      <a:pt x="407" y="727"/>
                    </a:lnTo>
                    <a:lnTo>
                      <a:pt x="426" y="684"/>
                    </a:lnTo>
                    <a:lnTo>
                      <a:pt x="558" y="605"/>
                    </a:lnTo>
                    <a:lnTo>
                      <a:pt x="539" y="644"/>
                    </a:lnTo>
                    <a:close/>
                    <a:moveTo>
                      <a:pt x="539" y="650"/>
                    </a:moveTo>
                    <a:lnTo>
                      <a:pt x="537" y="689"/>
                    </a:lnTo>
                    <a:lnTo>
                      <a:pt x="396" y="778"/>
                    </a:lnTo>
                    <a:lnTo>
                      <a:pt x="404" y="736"/>
                    </a:lnTo>
                    <a:lnTo>
                      <a:pt x="539" y="650"/>
                    </a:lnTo>
                    <a:close/>
                    <a:moveTo>
                      <a:pt x="539" y="696"/>
                    </a:moveTo>
                    <a:lnTo>
                      <a:pt x="550" y="736"/>
                    </a:lnTo>
                    <a:lnTo>
                      <a:pt x="407" y="833"/>
                    </a:lnTo>
                    <a:lnTo>
                      <a:pt x="395" y="785"/>
                    </a:lnTo>
                    <a:lnTo>
                      <a:pt x="539" y="696"/>
                    </a:lnTo>
                    <a:close/>
                    <a:moveTo>
                      <a:pt x="309" y="995"/>
                    </a:moveTo>
                    <a:lnTo>
                      <a:pt x="214" y="1097"/>
                    </a:lnTo>
                    <a:lnTo>
                      <a:pt x="182" y="1041"/>
                    </a:lnTo>
                    <a:lnTo>
                      <a:pt x="280" y="946"/>
                    </a:lnTo>
                    <a:lnTo>
                      <a:pt x="309" y="995"/>
                    </a:lnTo>
                    <a:close/>
                    <a:moveTo>
                      <a:pt x="207" y="1103"/>
                    </a:moveTo>
                    <a:lnTo>
                      <a:pt x="135" y="1205"/>
                    </a:lnTo>
                    <a:lnTo>
                      <a:pt x="101" y="1149"/>
                    </a:lnTo>
                    <a:lnTo>
                      <a:pt x="177" y="1048"/>
                    </a:lnTo>
                    <a:lnTo>
                      <a:pt x="207" y="1103"/>
                    </a:lnTo>
                    <a:close/>
                    <a:moveTo>
                      <a:pt x="131" y="1211"/>
                    </a:moveTo>
                    <a:lnTo>
                      <a:pt x="80" y="1313"/>
                    </a:lnTo>
                    <a:lnTo>
                      <a:pt x="45" y="1254"/>
                    </a:lnTo>
                    <a:lnTo>
                      <a:pt x="97" y="1157"/>
                    </a:lnTo>
                    <a:lnTo>
                      <a:pt x="131" y="1211"/>
                    </a:lnTo>
                    <a:close/>
                    <a:moveTo>
                      <a:pt x="103" y="1487"/>
                    </a:moveTo>
                    <a:lnTo>
                      <a:pt x="55" y="1427"/>
                    </a:lnTo>
                    <a:lnTo>
                      <a:pt x="82" y="1327"/>
                    </a:lnTo>
                    <a:lnTo>
                      <a:pt x="133" y="1384"/>
                    </a:lnTo>
                    <a:lnTo>
                      <a:pt x="103" y="1487"/>
                    </a:lnTo>
                    <a:close/>
                    <a:moveTo>
                      <a:pt x="183" y="1554"/>
                    </a:moveTo>
                    <a:lnTo>
                      <a:pt x="109" y="1494"/>
                    </a:lnTo>
                    <a:lnTo>
                      <a:pt x="139" y="1389"/>
                    </a:lnTo>
                    <a:lnTo>
                      <a:pt x="211" y="1450"/>
                    </a:lnTo>
                    <a:lnTo>
                      <a:pt x="183" y="1554"/>
                    </a:lnTo>
                    <a:close/>
                    <a:moveTo>
                      <a:pt x="295" y="1620"/>
                    </a:moveTo>
                    <a:lnTo>
                      <a:pt x="190" y="1559"/>
                    </a:lnTo>
                    <a:lnTo>
                      <a:pt x="218" y="1455"/>
                    </a:lnTo>
                    <a:lnTo>
                      <a:pt x="320" y="1515"/>
                    </a:lnTo>
                    <a:lnTo>
                      <a:pt x="295" y="1620"/>
                    </a:lnTo>
                    <a:close/>
                    <a:moveTo>
                      <a:pt x="425" y="1687"/>
                    </a:moveTo>
                    <a:lnTo>
                      <a:pt x="301" y="1624"/>
                    </a:lnTo>
                    <a:lnTo>
                      <a:pt x="328" y="1519"/>
                    </a:lnTo>
                    <a:lnTo>
                      <a:pt x="453" y="1576"/>
                    </a:lnTo>
                    <a:lnTo>
                      <a:pt x="425" y="1687"/>
                    </a:lnTo>
                    <a:close/>
                    <a:moveTo>
                      <a:pt x="579" y="1748"/>
                    </a:moveTo>
                    <a:lnTo>
                      <a:pt x="432" y="1689"/>
                    </a:lnTo>
                    <a:lnTo>
                      <a:pt x="460" y="1579"/>
                    </a:lnTo>
                    <a:lnTo>
                      <a:pt x="610" y="1634"/>
                    </a:lnTo>
                    <a:lnTo>
                      <a:pt x="579" y="1748"/>
                    </a:lnTo>
                    <a:close/>
                    <a:moveTo>
                      <a:pt x="763" y="1804"/>
                    </a:moveTo>
                    <a:lnTo>
                      <a:pt x="587" y="1752"/>
                    </a:lnTo>
                    <a:lnTo>
                      <a:pt x="617" y="1636"/>
                    </a:lnTo>
                    <a:lnTo>
                      <a:pt x="788" y="1690"/>
                    </a:lnTo>
                    <a:lnTo>
                      <a:pt x="763" y="1804"/>
                    </a:lnTo>
                    <a:close/>
                    <a:moveTo>
                      <a:pt x="968" y="1856"/>
                    </a:moveTo>
                    <a:lnTo>
                      <a:pt x="771" y="1806"/>
                    </a:lnTo>
                    <a:lnTo>
                      <a:pt x="795" y="1693"/>
                    </a:lnTo>
                    <a:lnTo>
                      <a:pt x="993" y="1742"/>
                    </a:lnTo>
                    <a:lnTo>
                      <a:pt x="968" y="1856"/>
                    </a:lnTo>
                    <a:close/>
                    <a:moveTo>
                      <a:pt x="1193" y="1905"/>
                    </a:moveTo>
                    <a:lnTo>
                      <a:pt x="976" y="1857"/>
                    </a:lnTo>
                    <a:lnTo>
                      <a:pt x="1000" y="1743"/>
                    </a:lnTo>
                    <a:lnTo>
                      <a:pt x="1214" y="1786"/>
                    </a:lnTo>
                    <a:lnTo>
                      <a:pt x="1193" y="1905"/>
                    </a:lnTo>
                    <a:close/>
                    <a:moveTo>
                      <a:pt x="1436" y="1947"/>
                    </a:moveTo>
                    <a:lnTo>
                      <a:pt x="1200" y="1907"/>
                    </a:lnTo>
                    <a:lnTo>
                      <a:pt x="1222" y="1788"/>
                    </a:lnTo>
                    <a:lnTo>
                      <a:pt x="1453" y="1828"/>
                    </a:lnTo>
                    <a:lnTo>
                      <a:pt x="1436" y="1947"/>
                    </a:lnTo>
                    <a:close/>
                    <a:moveTo>
                      <a:pt x="1697" y="1981"/>
                    </a:moveTo>
                    <a:lnTo>
                      <a:pt x="1443" y="1948"/>
                    </a:lnTo>
                    <a:lnTo>
                      <a:pt x="1461" y="1829"/>
                    </a:lnTo>
                    <a:lnTo>
                      <a:pt x="1713" y="1861"/>
                    </a:lnTo>
                    <a:lnTo>
                      <a:pt x="1697" y="1981"/>
                    </a:lnTo>
                    <a:close/>
                    <a:moveTo>
                      <a:pt x="1972" y="2010"/>
                    </a:moveTo>
                    <a:lnTo>
                      <a:pt x="1704" y="1982"/>
                    </a:lnTo>
                    <a:lnTo>
                      <a:pt x="1722" y="1861"/>
                    </a:lnTo>
                    <a:lnTo>
                      <a:pt x="1985" y="1889"/>
                    </a:lnTo>
                    <a:lnTo>
                      <a:pt x="1972" y="2010"/>
                    </a:lnTo>
                    <a:close/>
                    <a:moveTo>
                      <a:pt x="2257" y="2033"/>
                    </a:moveTo>
                    <a:lnTo>
                      <a:pt x="1979" y="2010"/>
                    </a:lnTo>
                    <a:lnTo>
                      <a:pt x="1993" y="1889"/>
                    </a:lnTo>
                    <a:lnTo>
                      <a:pt x="2268" y="1907"/>
                    </a:lnTo>
                    <a:lnTo>
                      <a:pt x="2257" y="2033"/>
                    </a:lnTo>
                    <a:close/>
                    <a:moveTo>
                      <a:pt x="2552" y="2045"/>
                    </a:moveTo>
                    <a:lnTo>
                      <a:pt x="2264" y="2033"/>
                    </a:lnTo>
                    <a:lnTo>
                      <a:pt x="2276" y="1909"/>
                    </a:lnTo>
                    <a:lnTo>
                      <a:pt x="2561" y="1921"/>
                    </a:lnTo>
                    <a:lnTo>
                      <a:pt x="2552" y="2045"/>
                    </a:lnTo>
                    <a:close/>
                    <a:moveTo>
                      <a:pt x="2848" y="1970"/>
                    </a:moveTo>
                    <a:lnTo>
                      <a:pt x="2846" y="2050"/>
                    </a:lnTo>
                    <a:lnTo>
                      <a:pt x="2561" y="2045"/>
                    </a:lnTo>
                    <a:lnTo>
                      <a:pt x="2570" y="1921"/>
                    </a:lnTo>
                    <a:lnTo>
                      <a:pt x="2787" y="1926"/>
                    </a:lnTo>
                    <a:lnTo>
                      <a:pt x="2787" y="1926"/>
                    </a:lnTo>
                    <a:lnTo>
                      <a:pt x="2790" y="1926"/>
                    </a:lnTo>
                    <a:lnTo>
                      <a:pt x="2794" y="1926"/>
                    </a:lnTo>
                    <a:lnTo>
                      <a:pt x="2794" y="1926"/>
                    </a:lnTo>
                    <a:lnTo>
                      <a:pt x="2851" y="1925"/>
                    </a:lnTo>
                    <a:lnTo>
                      <a:pt x="2848" y="1970"/>
                    </a:lnTo>
                    <a:close/>
                    <a:moveTo>
                      <a:pt x="2851" y="1921"/>
                    </a:moveTo>
                    <a:lnTo>
                      <a:pt x="2790" y="1922"/>
                    </a:lnTo>
                    <a:lnTo>
                      <a:pt x="2570" y="1917"/>
                    </a:lnTo>
                    <a:lnTo>
                      <a:pt x="2582" y="1786"/>
                    </a:lnTo>
                    <a:lnTo>
                      <a:pt x="2855" y="1791"/>
                    </a:lnTo>
                    <a:lnTo>
                      <a:pt x="2851" y="1921"/>
                    </a:lnTo>
                    <a:close/>
                    <a:moveTo>
                      <a:pt x="3149" y="2046"/>
                    </a:moveTo>
                    <a:lnTo>
                      <a:pt x="2858" y="2050"/>
                    </a:lnTo>
                    <a:lnTo>
                      <a:pt x="2854" y="2050"/>
                    </a:lnTo>
                    <a:lnTo>
                      <a:pt x="2857" y="1970"/>
                    </a:lnTo>
                    <a:lnTo>
                      <a:pt x="2858" y="1925"/>
                    </a:lnTo>
                    <a:lnTo>
                      <a:pt x="3152" y="1923"/>
                    </a:lnTo>
                    <a:lnTo>
                      <a:pt x="3149" y="2046"/>
                    </a:lnTo>
                    <a:close/>
                    <a:moveTo>
                      <a:pt x="2858" y="1921"/>
                    </a:moveTo>
                    <a:lnTo>
                      <a:pt x="2863" y="1791"/>
                    </a:lnTo>
                    <a:lnTo>
                      <a:pt x="3148" y="1788"/>
                    </a:lnTo>
                    <a:lnTo>
                      <a:pt x="3149" y="1862"/>
                    </a:lnTo>
                    <a:lnTo>
                      <a:pt x="3149" y="1862"/>
                    </a:lnTo>
                    <a:lnTo>
                      <a:pt x="3149" y="1863"/>
                    </a:lnTo>
                    <a:lnTo>
                      <a:pt x="3149" y="1866"/>
                    </a:lnTo>
                    <a:lnTo>
                      <a:pt x="3149" y="1866"/>
                    </a:lnTo>
                    <a:lnTo>
                      <a:pt x="3152" y="1920"/>
                    </a:lnTo>
                    <a:lnTo>
                      <a:pt x="2858" y="1921"/>
                    </a:lnTo>
                    <a:close/>
                    <a:moveTo>
                      <a:pt x="3146" y="1503"/>
                    </a:moveTo>
                    <a:lnTo>
                      <a:pt x="3403" y="1494"/>
                    </a:lnTo>
                    <a:lnTo>
                      <a:pt x="3422" y="1634"/>
                    </a:lnTo>
                    <a:lnTo>
                      <a:pt x="3152" y="1645"/>
                    </a:lnTo>
                    <a:lnTo>
                      <a:pt x="3146" y="1503"/>
                    </a:lnTo>
                    <a:close/>
                    <a:moveTo>
                      <a:pt x="3152" y="1649"/>
                    </a:moveTo>
                    <a:lnTo>
                      <a:pt x="3422" y="1638"/>
                    </a:lnTo>
                    <a:lnTo>
                      <a:pt x="3436" y="1773"/>
                    </a:lnTo>
                    <a:lnTo>
                      <a:pt x="3156" y="1784"/>
                    </a:lnTo>
                    <a:lnTo>
                      <a:pt x="3152" y="1649"/>
                    </a:lnTo>
                    <a:close/>
                    <a:moveTo>
                      <a:pt x="3156" y="1865"/>
                    </a:moveTo>
                    <a:lnTo>
                      <a:pt x="3156" y="1788"/>
                    </a:lnTo>
                    <a:lnTo>
                      <a:pt x="3436" y="1776"/>
                    </a:lnTo>
                    <a:lnTo>
                      <a:pt x="3446" y="1907"/>
                    </a:lnTo>
                    <a:lnTo>
                      <a:pt x="3160" y="1918"/>
                    </a:lnTo>
                    <a:lnTo>
                      <a:pt x="3156" y="1865"/>
                    </a:lnTo>
                    <a:close/>
                    <a:moveTo>
                      <a:pt x="3443" y="2031"/>
                    </a:moveTo>
                    <a:lnTo>
                      <a:pt x="3311" y="2040"/>
                    </a:lnTo>
                    <a:lnTo>
                      <a:pt x="3157" y="2046"/>
                    </a:lnTo>
                    <a:lnTo>
                      <a:pt x="3160" y="1922"/>
                    </a:lnTo>
                    <a:lnTo>
                      <a:pt x="3446" y="1911"/>
                    </a:lnTo>
                    <a:lnTo>
                      <a:pt x="3443" y="2031"/>
                    </a:lnTo>
                    <a:close/>
                    <a:moveTo>
                      <a:pt x="3444" y="1776"/>
                    </a:moveTo>
                    <a:lnTo>
                      <a:pt x="3713" y="1760"/>
                    </a:lnTo>
                    <a:lnTo>
                      <a:pt x="3724" y="1888"/>
                    </a:lnTo>
                    <a:lnTo>
                      <a:pt x="3453" y="1906"/>
                    </a:lnTo>
                    <a:lnTo>
                      <a:pt x="3444" y="1776"/>
                    </a:lnTo>
                    <a:close/>
                    <a:moveTo>
                      <a:pt x="3451" y="2031"/>
                    </a:moveTo>
                    <a:lnTo>
                      <a:pt x="3454" y="1910"/>
                    </a:lnTo>
                    <a:lnTo>
                      <a:pt x="3725" y="1893"/>
                    </a:lnTo>
                    <a:lnTo>
                      <a:pt x="3729" y="2014"/>
                    </a:lnTo>
                    <a:lnTo>
                      <a:pt x="3451" y="2031"/>
                    </a:lnTo>
                    <a:close/>
                    <a:moveTo>
                      <a:pt x="3722" y="1760"/>
                    </a:moveTo>
                    <a:lnTo>
                      <a:pt x="3984" y="1734"/>
                    </a:lnTo>
                    <a:lnTo>
                      <a:pt x="4002" y="1862"/>
                    </a:lnTo>
                    <a:lnTo>
                      <a:pt x="3733" y="1888"/>
                    </a:lnTo>
                    <a:lnTo>
                      <a:pt x="3722" y="1760"/>
                    </a:lnTo>
                    <a:close/>
                    <a:moveTo>
                      <a:pt x="3738" y="2014"/>
                    </a:moveTo>
                    <a:lnTo>
                      <a:pt x="3733" y="1891"/>
                    </a:lnTo>
                    <a:lnTo>
                      <a:pt x="4003" y="1866"/>
                    </a:lnTo>
                    <a:lnTo>
                      <a:pt x="4008" y="1987"/>
                    </a:lnTo>
                    <a:lnTo>
                      <a:pt x="3738" y="2014"/>
                    </a:lnTo>
                    <a:close/>
                    <a:moveTo>
                      <a:pt x="3992" y="1734"/>
                    </a:moveTo>
                    <a:lnTo>
                      <a:pt x="4241" y="1701"/>
                    </a:lnTo>
                    <a:lnTo>
                      <a:pt x="4260" y="1830"/>
                    </a:lnTo>
                    <a:lnTo>
                      <a:pt x="4010" y="1861"/>
                    </a:lnTo>
                    <a:lnTo>
                      <a:pt x="3992" y="1734"/>
                    </a:lnTo>
                    <a:close/>
                    <a:moveTo>
                      <a:pt x="4016" y="1986"/>
                    </a:moveTo>
                    <a:lnTo>
                      <a:pt x="4010" y="1865"/>
                    </a:lnTo>
                    <a:lnTo>
                      <a:pt x="4260" y="1834"/>
                    </a:lnTo>
                    <a:lnTo>
                      <a:pt x="4273" y="1954"/>
                    </a:lnTo>
                    <a:lnTo>
                      <a:pt x="4016" y="1986"/>
                    </a:lnTo>
                    <a:close/>
                    <a:moveTo>
                      <a:pt x="4280" y="1953"/>
                    </a:moveTo>
                    <a:lnTo>
                      <a:pt x="4268" y="1833"/>
                    </a:lnTo>
                    <a:lnTo>
                      <a:pt x="4507" y="1796"/>
                    </a:lnTo>
                    <a:lnTo>
                      <a:pt x="4518" y="1915"/>
                    </a:lnTo>
                    <a:lnTo>
                      <a:pt x="4280" y="1953"/>
                    </a:lnTo>
                    <a:close/>
                    <a:moveTo>
                      <a:pt x="4527" y="1914"/>
                    </a:moveTo>
                    <a:lnTo>
                      <a:pt x="4514" y="1793"/>
                    </a:lnTo>
                    <a:lnTo>
                      <a:pt x="4732" y="1750"/>
                    </a:lnTo>
                    <a:lnTo>
                      <a:pt x="4749" y="1866"/>
                    </a:lnTo>
                    <a:lnTo>
                      <a:pt x="4527" y="1914"/>
                    </a:lnTo>
                    <a:close/>
                    <a:moveTo>
                      <a:pt x="4757" y="1863"/>
                    </a:moveTo>
                    <a:lnTo>
                      <a:pt x="4739" y="1749"/>
                    </a:lnTo>
                    <a:lnTo>
                      <a:pt x="4939" y="1701"/>
                    </a:lnTo>
                    <a:lnTo>
                      <a:pt x="4957" y="1815"/>
                    </a:lnTo>
                    <a:lnTo>
                      <a:pt x="4757" y="1863"/>
                    </a:lnTo>
                    <a:close/>
                    <a:moveTo>
                      <a:pt x="4965" y="1814"/>
                    </a:moveTo>
                    <a:lnTo>
                      <a:pt x="4948" y="1699"/>
                    </a:lnTo>
                    <a:lnTo>
                      <a:pt x="5124" y="1647"/>
                    </a:lnTo>
                    <a:lnTo>
                      <a:pt x="5144" y="1760"/>
                    </a:lnTo>
                    <a:lnTo>
                      <a:pt x="4965" y="1814"/>
                    </a:lnTo>
                    <a:close/>
                    <a:moveTo>
                      <a:pt x="5151" y="1758"/>
                    </a:moveTo>
                    <a:lnTo>
                      <a:pt x="5133" y="1645"/>
                    </a:lnTo>
                    <a:lnTo>
                      <a:pt x="5281" y="1589"/>
                    </a:lnTo>
                    <a:lnTo>
                      <a:pt x="5306" y="1701"/>
                    </a:lnTo>
                    <a:lnTo>
                      <a:pt x="5151" y="1758"/>
                    </a:lnTo>
                    <a:close/>
                    <a:moveTo>
                      <a:pt x="5313" y="1698"/>
                    </a:moveTo>
                    <a:lnTo>
                      <a:pt x="5289" y="1586"/>
                    </a:lnTo>
                    <a:lnTo>
                      <a:pt x="5420" y="1530"/>
                    </a:lnTo>
                    <a:lnTo>
                      <a:pt x="5442" y="1635"/>
                    </a:lnTo>
                    <a:lnTo>
                      <a:pt x="5313" y="1698"/>
                    </a:lnTo>
                    <a:close/>
                    <a:moveTo>
                      <a:pt x="5448" y="1631"/>
                    </a:moveTo>
                    <a:lnTo>
                      <a:pt x="5427" y="1526"/>
                    </a:lnTo>
                    <a:lnTo>
                      <a:pt x="5532" y="1466"/>
                    </a:lnTo>
                    <a:lnTo>
                      <a:pt x="5553" y="1573"/>
                    </a:lnTo>
                    <a:lnTo>
                      <a:pt x="5448" y="1631"/>
                    </a:lnTo>
                    <a:close/>
                    <a:moveTo>
                      <a:pt x="5560" y="1568"/>
                    </a:moveTo>
                    <a:lnTo>
                      <a:pt x="5539" y="1462"/>
                    </a:lnTo>
                    <a:lnTo>
                      <a:pt x="5615" y="1403"/>
                    </a:lnTo>
                    <a:lnTo>
                      <a:pt x="5637" y="1506"/>
                    </a:lnTo>
                    <a:lnTo>
                      <a:pt x="5560" y="1568"/>
                    </a:lnTo>
                    <a:close/>
                    <a:moveTo>
                      <a:pt x="5645" y="1500"/>
                    </a:moveTo>
                    <a:lnTo>
                      <a:pt x="5621" y="1398"/>
                    </a:lnTo>
                    <a:lnTo>
                      <a:pt x="5680" y="1340"/>
                    </a:lnTo>
                    <a:lnTo>
                      <a:pt x="5701" y="1440"/>
                    </a:lnTo>
                    <a:lnTo>
                      <a:pt x="5645" y="1500"/>
                    </a:lnTo>
                    <a:close/>
                    <a:moveTo>
                      <a:pt x="5739" y="1371"/>
                    </a:moveTo>
                    <a:lnTo>
                      <a:pt x="5707" y="1429"/>
                    </a:lnTo>
                    <a:lnTo>
                      <a:pt x="5688" y="1333"/>
                    </a:lnTo>
                    <a:lnTo>
                      <a:pt x="5718" y="1278"/>
                    </a:lnTo>
                    <a:lnTo>
                      <a:pt x="5739" y="1371"/>
                    </a:lnTo>
                    <a:close/>
                    <a:moveTo>
                      <a:pt x="5728" y="1201"/>
                    </a:moveTo>
                    <a:lnTo>
                      <a:pt x="5718" y="1256"/>
                    </a:lnTo>
                    <a:lnTo>
                      <a:pt x="5675" y="1163"/>
                    </a:lnTo>
                    <a:lnTo>
                      <a:pt x="5689" y="1111"/>
                    </a:lnTo>
                    <a:lnTo>
                      <a:pt x="5728" y="1201"/>
                    </a:lnTo>
                    <a:close/>
                    <a:moveTo>
                      <a:pt x="5618" y="952"/>
                    </a:moveTo>
                    <a:lnTo>
                      <a:pt x="5673" y="1037"/>
                    </a:lnTo>
                    <a:lnTo>
                      <a:pt x="5680" y="1084"/>
                    </a:lnTo>
                    <a:lnTo>
                      <a:pt x="5618" y="995"/>
                    </a:lnTo>
                    <a:lnTo>
                      <a:pt x="5618" y="952"/>
                    </a:lnTo>
                    <a:close/>
                    <a:moveTo>
                      <a:pt x="5684" y="1100"/>
                    </a:moveTo>
                    <a:lnTo>
                      <a:pt x="5669" y="1153"/>
                    </a:lnTo>
                    <a:lnTo>
                      <a:pt x="5607" y="1055"/>
                    </a:lnTo>
                    <a:lnTo>
                      <a:pt x="5616" y="1005"/>
                    </a:lnTo>
                    <a:lnTo>
                      <a:pt x="5684" y="1100"/>
                    </a:lnTo>
                    <a:close/>
                    <a:moveTo>
                      <a:pt x="5610" y="940"/>
                    </a:moveTo>
                    <a:lnTo>
                      <a:pt x="5609" y="987"/>
                    </a:lnTo>
                    <a:lnTo>
                      <a:pt x="5522" y="895"/>
                    </a:lnTo>
                    <a:lnTo>
                      <a:pt x="5522" y="849"/>
                    </a:lnTo>
                    <a:lnTo>
                      <a:pt x="5610" y="940"/>
                    </a:lnTo>
                    <a:close/>
                    <a:moveTo>
                      <a:pt x="5609" y="996"/>
                    </a:moveTo>
                    <a:lnTo>
                      <a:pt x="5599" y="1048"/>
                    </a:lnTo>
                    <a:lnTo>
                      <a:pt x="5507" y="951"/>
                    </a:lnTo>
                    <a:lnTo>
                      <a:pt x="5521" y="903"/>
                    </a:lnTo>
                    <a:lnTo>
                      <a:pt x="5609" y="996"/>
                    </a:lnTo>
                    <a:close/>
                    <a:moveTo>
                      <a:pt x="5515" y="888"/>
                    </a:moveTo>
                    <a:lnTo>
                      <a:pt x="5408" y="795"/>
                    </a:lnTo>
                    <a:lnTo>
                      <a:pt x="5405" y="753"/>
                    </a:lnTo>
                    <a:lnTo>
                      <a:pt x="5513" y="841"/>
                    </a:lnTo>
                    <a:lnTo>
                      <a:pt x="5515" y="888"/>
                    </a:lnTo>
                    <a:close/>
                    <a:moveTo>
                      <a:pt x="5490" y="788"/>
                    </a:moveTo>
                    <a:lnTo>
                      <a:pt x="5508" y="829"/>
                    </a:lnTo>
                    <a:lnTo>
                      <a:pt x="5404" y="745"/>
                    </a:lnTo>
                    <a:lnTo>
                      <a:pt x="5389" y="704"/>
                    </a:lnTo>
                    <a:lnTo>
                      <a:pt x="5490" y="788"/>
                    </a:lnTo>
                    <a:close/>
                    <a:moveTo>
                      <a:pt x="5393" y="738"/>
                    </a:moveTo>
                    <a:lnTo>
                      <a:pt x="5265" y="654"/>
                    </a:lnTo>
                    <a:lnTo>
                      <a:pt x="5248" y="615"/>
                    </a:lnTo>
                    <a:lnTo>
                      <a:pt x="5378" y="696"/>
                    </a:lnTo>
                    <a:lnTo>
                      <a:pt x="5393" y="738"/>
                    </a:lnTo>
                    <a:close/>
                    <a:moveTo>
                      <a:pt x="5337" y="646"/>
                    </a:moveTo>
                    <a:lnTo>
                      <a:pt x="5366" y="682"/>
                    </a:lnTo>
                    <a:lnTo>
                      <a:pt x="5245" y="606"/>
                    </a:lnTo>
                    <a:lnTo>
                      <a:pt x="5218" y="573"/>
                    </a:lnTo>
                    <a:lnTo>
                      <a:pt x="5337" y="646"/>
                    </a:lnTo>
                    <a:close/>
                    <a:moveTo>
                      <a:pt x="5200" y="562"/>
                    </a:moveTo>
                    <a:lnTo>
                      <a:pt x="5230" y="599"/>
                    </a:lnTo>
                    <a:lnTo>
                      <a:pt x="5084" y="523"/>
                    </a:lnTo>
                    <a:lnTo>
                      <a:pt x="5062" y="488"/>
                    </a:lnTo>
                    <a:lnTo>
                      <a:pt x="5200" y="562"/>
                    </a:lnTo>
                    <a:close/>
                    <a:moveTo>
                      <a:pt x="5150" y="519"/>
                    </a:moveTo>
                    <a:lnTo>
                      <a:pt x="5183" y="547"/>
                    </a:lnTo>
                    <a:lnTo>
                      <a:pt x="5056" y="480"/>
                    </a:lnTo>
                    <a:lnTo>
                      <a:pt x="5027" y="456"/>
                    </a:lnTo>
                    <a:lnTo>
                      <a:pt x="5150" y="519"/>
                    </a:lnTo>
                    <a:close/>
                    <a:moveTo>
                      <a:pt x="5037" y="472"/>
                    </a:moveTo>
                    <a:lnTo>
                      <a:pt x="4879" y="406"/>
                    </a:lnTo>
                    <a:lnTo>
                      <a:pt x="4851" y="383"/>
                    </a:lnTo>
                    <a:lnTo>
                      <a:pt x="5002" y="444"/>
                    </a:lnTo>
                    <a:lnTo>
                      <a:pt x="5037" y="472"/>
                    </a:lnTo>
                    <a:close/>
                    <a:moveTo>
                      <a:pt x="4942" y="405"/>
                    </a:moveTo>
                    <a:lnTo>
                      <a:pt x="4981" y="431"/>
                    </a:lnTo>
                    <a:lnTo>
                      <a:pt x="4838" y="373"/>
                    </a:lnTo>
                    <a:lnTo>
                      <a:pt x="4800" y="347"/>
                    </a:lnTo>
                    <a:lnTo>
                      <a:pt x="4942" y="405"/>
                    </a:lnTo>
                    <a:close/>
                    <a:moveTo>
                      <a:pt x="4778" y="339"/>
                    </a:moveTo>
                    <a:lnTo>
                      <a:pt x="4781" y="339"/>
                    </a:lnTo>
                    <a:lnTo>
                      <a:pt x="4780" y="340"/>
                    </a:lnTo>
                    <a:lnTo>
                      <a:pt x="4819" y="367"/>
                    </a:lnTo>
                    <a:lnTo>
                      <a:pt x="4649" y="308"/>
                    </a:lnTo>
                    <a:lnTo>
                      <a:pt x="4615" y="288"/>
                    </a:lnTo>
                    <a:lnTo>
                      <a:pt x="4778" y="339"/>
                    </a:lnTo>
                    <a:close/>
                    <a:moveTo>
                      <a:pt x="4631" y="304"/>
                    </a:moveTo>
                    <a:lnTo>
                      <a:pt x="4441" y="254"/>
                    </a:lnTo>
                    <a:lnTo>
                      <a:pt x="4410" y="234"/>
                    </a:lnTo>
                    <a:lnTo>
                      <a:pt x="4594" y="282"/>
                    </a:lnTo>
                    <a:lnTo>
                      <a:pt x="4631" y="304"/>
                    </a:lnTo>
                    <a:close/>
                    <a:moveTo>
                      <a:pt x="4537" y="250"/>
                    </a:moveTo>
                    <a:lnTo>
                      <a:pt x="4580" y="274"/>
                    </a:lnTo>
                    <a:lnTo>
                      <a:pt x="4398" y="227"/>
                    </a:lnTo>
                    <a:lnTo>
                      <a:pt x="4365" y="210"/>
                    </a:lnTo>
                    <a:lnTo>
                      <a:pt x="4537" y="250"/>
                    </a:lnTo>
                    <a:close/>
                    <a:moveTo>
                      <a:pt x="4344" y="205"/>
                    </a:moveTo>
                    <a:lnTo>
                      <a:pt x="4380" y="223"/>
                    </a:lnTo>
                    <a:lnTo>
                      <a:pt x="4186" y="184"/>
                    </a:lnTo>
                    <a:lnTo>
                      <a:pt x="4157" y="171"/>
                    </a:lnTo>
                    <a:lnTo>
                      <a:pt x="4344" y="205"/>
                    </a:lnTo>
                    <a:close/>
                    <a:moveTo>
                      <a:pt x="4170" y="182"/>
                    </a:moveTo>
                    <a:lnTo>
                      <a:pt x="3950" y="152"/>
                    </a:lnTo>
                    <a:lnTo>
                      <a:pt x="3928" y="139"/>
                    </a:lnTo>
                    <a:lnTo>
                      <a:pt x="4139" y="167"/>
                    </a:lnTo>
                    <a:lnTo>
                      <a:pt x="4170" y="182"/>
                    </a:lnTo>
                    <a:close/>
                    <a:moveTo>
                      <a:pt x="4123" y="161"/>
                    </a:moveTo>
                    <a:lnTo>
                      <a:pt x="3919" y="134"/>
                    </a:lnTo>
                    <a:lnTo>
                      <a:pt x="3892" y="123"/>
                    </a:lnTo>
                    <a:lnTo>
                      <a:pt x="4090" y="147"/>
                    </a:lnTo>
                    <a:lnTo>
                      <a:pt x="4123" y="161"/>
                    </a:lnTo>
                    <a:close/>
                    <a:moveTo>
                      <a:pt x="4072" y="141"/>
                    </a:moveTo>
                    <a:lnTo>
                      <a:pt x="3878" y="117"/>
                    </a:lnTo>
                    <a:lnTo>
                      <a:pt x="3851" y="108"/>
                    </a:lnTo>
                    <a:lnTo>
                      <a:pt x="4029" y="126"/>
                    </a:lnTo>
                    <a:lnTo>
                      <a:pt x="4072" y="141"/>
                    </a:lnTo>
                    <a:close/>
                    <a:moveTo>
                      <a:pt x="4010" y="121"/>
                    </a:moveTo>
                    <a:lnTo>
                      <a:pt x="3832" y="102"/>
                    </a:lnTo>
                    <a:lnTo>
                      <a:pt x="3797" y="91"/>
                    </a:lnTo>
                    <a:lnTo>
                      <a:pt x="3967" y="108"/>
                    </a:lnTo>
                    <a:lnTo>
                      <a:pt x="4010" y="121"/>
                    </a:lnTo>
                    <a:close/>
                    <a:moveTo>
                      <a:pt x="3895" y="90"/>
                    </a:moveTo>
                    <a:lnTo>
                      <a:pt x="3941" y="101"/>
                    </a:lnTo>
                    <a:lnTo>
                      <a:pt x="3778" y="86"/>
                    </a:lnTo>
                    <a:lnTo>
                      <a:pt x="3744" y="77"/>
                    </a:lnTo>
                    <a:lnTo>
                      <a:pt x="3895" y="90"/>
                    </a:lnTo>
                    <a:close/>
                    <a:moveTo>
                      <a:pt x="3759" y="85"/>
                    </a:moveTo>
                    <a:lnTo>
                      <a:pt x="3576" y="79"/>
                    </a:lnTo>
                    <a:lnTo>
                      <a:pt x="3550" y="72"/>
                    </a:lnTo>
                    <a:lnTo>
                      <a:pt x="3718" y="75"/>
                    </a:lnTo>
                    <a:lnTo>
                      <a:pt x="3759" y="85"/>
                    </a:lnTo>
                    <a:close/>
                    <a:moveTo>
                      <a:pt x="3654" y="63"/>
                    </a:moveTo>
                    <a:lnTo>
                      <a:pt x="3696" y="70"/>
                    </a:lnTo>
                    <a:lnTo>
                      <a:pt x="3534" y="67"/>
                    </a:lnTo>
                    <a:lnTo>
                      <a:pt x="3502" y="61"/>
                    </a:lnTo>
                    <a:lnTo>
                      <a:pt x="3654" y="63"/>
                    </a:lnTo>
                    <a:close/>
                    <a:moveTo>
                      <a:pt x="3518" y="69"/>
                    </a:moveTo>
                    <a:lnTo>
                      <a:pt x="3338" y="76"/>
                    </a:lnTo>
                    <a:lnTo>
                      <a:pt x="3316" y="69"/>
                    </a:lnTo>
                    <a:lnTo>
                      <a:pt x="3483" y="61"/>
                    </a:lnTo>
                    <a:lnTo>
                      <a:pt x="3518" y="69"/>
                    </a:lnTo>
                    <a:close/>
                    <a:moveTo>
                      <a:pt x="3465" y="58"/>
                    </a:moveTo>
                    <a:lnTo>
                      <a:pt x="3305" y="66"/>
                    </a:lnTo>
                    <a:lnTo>
                      <a:pt x="3286" y="63"/>
                    </a:lnTo>
                    <a:lnTo>
                      <a:pt x="3431" y="52"/>
                    </a:lnTo>
                    <a:lnTo>
                      <a:pt x="3465" y="58"/>
                    </a:lnTo>
                    <a:close/>
                    <a:moveTo>
                      <a:pt x="3414" y="49"/>
                    </a:moveTo>
                    <a:lnTo>
                      <a:pt x="3270" y="60"/>
                    </a:lnTo>
                    <a:lnTo>
                      <a:pt x="3246" y="58"/>
                    </a:lnTo>
                    <a:lnTo>
                      <a:pt x="3376" y="44"/>
                    </a:lnTo>
                    <a:lnTo>
                      <a:pt x="3414" y="49"/>
                    </a:lnTo>
                    <a:close/>
                    <a:moveTo>
                      <a:pt x="3359" y="42"/>
                    </a:moveTo>
                    <a:lnTo>
                      <a:pt x="3228" y="55"/>
                    </a:lnTo>
                    <a:lnTo>
                      <a:pt x="3206" y="52"/>
                    </a:lnTo>
                    <a:lnTo>
                      <a:pt x="3317" y="37"/>
                    </a:lnTo>
                    <a:lnTo>
                      <a:pt x="3359" y="42"/>
                    </a:lnTo>
                    <a:close/>
                    <a:moveTo>
                      <a:pt x="3259" y="32"/>
                    </a:moveTo>
                    <a:lnTo>
                      <a:pt x="3300" y="36"/>
                    </a:lnTo>
                    <a:lnTo>
                      <a:pt x="3193" y="49"/>
                    </a:lnTo>
                    <a:lnTo>
                      <a:pt x="3163" y="47"/>
                    </a:lnTo>
                    <a:lnTo>
                      <a:pt x="3259" y="32"/>
                    </a:lnTo>
                    <a:close/>
                    <a:moveTo>
                      <a:pt x="3193" y="26"/>
                    </a:moveTo>
                    <a:lnTo>
                      <a:pt x="3243" y="31"/>
                    </a:lnTo>
                    <a:lnTo>
                      <a:pt x="3148" y="45"/>
                    </a:lnTo>
                    <a:lnTo>
                      <a:pt x="3122" y="44"/>
                    </a:lnTo>
                    <a:lnTo>
                      <a:pt x="3193" y="26"/>
                    </a:lnTo>
                    <a:close/>
                    <a:moveTo>
                      <a:pt x="3127" y="22"/>
                    </a:moveTo>
                    <a:lnTo>
                      <a:pt x="3179" y="26"/>
                    </a:lnTo>
                    <a:lnTo>
                      <a:pt x="3107" y="44"/>
                    </a:lnTo>
                    <a:lnTo>
                      <a:pt x="3070" y="42"/>
                    </a:lnTo>
                    <a:lnTo>
                      <a:pt x="3127" y="22"/>
                    </a:lnTo>
                    <a:close/>
                    <a:moveTo>
                      <a:pt x="3062" y="20"/>
                    </a:moveTo>
                    <a:lnTo>
                      <a:pt x="3114" y="22"/>
                    </a:lnTo>
                    <a:lnTo>
                      <a:pt x="3058" y="40"/>
                    </a:lnTo>
                    <a:lnTo>
                      <a:pt x="3022" y="39"/>
                    </a:lnTo>
                    <a:lnTo>
                      <a:pt x="3062" y="20"/>
                    </a:lnTo>
                    <a:close/>
                    <a:moveTo>
                      <a:pt x="2995" y="17"/>
                    </a:moveTo>
                    <a:lnTo>
                      <a:pt x="3052" y="20"/>
                    </a:lnTo>
                    <a:lnTo>
                      <a:pt x="3011" y="38"/>
                    </a:lnTo>
                    <a:lnTo>
                      <a:pt x="2976" y="38"/>
                    </a:lnTo>
                    <a:lnTo>
                      <a:pt x="2995" y="17"/>
                    </a:lnTo>
                    <a:close/>
                    <a:moveTo>
                      <a:pt x="2925" y="16"/>
                    </a:moveTo>
                    <a:lnTo>
                      <a:pt x="2987" y="17"/>
                    </a:lnTo>
                    <a:lnTo>
                      <a:pt x="2967" y="37"/>
                    </a:lnTo>
                    <a:lnTo>
                      <a:pt x="2925" y="36"/>
                    </a:lnTo>
                    <a:lnTo>
                      <a:pt x="2925" y="16"/>
                    </a:lnTo>
                    <a:close/>
                    <a:moveTo>
                      <a:pt x="2925" y="40"/>
                    </a:moveTo>
                    <a:lnTo>
                      <a:pt x="2963" y="42"/>
                    </a:lnTo>
                    <a:lnTo>
                      <a:pt x="2944" y="72"/>
                    </a:lnTo>
                    <a:lnTo>
                      <a:pt x="2924" y="72"/>
                    </a:lnTo>
                    <a:lnTo>
                      <a:pt x="2925" y="40"/>
                    </a:lnTo>
                    <a:close/>
                    <a:moveTo>
                      <a:pt x="2924" y="76"/>
                    </a:moveTo>
                    <a:lnTo>
                      <a:pt x="2941" y="76"/>
                    </a:lnTo>
                    <a:lnTo>
                      <a:pt x="2923" y="109"/>
                    </a:lnTo>
                    <a:lnTo>
                      <a:pt x="2924" y="76"/>
                    </a:lnTo>
                    <a:close/>
                    <a:moveTo>
                      <a:pt x="2922" y="135"/>
                    </a:moveTo>
                    <a:lnTo>
                      <a:pt x="2940" y="182"/>
                    </a:lnTo>
                    <a:lnTo>
                      <a:pt x="2919" y="180"/>
                    </a:lnTo>
                    <a:lnTo>
                      <a:pt x="2922" y="135"/>
                    </a:lnTo>
                    <a:close/>
                    <a:moveTo>
                      <a:pt x="2919" y="184"/>
                    </a:moveTo>
                    <a:lnTo>
                      <a:pt x="2941" y="185"/>
                    </a:lnTo>
                    <a:lnTo>
                      <a:pt x="2960" y="254"/>
                    </a:lnTo>
                    <a:lnTo>
                      <a:pt x="2917" y="254"/>
                    </a:lnTo>
                    <a:lnTo>
                      <a:pt x="2919" y="184"/>
                    </a:lnTo>
                    <a:close/>
                    <a:moveTo>
                      <a:pt x="2918" y="16"/>
                    </a:moveTo>
                    <a:lnTo>
                      <a:pt x="2917" y="36"/>
                    </a:lnTo>
                    <a:lnTo>
                      <a:pt x="2916" y="36"/>
                    </a:lnTo>
                    <a:lnTo>
                      <a:pt x="2916" y="36"/>
                    </a:lnTo>
                    <a:lnTo>
                      <a:pt x="2878" y="37"/>
                    </a:lnTo>
                    <a:lnTo>
                      <a:pt x="2860" y="16"/>
                    </a:lnTo>
                    <a:lnTo>
                      <a:pt x="2918" y="16"/>
                    </a:lnTo>
                    <a:close/>
                    <a:moveTo>
                      <a:pt x="2852" y="16"/>
                    </a:moveTo>
                    <a:lnTo>
                      <a:pt x="2869" y="37"/>
                    </a:lnTo>
                    <a:lnTo>
                      <a:pt x="2830" y="37"/>
                    </a:lnTo>
                    <a:lnTo>
                      <a:pt x="2794" y="18"/>
                    </a:lnTo>
                    <a:lnTo>
                      <a:pt x="2852" y="16"/>
                    </a:lnTo>
                    <a:close/>
                    <a:moveTo>
                      <a:pt x="2784" y="20"/>
                    </a:moveTo>
                    <a:lnTo>
                      <a:pt x="2819" y="37"/>
                    </a:lnTo>
                    <a:lnTo>
                      <a:pt x="2787" y="38"/>
                    </a:lnTo>
                    <a:lnTo>
                      <a:pt x="2732" y="20"/>
                    </a:lnTo>
                    <a:lnTo>
                      <a:pt x="2784" y="20"/>
                    </a:lnTo>
                    <a:close/>
                    <a:moveTo>
                      <a:pt x="2718" y="20"/>
                    </a:moveTo>
                    <a:lnTo>
                      <a:pt x="2777" y="39"/>
                    </a:lnTo>
                    <a:lnTo>
                      <a:pt x="2739" y="44"/>
                    </a:lnTo>
                    <a:lnTo>
                      <a:pt x="2663" y="23"/>
                    </a:lnTo>
                    <a:lnTo>
                      <a:pt x="2718" y="20"/>
                    </a:lnTo>
                    <a:close/>
                    <a:moveTo>
                      <a:pt x="2724" y="44"/>
                    </a:moveTo>
                    <a:lnTo>
                      <a:pt x="2693" y="44"/>
                    </a:lnTo>
                    <a:lnTo>
                      <a:pt x="2600" y="29"/>
                    </a:lnTo>
                    <a:lnTo>
                      <a:pt x="2649" y="25"/>
                    </a:lnTo>
                    <a:lnTo>
                      <a:pt x="2724" y="44"/>
                    </a:lnTo>
                    <a:close/>
                    <a:moveTo>
                      <a:pt x="2571" y="15"/>
                    </a:moveTo>
                    <a:lnTo>
                      <a:pt x="2633" y="22"/>
                    </a:lnTo>
                    <a:lnTo>
                      <a:pt x="2587" y="27"/>
                    </a:lnTo>
                    <a:lnTo>
                      <a:pt x="2508" y="20"/>
                    </a:lnTo>
                    <a:lnTo>
                      <a:pt x="2571" y="15"/>
                    </a:lnTo>
                    <a:close/>
                    <a:moveTo>
                      <a:pt x="2487" y="22"/>
                    </a:moveTo>
                    <a:lnTo>
                      <a:pt x="2563" y="29"/>
                    </a:lnTo>
                    <a:lnTo>
                      <a:pt x="2527" y="32"/>
                    </a:lnTo>
                    <a:lnTo>
                      <a:pt x="2433" y="27"/>
                    </a:lnTo>
                    <a:lnTo>
                      <a:pt x="2487" y="22"/>
                    </a:lnTo>
                    <a:close/>
                    <a:moveTo>
                      <a:pt x="2408" y="29"/>
                    </a:moveTo>
                    <a:lnTo>
                      <a:pt x="2506" y="34"/>
                    </a:lnTo>
                    <a:lnTo>
                      <a:pt x="2465" y="39"/>
                    </a:lnTo>
                    <a:lnTo>
                      <a:pt x="2355" y="34"/>
                    </a:lnTo>
                    <a:lnTo>
                      <a:pt x="2408" y="29"/>
                    </a:lnTo>
                    <a:close/>
                    <a:moveTo>
                      <a:pt x="2330" y="38"/>
                    </a:moveTo>
                    <a:lnTo>
                      <a:pt x="2443" y="43"/>
                    </a:lnTo>
                    <a:lnTo>
                      <a:pt x="2411" y="47"/>
                    </a:lnTo>
                    <a:lnTo>
                      <a:pt x="2284" y="44"/>
                    </a:lnTo>
                    <a:lnTo>
                      <a:pt x="2330" y="38"/>
                    </a:lnTo>
                    <a:close/>
                    <a:moveTo>
                      <a:pt x="2259" y="47"/>
                    </a:moveTo>
                    <a:lnTo>
                      <a:pt x="2388" y="50"/>
                    </a:lnTo>
                    <a:lnTo>
                      <a:pt x="2358" y="54"/>
                    </a:lnTo>
                    <a:lnTo>
                      <a:pt x="2212" y="55"/>
                    </a:lnTo>
                    <a:lnTo>
                      <a:pt x="2259" y="47"/>
                    </a:lnTo>
                    <a:close/>
                    <a:moveTo>
                      <a:pt x="2117" y="58"/>
                    </a:moveTo>
                    <a:lnTo>
                      <a:pt x="2222" y="50"/>
                    </a:lnTo>
                    <a:lnTo>
                      <a:pt x="2190" y="56"/>
                    </a:lnTo>
                    <a:lnTo>
                      <a:pt x="2077" y="64"/>
                    </a:lnTo>
                    <a:lnTo>
                      <a:pt x="2117" y="58"/>
                    </a:lnTo>
                    <a:close/>
                    <a:moveTo>
                      <a:pt x="2031" y="71"/>
                    </a:moveTo>
                    <a:lnTo>
                      <a:pt x="2157" y="63"/>
                    </a:lnTo>
                    <a:lnTo>
                      <a:pt x="2123" y="69"/>
                    </a:lnTo>
                    <a:lnTo>
                      <a:pt x="1988" y="79"/>
                    </a:lnTo>
                    <a:lnTo>
                      <a:pt x="2031" y="71"/>
                    </a:lnTo>
                    <a:close/>
                    <a:moveTo>
                      <a:pt x="1950" y="86"/>
                    </a:moveTo>
                    <a:lnTo>
                      <a:pt x="2098" y="75"/>
                    </a:lnTo>
                    <a:lnTo>
                      <a:pt x="2064" y="82"/>
                    </a:lnTo>
                    <a:lnTo>
                      <a:pt x="1901" y="98"/>
                    </a:lnTo>
                    <a:lnTo>
                      <a:pt x="1950" y="86"/>
                    </a:lnTo>
                    <a:close/>
                    <a:moveTo>
                      <a:pt x="1792" y="110"/>
                    </a:moveTo>
                    <a:lnTo>
                      <a:pt x="1904" y="92"/>
                    </a:lnTo>
                    <a:lnTo>
                      <a:pt x="1874" y="101"/>
                    </a:lnTo>
                    <a:lnTo>
                      <a:pt x="1754" y="119"/>
                    </a:lnTo>
                    <a:lnTo>
                      <a:pt x="1792" y="110"/>
                    </a:lnTo>
                    <a:close/>
                    <a:moveTo>
                      <a:pt x="1701" y="130"/>
                    </a:moveTo>
                    <a:lnTo>
                      <a:pt x="1842" y="109"/>
                    </a:lnTo>
                    <a:lnTo>
                      <a:pt x="1810" y="118"/>
                    </a:lnTo>
                    <a:lnTo>
                      <a:pt x="1657" y="142"/>
                    </a:lnTo>
                    <a:lnTo>
                      <a:pt x="1701" y="130"/>
                    </a:lnTo>
                    <a:close/>
                    <a:moveTo>
                      <a:pt x="1622" y="152"/>
                    </a:moveTo>
                    <a:lnTo>
                      <a:pt x="1787" y="126"/>
                    </a:lnTo>
                    <a:lnTo>
                      <a:pt x="1747" y="139"/>
                    </a:lnTo>
                    <a:lnTo>
                      <a:pt x="1579" y="166"/>
                    </a:lnTo>
                    <a:lnTo>
                      <a:pt x="1622" y="152"/>
                    </a:lnTo>
                    <a:close/>
                    <a:moveTo>
                      <a:pt x="1449" y="190"/>
                    </a:moveTo>
                    <a:lnTo>
                      <a:pt x="1576" y="162"/>
                    </a:lnTo>
                    <a:lnTo>
                      <a:pt x="1549" y="171"/>
                    </a:lnTo>
                    <a:lnTo>
                      <a:pt x="1414" y="201"/>
                    </a:lnTo>
                    <a:lnTo>
                      <a:pt x="1449" y="190"/>
                    </a:lnTo>
                    <a:close/>
                    <a:moveTo>
                      <a:pt x="1366" y="216"/>
                    </a:moveTo>
                    <a:lnTo>
                      <a:pt x="1525" y="180"/>
                    </a:lnTo>
                    <a:lnTo>
                      <a:pt x="1488" y="195"/>
                    </a:lnTo>
                    <a:lnTo>
                      <a:pt x="1322" y="233"/>
                    </a:lnTo>
                    <a:lnTo>
                      <a:pt x="1366" y="216"/>
                    </a:lnTo>
                    <a:close/>
                    <a:moveTo>
                      <a:pt x="1199" y="265"/>
                    </a:moveTo>
                    <a:lnTo>
                      <a:pt x="1315" y="231"/>
                    </a:lnTo>
                    <a:lnTo>
                      <a:pt x="1292" y="240"/>
                    </a:lnTo>
                    <a:lnTo>
                      <a:pt x="1161" y="282"/>
                    </a:lnTo>
                    <a:lnTo>
                      <a:pt x="1199" y="265"/>
                    </a:lnTo>
                    <a:close/>
                    <a:moveTo>
                      <a:pt x="1119" y="299"/>
                    </a:moveTo>
                    <a:lnTo>
                      <a:pt x="1271" y="251"/>
                    </a:lnTo>
                    <a:lnTo>
                      <a:pt x="1232" y="272"/>
                    </a:lnTo>
                    <a:lnTo>
                      <a:pt x="1079" y="319"/>
                    </a:lnTo>
                    <a:lnTo>
                      <a:pt x="1119" y="299"/>
                    </a:lnTo>
                    <a:close/>
                    <a:moveTo>
                      <a:pt x="1052" y="331"/>
                    </a:moveTo>
                    <a:lnTo>
                      <a:pt x="1215" y="282"/>
                    </a:lnTo>
                    <a:lnTo>
                      <a:pt x="1177" y="303"/>
                    </a:lnTo>
                    <a:lnTo>
                      <a:pt x="1010" y="357"/>
                    </a:lnTo>
                    <a:lnTo>
                      <a:pt x="1052" y="331"/>
                    </a:lnTo>
                    <a:close/>
                    <a:moveTo>
                      <a:pt x="882" y="396"/>
                    </a:moveTo>
                    <a:lnTo>
                      <a:pt x="1023" y="342"/>
                    </a:lnTo>
                    <a:lnTo>
                      <a:pt x="988" y="363"/>
                    </a:lnTo>
                    <a:lnTo>
                      <a:pt x="841" y="421"/>
                    </a:lnTo>
                    <a:lnTo>
                      <a:pt x="882" y="396"/>
                    </a:lnTo>
                    <a:close/>
                    <a:moveTo>
                      <a:pt x="820" y="434"/>
                    </a:moveTo>
                    <a:lnTo>
                      <a:pt x="976" y="374"/>
                    </a:lnTo>
                    <a:lnTo>
                      <a:pt x="942" y="399"/>
                    </a:lnTo>
                    <a:lnTo>
                      <a:pt x="780" y="462"/>
                    </a:lnTo>
                    <a:lnTo>
                      <a:pt x="820" y="434"/>
                    </a:lnTo>
                    <a:close/>
                    <a:moveTo>
                      <a:pt x="664" y="509"/>
                    </a:moveTo>
                    <a:lnTo>
                      <a:pt x="791" y="448"/>
                    </a:lnTo>
                    <a:lnTo>
                      <a:pt x="760" y="471"/>
                    </a:lnTo>
                    <a:lnTo>
                      <a:pt x="628" y="536"/>
                    </a:lnTo>
                    <a:lnTo>
                      <a:pt x="664" y="509"/>
                    </a:lnTo>
                    <a:close/>
                    <a:moveTo>
                      <a:pt x="534" y="589"/>
                    </a:moveTo>
                    <a:lnTo>
                      <a:pt x="617" y="537"/>
                    </a:lnTo>
                    <a:lnTo>
                      <a:pt x="601" y="550"/>
                    </a:lnTo>
                    <a:lnTo>
                      <a:pt x="518" y="601"/>
                    </a:lnTo>
                    <a:lnTo>
                      <a:pt x="534" y="589"/>
                    </a:lnTo>
                    <a:close/>
                    <a:moveTo>
                      <a:pt x="469" y="637"/>
                    </a:moveTo>
                    <a:lnTo>
                      <a:pt x="591" y="562"/>
                    </a:lnTo>
                    <a:lnTo>
                      <a:pt x="563" y="595"/>
                    </a:lnTo>
                    <a:lnTo>
                      <a:pt x="438" y="671"/>
                    </a:lnTo>
                    <a:lnTo>
                      <a:pt x="469" y="637"/>
                    </a:lnTo>
                    <a:close/>
                    <a:moveTo>
                      <a:pt x="353" y="724"/>
                    </a:moveTo>
                    <a:lnTo>
                      <a:pt x="443" y="656"/>
                    </a:lnTo>
                    <a:lnTo>
                      <a:pt x="418" y="683"/>
                    </a:lnTo>
                    <a:lnTo>
                      <a:pt x="328" y="751"/>
                    </a:lnTo>
                    <a:lnTo>
                      <a:pt x="353" y="724"/>
                    </a:lnTo>
                    <a:close/>
                    <a:moveTo>
                      <a:pt x="306" y="774"/>
                    </a:moveTo>
                    <a:lnTo>
                      <a:pt x="414" y="693"/>
                    </a:lnTo>
                    <a:lnTo>
                      <a:pt x="396" y="734"/>
                    </a:lnTo>
                    <a:lnTo>
                      <a:pt x="283" y="818"/>
                    </a:lnTo>
                    <a:lnTo>
                      <a:pt x="306" y="774"/>
                    </a:lnTo>
                    <a:close/>
                    <a:moveTo>
                      <a:pt x="209" y="868"/>
                    </a:moveTo>
                    <a:lnTo>
                      <a:pt x="290" y="790"/>
                    </a:lnTo>
                    <a:lnTo>
                      <a:pt x="271" y="828"/>
                    </a:lnTo>
                    <a:lnTo>
                      <a:pt x="187" y="908"/>
                    </a:lnTo>
                    <a:lnTo>
                      <a:pt x="209" y="868"/>
                    </a:lnTo>
                    <a:close/>
                    <a:moveTo>
                      <a:pt x="177" y="926"/>
                    </a:moveTo>
                    <a:lnTo>
                      <a:pt x="269" y="838"/>
                    </a:lnTo>
                    <a:lnTo>
                      <a:pt x="261" y="884"/>
                    </a:lnTo>
                    <a:lnTo>
                      <a:pt x="173" y="974"/>
                    </a:lnTo>
                    <a:lnTo>
                      <a:pt x="177" y="926"/>
                    </a:lnTo>
                    <a:close/>
                    <a:moveTo>
                      <a:pt x="263" y="892"/>
                    </a:moveTo>
                    <a:lnTo>
                      <a:pt x="277" y="940"/>
                    </a:lnTo>
                    <a:lnTo>
                      <a:pt x="180" y="1034"/>
                    </a:lnTo>
                    <a:lnTo>
                      <a:pt x="172" y="984"/>
                    </a:lnTo>
                    <a:lnTo>
                      <a:pt x="263" y="892"/>
                    </a:lnTo>
                    <a:close/>
                    <a:moveTo>
                      <a:pt x="103" y="1023"/>
                    </a:moveTo>
                    <a:lnTo>
                      <a:pt x="168" y="937"/>
                    </a:lnTo>
                    <a:lnTo>
                      <a:pt x="164" y="983"/>
                    </a:lnTo>
                    <a:lnTo>
                      <a:pt x="92" y="1072"/>
                    </a:lnTo>
                    <a:lnTo>
                      <a:pt x="103" y="1023"/>
                    </a:lnTo>
                    <a:close/>
                    <a:moveTo>
                      <a:pt x="166" y="992"/>
                    </a:moveTo>
                    <a:lnTo>
                      <a:pt x="173" y="1041"/>
                    </a:lnTo>
                    <a:lnTo>
                      <a:pt x="99" y="1141"/>
                    </a:lnTo>
                    <a:lnTo>
                      <a:pt x="90" y="1086"/>
                    </a:lnTo>
                    <a:lnTo>
                      <a:pt x="166" y="992"/>
                    </a:lnTo>
                    <a:close/>
                    <a:moveTo>
                      <a:pt x="52" y="1125"/>
                    </a:moveTo>
                    <a:lnTo>
                      <a:pt x="88" y="1051"/>
                    </a:lnTo>
                    <a:lnTo>
                      <a:pt x="82" y="1086"/>
                    </a:lnTo>
                    <a:lnTo>
                      <a:pt x="45" y="1162"/>
                    </a:lnTo>
                    <a:lnTo>
                      <a:pt x="52" y="1125"/>
                    </a:lnTo>
                    <a:close/>
                    <a:moveTo>
                      <a:pt x="83" y="1098"/>
                    </a:moveTo>
                    <a:lnTo>
                      <a:pt x="93" y="1149"/>
                    </a:lnTo>
                    <a:lnTo>
                      <a:pt x="44" y="1240"/>
                    </a:lnTo>
                    <a:lnTo>
                      <a:pt x="42" y="1187"/>
                    </a:lnTo>
                    <a:lnTo>
                      <a:pt x="83" y="1098"/>
                    </a:lnTo>
                    <a:close/>
                    <a:moveTo>
                      <a:pt x="34" y="1208"/>
                    </a:moveTo>
                    <a:lnTo>
                      <a:pt x="38" y="1254"/>
                    </a:lnTo>
                    <a:lnTo>
                      <a:pt x="16" y="1338"/>
                    </a:lnTo>
                    <a:lnTo>
                      <a:pt x="9" y="1292"/>
                    </a:lnTo>
                    <a:lnTo>
                      <a:pt x="34" y="1208"/>
                    </a:lnTo>
                    <a:close/>
                  </a:path>
                </a:pathLst>
              </a:custGeom>
              <a:gradFill flip="none" rotWithShape="1">
                <a:gsLst>
                  <a:gs pos="83000">
                    <a:srgbClr val="A6C3FB">
                      <a:alpha val="50000"/>
                    </a:srgbClr>
                  </a:gs>
                  <a:gs pos="100000">
                    <a:srgbClr val="FFFFFF">
                      <a:alpha val="0"/>
                    </a:srgbClr>
                  </a:gs>
                  <a:gs pos="0">
                    <a:srgbClr val="A6C3FB">
                      <a:alpha val="84000"/>
                    </a:srgbClr>
                  </a:gs>
                  <a:gs pos="37000">
                    <a:srgbClr val="A6C3FB">
                      <a:alpha val="50000"/>
                    </a:srgbClr>
                  </a:gs>
                </a:gsLst>
                <a:lin ang="5400000" scaled="0"/>
                <a:tileRect/>
              </a:gradFill>
              <a:ln w="6350">
                <a:noFill/>
                <a:prstDash val="sysDash"/>
              </a:ln>
            </p:spPr>
            <p:style>
              <a:lnRef idx="1">
                <a:schemeClr val="accent1"/>
              </a:lnRef>
              <a:fillRef idx="0">
                <a:schemeClr val="accent1"/>
              </a:fillRef>
              <a:effectRef idx="0">
                <a:schemeClr val="accent1"/>
              </a:effectRef>
              <a:fontRef idx="minor">
                <a:schemeClr val="tx1"/>
              </a:fontRef>
            </p:style>
            <p:txBody>
              <a:bodyPr vert="horz" wrap="square" lIns="83041" tIns="41521" rIns="83041" bIns="41521" numCol="1" anchor="t" anchorCtr="0" compatLnSpc="1">
                <a:prstTxWarp prst="textNoShape">
                  <a:avLst/>
                </a:prstTxWarp>
              </a:bodyPr>
              <a:lstStyle/>
              <a:p>
                <a:pPr marL="0" marR="0" lvl="0" indent="0" algn="l" defTabSz="498713" rtl="0" eaLnBrk="0" fontAlgn="base" latinLnBrk="0" hangingPunct="0">
                  <a:lnSpc>
                    <a:spcPct val="100000"/>
                  </a:lnSpc>
                  <a:spcBef>
                    <a:spcPct val="0"/>
                  </a:spcBef>
                  <a:spcAft>
                    <a:spcPct val="0"/>
                  </a:spcAft>
                  <a:buClrTx/>
                  <a:buSzTx/>
                  <a:buFontTx/>
                  <a:buNone/>
                  <a:tabLst/>
                  <a:defRPr/>
                </a:pPr>
                <a:endParaRPr kumimoji="0" lang="en-US" sz="2180" b="0" i="0" u="none" strike="noStrike" kern="1200" cap="none" spc="0" normalizeH="0" baseline="0" noProof="0">
                  <a:ln>
                    <a:noFill/>
                  </a:ln>
                  <a:solidFill>
                    <a:prstClr val="black"/>
                  </a:solidFill>
                  <a:effectLst/>
                  <a:uLnTx/>
                  <a:uFillTx/>
                  <a:latin typeface="Tw Cen MT" panose="020B0602020104020603" pitchFamily="34" charset="0"/>
                  <a:ea typeface="+mn-ea"/>
                  <a:cs typeface="+mn-cs"/>
                </a:endParaRPr>
              </a:p>
            </p:txBody>
          </p:sp>
          <p:pic>
            <p:nvPicPr>
              <p:cNvPr id="181" name="Picture 180" descr="jet3.png"/>
              <p:cNvPicPr>
                <a:picLocks noChangeAspect="1"/>
              </p:cNvPicPr>
              <p:nvPr/>
            </p:nvPicPr>
            <p:blipFill>
              <a:blip r:embed="rId44" cstate="email">
                <a:extLst>
                  <a:ext uri="{28A0092B-C50C-407E-A947-70E740481C1C}">
                    <a14:useLocalDpi xmlns:a14="http://schemas.microsoft.com/office/drawing/2010/main"/>
                  </a:ext>
                </a:extLst>
              </a:blip>
              <a:stretch>
                <a:fillRect/>
              </a:stretch>
            </p:blipFill>
            <p:spPr>
              <a:xfrm>
                <a:off x="13046851" y="6067346"/>
                <a:ext cx="1444161" cy="695339"/>
              </a:xfrm>
              <a:prstGeom prst="rect">
                <a:avLst/>
              </a:prstGeom>
            </p:spPr>
          </p:pic>
          <p:pic>
            <p:nvPicPr>
              <p:cNvPr id="182" name="Picture 181" descr="jet3.png"/>
              <p:cNvPicPr>
                <a:picLocks noChangeAspect="1"/>
              </p:cNvPicPr>
              <p:nvPr/>
            </p:nvPicPr>
            <p:blipFill>
              <a:blip r:embed="rId45" cstate="email">
                <a:alphaModFix amt="63000"/>
                <a:extLst>
                  <a:ext uri="{28A0092B-C50C-407E-A947-70E740481C1C}">
                    <a14:useLocalDpi xmlns:a14="http://schemas.microsoft.com/office/drawing/2010/main"/>
                  </a:ext>
                </a:extLst>
              </a:blip>
              <a:stretch>
                <a:fillRect/>
              </a:stretch>
            </p:blipFill>
            <p:spPr>
              <a:xfrm>
                <a:off x="13804228" y="5396629"/>
                <a:ext cx="1146157" cy="551854"/>
              </a:xfrm>
              <a:prstGeom prst="rect">
                <a:avLst/>
              </a:prstGeom>
            </p:spPr>
          </p:pic>
          <p:pic>
            <p:nvPicPr>
              <p:cNvPr id="183" name="sub.png"/>
              <p:cNvPicPr>
                <a:picLocks noChangeAspect="1"/>
              </p:cNvPicPr>
              <p:nvPr/>
            </p:nvPicPr>
            <p:blipFill>
              <a:blip r:embed="rId46" cstate="email">
                <a:extLst>
                  <a:ext uri="{28A0092B-C50C-407E-A947-70E740481C1C}">
                    <a14:useLocalDpi xmlns:a14="http://schemas.microsoft.com/office/drawing/2010/main"/>
                  </a:ext>
                </a:extLst>
              </a:blip>
              <a:stretch>
                <a:fillRect/>
              </a:stretch>
            </p:blipFill>
            <p:spPr>
              <a:xfrm>
                <a:off x="14218595" y="7986855"/>
                <a:ext cx="1075709" cy="766443"/>
              </a:xfrm>
              <a:prstGeom prst="rect">
                <a:avLst/>
              </a:prstGeom>
            </p:spPr>
          </p:pic>
          <p:pic>
            <p:nvPicPr>
              <p:cNvPr id="184" name="Picture 183" descr="boat.png"/>
              <p:cNvPicPr>
                <a:picLocks noChangeAspect="1"/>
              </p:cNvPicPr>
              <p:nvPr/>
            </p:nvPicPr>
            <p:blipFill>
              <a:blip r:embed="rId47" cstate="email">
                <a:lum contrast="12000"/>
                <a:alphaModFix amt="82000"/>
                <a:extLst>
                  <a:ext uri="{28A0092B-C50C-407E-A947-70E740481C1C}">
                    <a14:useLocalDpi xmlns:a14="http://schemas.microsoft.com/office/drawing/2010/main"/>
                  </a:ext>
                </a:extLst>
              </a:blip>
              <a:stretch>
                <a:fillRect/>
              </a:stretch>
            </p:blipFill>
            <p:spPr>
              <a:xfrm rot="627950">
                <a:off x="14633538" y="7513733"/>
                <a:ext cx="961382" cy="563096"/>
              </a:xfrm>
              <a:prstGeom prst="rect">
                <a:avLst/>
              </a:prstGeom>
            </p:spPr>
          </p:pic>
          <p:pic>
            <p:nvPicPr>
              <p:cNvPr id="185" name="ship.png"/>
              <p:cNvPicPr>
                <a:picLocks noChangeAspect="1"/>
              </p:cNvPicPr>
              <p:nvPr/>
            </p:nvPicPr>
            <p:blipFill>
              <a:blip r:embed="rId48" cstate="email">
                <a:extLst>
                  <a:ext uri="{28A0092B-C50C-407E-A947-70E740481C1C}">
                    <a14:useLocalDpi xmlns:a14="http://schemas.microsoft.com/office/drawing/2010/main"/>
                  </a:ext>
                </a:extLst>
              </a:blip>
              <a:stretch>
                <a:fillRect/>
              </a:stretch>
            </p:blipFill>
            <p:spPr>
              <a:xfrm flipH="1">
                <a:off x="12488705" y="7771602"/>
                <a:ext cx="2171478" cy="1134597"/>
              </a:xfrm>
              <a:prstGeom prst="rect">
                <a:avLst/>
              </a:prstGeom>
              <a:effectLst>
                <a:outerShdw blurRad="76200" dist="38100" dir="5400000">
                  <a:srgbClr val="000000">
                    <a:alpha val="30000"/>
                  </a:srgbClr>
                </a:outerShdw>
              </a:effectLst>
            </p:spPr>
          </p:pic>
          <p:pic>
            <p:nvPicPr>
              <p:cNvPr id="186" name="Picture 185" descr="satellite2.png"/>
              <p:cNvPicPr>
                <a:picLocks noChangeAspect="1"/>
              </p:cNvPicPr>
              <p:nvPr/>
            </p:nvPicPr>
            <p:blipFill>
              <a:blip r:embed="rId49" cstate="email">
                <a:extLst>
                  <a:ext uri="{28A0092B-C50C-407E-A947-70E740481C1C}">
                    <a14:useLocalDpi xmlns:a14="http://schemas.microsoft.com/office/drawing/2010/main"/>
                  </a:ext>
                </a:extLst>
              </a:blip>
              <a:stretch>
                <a:fillRect/>
              </a:stretch>
            </p:blipFill>
            <p:spPr>
              <a:xfrm>
                <a:off x="13068527" y="4540508"/>
                <a:ext cx="1471402" cy="733188"/>
              </a:xfrm>
              <a:prstGeom prst="rect">
                <a:avLst/>
              </a:prstGeom>
            </p:spPr>
          </p:pic>
          <p:pic>
            <p:nvPicPr>
              <p:cNvPr id="187" name="Picture 401" descr="QU_grey_dish_01"/>
              <p:cNvPicPr>
                <a:picLocks noChangeAspect="1" noChangeArrowheads="1"/>
              </p:cNvPicPr>
              <p:nvPr/>
            </p:nvPicPr>
            <p:blipFill>
              <a:blip r:embed="rId50" cstate="email">
                <a:extLst>
                  <a:ext uri="{28A0092B-C50C-407E-A947-70E740481C1C}">
                    <a14:useLocalDpi xmlns:a14="http://schemas.microsoft.com/office/drawing/2010/main"/>
                  </a:ext>
                </a:extLst>
              </a:blip>
              <a:srcRect/>
              <a:stretch>
                <a:fillRect/>
              </a:stretch>
            </p:blipFill>
            <p:spPr bwMode="auto">
              <a:xfrm>
                <a:off x="15790026" y="5980629"/>
                <a:ext cx="389135" cy="550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1" name="TextBox 380"/>
            <p:cNvSpPr txBox="1"/>
            <p:nvPr/>
          </p:nvSpPr>
          <p:spPr>
            <a:xfrm>
              <a:off x="9742249" y="6224994"/>
              <a:ext cx="1348277" cy="220445"/>
            </a:xfrm>
            <a:prstGeom prst="rect">
              <a:avLst/>
            </a:prstGeom>
            <a:noFill/>
          </p:spPr>
          <p:txBody>
            <a:bodyPr wrap="square" lIns="0" tIns="0" rIns="0" bIns="0" rtlCol="0">
              <a:spAutoFit/>
            </a:bodyPr>
            <a:lstStyle/>
            <a:p>
              <a:pPr marL="0" marR="0" lvl="0" indent="0" algn="l" defTabSz="498713" rtl="0" eaLnBrk="1" fontAlgn="auto" latinLnBrk="0" hangingPunct="1">
                <a:lnSpc>
                  <a:spcPct val="75000"/>
                </a:lnSpc>
                <a:spcBef>
                  <a:spcPts val="0"/>
                </a:spcBef>
                <a:spcAft>
                  <a:spcPts val="0"/>
                </a:spcAft>
                <a:buClrTx/>
                <a:buSzTx/>
                <a:buFontTx/>
                <a:buNone/>
                <a:tabLst/>
                <a:defRPr/>
              </a:pPr>
              <a:r>
                <a:rPr kumimoji="0" lang="en-US" sz="955" b="0" i="0" u="none" strike="noStrike" kern="1200" cap="none" spc="0" normalizeH="0" baseline="0" noProof="0" dirty="0">
                  <a:ln>
                    <a:noFill/>
                  </a:ln>
                  <a:solidFill>
                    <a:prstClr val="black"/>
                  </a:solidFill>
                  <a:effectLst>
                    <a:glow rad="101600">
                      <a:srgbClr val="FFC000">
                        <a:lumMod val="60000"/>
                        <a:lumOff val="40000"/>
                        <a:alpha val="60000"/>
                      </a:srgbClr>
                    </a:glow>
                  </a:effectLst>
                  <a:uLnTx/>
                  <a:uFillTx/>
                  <a:latin typeface="Tw Cen MT" panose="020B0602020104020603" pitchFamily="34" charset="0"/>
                  <a:ea typeface="+mn-ea"/>
                  <a:cs typeface="Arial" pitchFamily="34" charset="0"/>
                </a:rPr>
                <a:t>ASSURE CRITICAL MISSIONS</a:t>
              </a:r>
            </a:p>
          </p:txBody>
        </p:sp>
        <p:grpSp>
          <p:nvGrpSpPr>
            <p:cNvPr id="382" name="Group 381"/>
            <p:cNvGrpSpPr/>
            <p:nvPr/>
          </p:nvGrpSpPr>
          <p:grpSpPr>
            <a:xfrm>
              <a:off x="9774273" y="3616298"/>
              <a:ext cx="1255128" cy="1241284"/>
              <a:chOff x="13167201" y="5262302"/>
              <a:chExt cx="1840854" cy="1820550"/>
            </a:xfrm>
          </p:grpSpPr>
          <p:pic>
            <p:nvPicPr>
              <p:cNvPr id="383" name="Picture 382"/>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13167201" y="5262302"/>
                <a:ext cx="1840854" cy="1820550"/>
              </a:xfrm>
              <a:prstGeom prst="rect">
                <a:avLst/>
              </a:prstGeom>
              <a:effectLst/>
            </p:spPr>
          </p:pic>
          <p:pic>
            <p:nvPicPr>
              <p:cNvPr id="384" name="Picture 383"/>
              <p:cNvPicPr>
                <a:picLocks noChangeAspect="1"/>
              </p:cNvPicPr>
              <p:nvPr/>
            </p:nvPicPr>
            <p:blipFill>
              <a:blip r:embed="rId51" cstate="email">
                <a:extLst>
                  <a:ext uri="{28A0092B-C50C-407E-A947-70E740481C1C}">
                    <a14:useLocalDpi xmlns:a14="http://schemas.microsoft.com/office/drawing/2010/main"/>
                  </a:ext>
                </a:extLst>
              </a:blip>
              <a:stretch>
                <a:fillRect/>
              </a:stretch>
            </p:blipFill>
            <p:spPr>
              <a:xfrm>
                <a:off x="13294404" y="5428862"/>
                <a:ext cx="1649068" cy="1649068"/>
              </a:xfrm>
              <a:prstGeom prst="rect">
                <a:avLst/>
              </a:prstGeom>
            </p:spPr>
          </p:pic>
        </p:grpSp>
      </p:grpSp>
    </p:spTree>
    <p:extLst>
      <p:ext uri="{BB962C8B-B14F-4D97-AF65-F5344CB8AC3E}">
        <p14:creationId xmlns:p14="http://schemas.microsoft.com/office/powerpoint/2010/main" val="1413633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483C29-B60D-450F-BD8E-96A866F4D383}"/>
              </a:ext>
            </a:extLst>
          </p:cNvPr>
          <p:cNvSpPr>
            <a:spLocks noGrp="1"/>
          </p:cNvSpPr>
          <p:nvPr>
            <p:ph idx="4294967295"/>
          </p:nvPr>
        </p:nvSpPr>
        <p:spPr>
          <a:xfrm>
            <a:off x="792000" y="1980000"/>
            <a:ext cx="11400000" cy="545205"/>
          </a:xfrm>
          <a:prstGeom prst="rect">
            <a:avLst/>
          </a:prstGeom>
        </p:spPr>
        <p:txBody>
          <a:bodyPr lIns="36000" tIns="36000" rIns="36000" bIns="36000"/>
          <a:lstStyle/>
          <a:p>
            <a:pPr marL="0" indent="0">
              <a:lnSpc>
                <a:spcPct val="100000"/>
              </a:lnSpc>
              <a:spcBef>
                <a:spcPts val="0"/>
              </a:spcBef>
              <a:buNone/>
            </a:pPr>
            <a:r>
              <a:rPr lang="en-GB" b="1" dirty="0"/>
              <a:t>Why create the Cybersecurity Maturity Model Certification (CMMC)?</a:t>
            </a:r>
          </a:p>
        </p:txBody>
      </p:sp>
      <p:sp>
        <p:nvSpPr>
          <p:cNvPr id="6" name="Content Placeholder 2">
            <a:extLst>
              <a:ext uri="{FF2B5EF4-FFF2-40B4-BE49-F238E27FC236}">
                <a16:creationId xmlns:a16="http://schemas.microsoft.com/office/drawing/2014/main" id="{12211EC6-CE79-4C21-9378-CDE65DBEE96D}"/>
              </a:ext>
            </a:extLst>
          </p:cNvPr>
          <p:cNvSpPr txBox="1">
            <a:spLocks/>
          </p:cNvSpPr>
          <p:nvPr/>
        </p:nvSpPr>
        <p:spPr>
          <a:xfrm>
            <a:off x="838199" y="1931963"/>
            <a:ext cx="10515600" cy="2614177"/>
          </a:xfrm>
          <a:prstGeom prst="rect">
            <a:avLst/>
          </a:prstGeom>
        </p:spPr>
        <p:txBody>
          <a:bodyPr lIns="0">
            <a:noAutofit/>
          </a:bodyPr>
          <a:lstStyle>
            <a:lvl1pPr marL="228594" indent="-228594" algn="l" defTabSz="914377" rtl="0" eaLnBrk="1" latinLnBrk="0" hangingPunct="1">
              <a:lnSpc>
                <a:spcPct val="150000"/>
              </a:lnSpc>
              <a:spcBef>
                <a:spcPts val="1000"/>
              </a:spcBef>
              <a:buFont typeface="Arial" panose="020B0604020202020204" pitchFamily="34" charset="0"/>
              <a:buChar char="•"/>
              <a:defRPr sz="2400" b="0" i="0" kern="1200">
                <a:solidFill>
                  <a:srgbClr val="000000"/>
                </a:solidFill>
                <a:latin typeface="Source Sans Pro" panose="020B0503030403020204" pitchFamily="34" charset="77"/>
                <a:ea typeface="+mn-ea"/>
                <a:cs typeface="+mn-cs"/>
              </a:defRPr>
            </a:lvl1pPr>
            <a:lvl2pPr marL="685783" indent="-228594" algn="l" defTabSz="914377" rtl="0" eaLnBrk="1" latinLnBrk="0" hangingPunct="1">
              <a:lnSpc>
                <a:spcPct val="150000"/>
              </a:lnSpc>
              <a:spcBef>
                <a:spcPts val="500"/>
              </a:spcBef>
              <a:buFont typeface="Arial" panose="020B0604020202020204" pitchFamily="34" charset="0"/>
              <a:buChar char="•"/>
              <a:defRPr sz="2000" b="0" i="0" kern="1200">
                <a:solidFill>
                  <a:srgbClr val="000000"/>
                </a:solidFill>
                <a:latin typeface="Source Sans Pro" panose="020B0503030403020204" pitchFamily="34" charset="77"/>
                <a:ea typeface="+mn-ea"/>
                <a:cs typeface="+mn-cs"/>
              </a:defRPr>
            </a:lvl2pPr>
            <a:lvl3pPr marL="1142971" indent="-228594" algn="l" defTabSz="914377" rtl="0" eaLnBrk="1" latinLnBrk="0" hangingPunct="1">
              <a:lnSpc>
                <a:spcPct val="150000"/>
              </a:lnSpc>
              <a:spcBef>
                <a:spcPts val="500"/>
              </a:spcBef>
              <a:buFont typeface="Arial" panose="020B0604020202020204" pitchFamily="34" charset="0"/>
              <a:buChar char="•"/>
              <a:defRPr sz="2000" b="0" i="0" kern="1200">
                <a:solidFill>
                  <a:srgbClr val="000000"/>
                </a:solidFill>
                <a:latin typeface="Source Sans Pro" panose="020B0503030403020204" pitchFamily="34" charset="77"/>
                <a:ea typeface="+mn-ea"/>
                <a:cs typeface="+mn-cs"/>
              </a:defRPr>
            </a:lvl3pPr>
            <a:lvl4pPr marL="1600160" indent="-228594" algn="l" defTabSz="914377" rtl="0" eaLnBrk="1" latinLnBrk="0" hangingPunct="1">
              <a:lnSpc>
                <a:spcPct val="150000"/>
              </a:lnSpc>
              <a:spcBef>
                <a:spcPts val="500"/>
              </a:spcBef>
              <a:buFont typeface="Arial" panose="020B0604020202020204" pitchFamily="34" charset="0"/>
              <a:buChar char="•"/>
              <a:defRPr sz="1800" b="0" i="0" kern="1200">
                <a:solidFill>
                  <a:srgbClr val="000000"/>
                </a:solidFill>
                <a:latin typeface="Source Sans Pro" panose="020B0503030403020204" pitchFamily="34" charset="77"/>
                <a:ea typeface="+mn-ea"/>
                <a:cs typeface="+mn-cs"/>
              </a:defRPr>
            </a:lvl4pPr>
            <a:lvl5pPr marL="2057349" indent="-228594" algn="l" defTabSz="914377" rtl="0" eaLnBrk="1" latinLnBrk="0" hangingPunct="1">
              <a:lnSpc>
                <a:spcPct val="150000"/>
              </a:lnSpc>
              <a:spcBef>
                <a:spcPts val="500"/>
              </a:spcBef>
              <a:buFont typeface="Arial" panose="020B0604020202020204" pitchFamily="34" charset="0"/>
              <a:buChar char="•"/>
              <a:defRPr sz="1800" b="0" i="0" kern="1200">
                <a:solidFill>
                  <a:srgbClr val="000000"/>
                </a:solidFill>
                <a:latin typeface="Source Sans Pro" panose="020B0503030403020204"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4" name="Content Placeholder 2">
            <a:extLst>
              <a:ext uri="{FF2B5EF4-FFF2-40B4-BE49-F238E27FC236}">
                <a16:creationId xmlns:a16="http://schemas.microsoft.com/office/drawing/2014/main" id="{F82399A6-5A93-4382-83B5-1E7458502661}"/>
              </a:ext>
            </a:extLst>
          </p:cNvPr>
          <p:cNvSpPr txBox="1">
            <a:spLocks/>
          </p:cNvSpPr>
          <p:nvPr/>
        </p:nvSpPr>
        <p:spPr>
          <a:xfrm>
            <a:off x="792000" y="2700000"/>
            <a:ext cx="7737403" cy="3520918"/>
          </a:xfrm>
          <a:prstGeom prst="rect">
            <a:avLst/>
          </a:prstGeom>
        </p:spPr>
        <p:txBody>
          <a:bodyPr lIns="36000" tIns="36000" rIns="36000" bIns="36000">
            <a:noAutofit/>
          </a:bodyPr>
          <a:lstStyle>
            <a:lvl1pPr marL="228594" indent="-228594" algn="l" defTabSz="914377" rtl="0" eaLnBrk="1" latinLnBrk="0" hangingPunct="1">
              <a:lnSpc>
                <a:spcPct val="150000"/>
              </a:lnSpc>
              <a:spcBef>
                <a:spcPts val="1000"/>
              </a:spcBef>
              <a:buFont typeface="Arial" panose="020B0604020202020204" pitchFamily="34" charset="0"/>
              <a:buChar char="•"/>
              <a:defRPr sz="2400" b="0" i="0" kern="1200">
                <a:solidFill>
                  <a:srgbClr val="000000"/>
                </a:solidFill>
                <a:latin typeface="Source Sans Pro" panose="020B0503030403020204" pitchFamily="34" charset="77"/>
                <a:ea typeface="+mn-ea"/>
                <a:cs typeface="+mn-cs"/>
              </a:defRPr>
            </a:lvl1pPr>
            <a:lvl2pPr marL="685783" indent="-228594" algn="l" defTabSz="914377" rtl="0" eaLnBrk="1" latinLnBrk="0" hangingPunct="1">
              <a:lnSpc>
                <a:spcPct val="150000"/>
              </a:lnSpc>
              <a:spcBef>
                <a:spcPts val="500"/>
              </a:spcBef>
              <a:buFont typeface="Arial" panose="020B0604020202020204" pitchFamily="34" charset="0"/>
              <a:buChar char="•"/>
              <a:defRPr sz="2000" b="0" i="0" kern="1200">
                <a:solidFill>
                  <a:srgbClr val="000000"/>
                </a:solidFill>
                <a:latin typeface="Source Sans Pro" panose="020B0503030403020204" pitchFamily="34" charset="77"/>
                <a:ea typeface="+mn-ea"/>
                <a:cs typeface="+mn-cs"/>
              </a:defRPr>
            </a:lvl2pPr>
            <a:lvl3pPr marL="1142971" indent="-228594" algn="l" defTabSz="914377" rtl="0" eaLnBrk="1" latinLnBrk="0" hangingPunct="1">
              <a:lnSpc>
                <a:spcPct val="150000"/>
              </a:lnSpc>
              <a:spcBef>
                <a:spcPts val="500"/>
              </a:spcBef>
              <a:buFont typeface="Arial" panose="020B0604020202020204" pitchFamily="34" charset="0"/>
              <a:buChar char="•"/>
              <a:defRPr sz="2000" b="0" i="0" kern="1200">
                <a:solidFill>
                  <a:srgbClr val="000000"/>
                </a:solidFill>
                <a:latin typeface="Source Sans Pro" panose="020B0503030403020204" pitchFamily="34" charset="77"/>
                <a:ea typeface="+mn-ea"/>
                <a:cs typeface="+mn-cs"/>
              </a:defRPr>
            </a:lvl3pPr>
            <a:lvl4pPr marL="1600160" indent="-228594" algn="l" defTabSz="914377" rtl="0" eaLnBrk="1" latinLnBrk="0" hangingPunct="1">
              <a:lnSpc>
                <a:spcPct val="150000"/>
              </a:lnSpc>
              <a:spcBef>
                <a:spcPts val="500"/>
              </a:spcBef>
              <a:buFont typeface="Arial" panose="020B0604020202020204" pitchFamily="34" charset="0"/>
              <a:buChar char="•"/>
              <a:defRPr sz="1800" b="0" i="0" kern="1200">
                <a:solidFill>
                  <a:srgbClr val="000000"/>
                </a:solidFill>
                <a:latin typeface="Source Sans Pro" panose="020B0503030403020204" pitchFamily="34" charset="77"/>
                <a:ea typeface="+mn-ea"/>
                <a:cs typeface="+mn-cs"/>
              </a:defRPr>
            </a:lvl4pPr>
            <a:lvl5pPr marL="2057349" indent="-228594" algn="l" defTabSz="914377" rtl="0" eaLnBrk="1" latinLnBrk="0" hangingPunct="1">
              <a:lnSpc>
                <a:spcPct val="150000"/>
              </a:lnSpc>
              <a:spcBef>
                <a:spcPts val="500"/>
              </a:spcBef>
              <a:buFont typeface="Arial" panose="020B0604020202020204" pitchFamily="34" charset="0"/>
              <a:buChar char="•"/>
              <a:defRPr sz="1800" b="0" i="0" kern="1200">
                <a:solidFill>
                  <a:srgbClr val="000000"/>
                </a:solidFill>
                <a:latin typeface="Source Sans Pro" panose="020B0503030403020204"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388" indent="-179388">
              <a:lnSpc>
                <a:spcPct val="100000"/>
              </a:lnSpc>
              <a:spcBef>
                <a:spcPts val="0"/>
              </a:spcBef>
              <a:spcAft>
                <a:spcPts val="600"/>
              </a:spcAft>
            </a:pPr>
            <a:r>
              <a:rPr lang="en-GB" sz="2000" dirty="0"/>
              <a:t>Increased sophistication and success of cyber attacks on the US DIB.</a:t>
            </a:r>
          </a:p>
          <a:p>
            <a:pPr marL="179388" indent="-179388">
              <a:lnSpc>
                <a:spcPct val="100000"/>
              </a:lnSpc>
              <a:spcBef>
                <a:spcPts val="0"/>
              </a:spcBef>
              <a:spcAft>
                <a:spcPts val="600"/>
              </a:spcAft>
            </a:pPr>
            <a:r>
              <a:rPr lang="en-GB" sz="2000" dirty="0"/>
              <a:t>Cyber attacks cost the US economy between $56BN and $109BN </a:t>
            </a:r>
          </a:p>
          <a:p>
            <a:pPr marL="179388" indent="0">
              <a:lnSpc>
                <a:spcPct val="100000"/>
              </a:lnSpc>
              <a:spcBef>
                <a:spcPts val="0"/>
              </a:spcBef>
              <a:spcAft>
                <a:spcPts val="600"/>
              </a:spcAft>
              <a:buNone/>
            </a:pPr>
            <a:r>
              <a:rPr lang="en-GB" sz="2000" dirty="0"/>
              <a:t>(2016 </a:t>
            </a:r>
            <a:r>
              <a:rPr lang="en-GB" sz="2000" baseline="30000" dirty="0"/>
              <a:t>1</a:t>
            </a:r>
            <a:r>
              <a:rPr lang="en-GB" sz="2000" dirty="0"/>
              <a:t>).</a:t>
            </a:r>
          </a:p>
          <a:p>
            <a:pPr marL="179388" indent="-179388">
              <a:lnSpc>
                <a:spcPct val="100000"/>
              </a:lnSpc>
              <a:spcBef>
                <a:spcPts val="0"/>
              </a:spcBef>
              <a:spcAft>
                <a:spcPts val="600"/>
              </a:spcAft>
            </a:pPr>
            <a:r>
              <a:rPr lang="en-GB" sz="2000" dirty="0"/>
              <a:t>The US Department of Defence (DoD) plans to invest over $1.8TRN in new weapon systems </a:t>
            </a:r>
            <a:r>
              <a:rPr lang="en-GB" sz="2000" baseline="30000" dirty="0"/>
              <a:t>2</a:t>
            </a:r>
            <a:r>
              <a:rPr lang="en-GB" sz="2000" dirty="0"/>
              <a:t>.</a:t>
            </a:r>
          </a:p>
          <a:p>
            <a:pPr marL="179388" indent="-179388">
              <a:lnSpc>
                <a:spcPct val="100000"/>
              </a:lnSpc>
              <a:spcBef>
                <a:spcPts val="0"/>
              </a:spcBef>
              <a:spcAft>
                <a:spcPts val="600"/>
              </a:spcAft>
            </a:pPr>
            <a:r>
              <a:rPr lang="en-GB" sz="2000" dirty="0"/>
              <a:t>The increased dependence on digital solutions for the design, manufacture and servicing of new and current defence systems.</a:t>
            </a:r>
          </a:p>
          <a:p>
            <a:pPr marL="179388" indent="-179388">
              <a:lnSpc>
                <a:spcPct val="100000"/>
              </a:lnSpc>
              <a:spcBef>
                <a:spcPts val="0"/>
              </a:spcBef>
              <a:spcAft>
                <a:spcPts val="600"/>
              </a:spcAft>
            </a:pPr>
            <a:r>
              <a:rPr lang="en-GB" sz="2000" dirty="0"/>
              <a:t>Cyber attacks and the theft of the DoDs Intellectual Property (IP) puts the defence capabilities of the US under threat </a:t>
            </a:r>
            <a:r>
              <a:rPr lang="en-GB" sz="2000" baseline="30000" dirty="0"/>
              <a:t>3</a:t>
            </a:r>
            <a:r>
              <a:rPr lang="en-GB" sz="2000" dirty="0"/>
              <a:t>.</a:t>
            </a:r>
          </a:p>
          <a:p>
            <a:pPr marL="179388" indent="-179388">
              <a:lnSpc>
                <a:spcPct val="100000"/>
              </a:lnSpc>
              <a:spcBef>
                <a:spcPts val="0"/>
              </a:spcBef>
              <a:spcAft>
                <a:spcPts val="600"/>
              </a:spcAft>
            </a:pPr>
            <a:r>
              <a:rPr lang="en-GB" sz="2000" dirty="0"/>
              <a:t>The ineffective self-attestation of DFARS </a:t>
            </a:r>
            <a:r>
              <a:rPr lang="en-GB" sz="2000" b="0" i="0" u="none" strike="noStrike" dirty="0">
                <a:solidFill>
                  <a:schemeClr val="tx1"/>
                </a:solidFill>
                <a:effectLst/>
                <a:latin typeface="Source Sans Pro" panose="020B0503030403020204" pitchFamily="34" charset="0"/>
                <a:ea typeface="Source Sans Pro" panose="020B0503030403020204" pitchFamily="34" charset="0"/>
              </a:rPr>
              <a:t>252.204-7012.</a:t>
            </a:r>
            <a:endParaRPr lang="en-GB" sz="2000" dirty="0"/>
          </a:p>
          <a:p>
            <a:pPr marL="179388" indent="-179388">
              <a:lnSpc>
                <a:spcPct val="100000"/>
              </a:lnSpc>
              <a:spcBef>
                <a:spcPts val="0"/>
              </a:spcBef>
              <a:spcAft>
                <a:spcPts val="600"/>
              </a:spcAft>
            </a:pPr>
            <a:r>
              <a:rPr lang="en-GB" sz="2000" dirty="0"/>
              <a:t>US Cyberspace Solarium commission recommendations </a:t>
            </a:r>
            <a:r>
              <a:rPr lang="en-GB" sz="2000" baseline="30000" dirty="0"/>
              <a:t>4</a:t>
            </a:r>
            <a:r>
              <a:rPr lang="en-GB" sz="2000" dirty="0"/>
              <a:t>. </a:t>
            </a:r>
          </a:p>
          <a:p>
            <a:pPr marL="179388" indent="-179388">
              <a:lnSpc>
                <a:spcPct val="100000"/>
              </a:lnSpc>
              <a:spcBef>
                <a:spcPts val="0"/>
              </a:spcBef>
            </a:pPr>
            <a:endParaRPr lang="en-GB" sz="2000" dirty="0"/>
          </a:p>
        </p:txBody>
      </p:sp>
      <p:sp>
        <p:nvSpPr>
          <p:cNvPr id="11" name="Slide Number Placeholder 10">
            <a:extLst>
              <a:ext uri="{FF2B5EF4-FFF2-40B4-BE49-F238E27FC236}">
                <a16:creationId xmlns:a16="http://schemas.microsoft.com/office/drawing/2014/main" id="{D45824A7-35B4-4265-9B7C-4262A699DEA1}"/>
              </a:ext>
            </a:extLst>
          </p:cNvPr>
          <p:cNvSpPr>
            <a:spLocks noGrp="1"/>
          </p:cNvSpPr>
          <p:nvPr>
            <p:ph type="sldNum" sz="quarter" idx="4"/>
          </p:nvPr>
        </p:nvSpPr>
        <p:spPr>
          <a:xfrm>
            <a:off x="11240085" y="6300080"/>
            <a:ext cx="437273" cy="365125"/>
          </a:xfrm>
        </p:spPr>
        <p:txBody>
          <a:bodyPr/>
          <a:lstStyle/>
          <a:p>
            <a:pPr algn="ctr"/>
            <a:fld id="{60EAE7C9-98D7-422D-93C6-5DC8CE4F83BC}" type="slidenum">
              <a:rPr lang="en-GB" smtClean="0"/>
              <a:pPr algn="ctr"/>
              <a:t>5</a:t>
            </a:fld>
            <a:endParaRPr lang="en-GB" dirty="0"/>
          </a:p>
        </p:txBody>
      </p:sp>
      <p:pic>
        <p:nvPicPr>
          <p:cNvPr id="5" name="Picture 10">
            <a:extLst>
              <a:ext uri="{FF2B5EF4-FFF2-40B4-BE49-F238E27FC236}">
                <a16:creationId xmlns:a16="http://schemas.microsoft.com/office/drawing/2014/main" id="{9F8F7131-9BB5-4B21-9A54-A48A6638929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2000" y="2718000"/>
            <a:ext cx="3600000" cy="414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15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2211EC6-CE79-4C21-9378-CDE65DBEE96D}"/>
              </a:ext>
            </a:extLst>
          </p:cNvPr>
          <p:cNvSpPr txBox="1">
            <a:spLocks/>
          </p:cNvSpPr>
          <p:nvPr/>
        </p:nvSpPr>
        <p:spPr>
          <a:xfrm>
            <a:off x="838199" y="1931963"/>
            <a:ext cx="10515600" cy="2614177"/>
          </a:xfrm>
          <a:prstGeom prst="rect">
            <a:avLst/>
          </a:prstGeom>
        </p:spPr>
        <p:txBody>
          <a:bodyPr lIns="0">
            <a:noAutofit/>
          </a:bodyPr>
          <a:lstStyle>
            <a:lvl1pPr marL="228594" indent="-228594" algn="l" defTabSz="914377" rtl="0" eaLnBrk="1" latinLnBrk="0" hangingPunct="1">
              <a:lnSpc>
                <a:spcPct val="150000"/>
              </a:lnSpc>
              <a:spcBef>
                <a:spcPts val="1000"/>
              </a:spcBef>
              <a:buFont typeface="Arial" panose="020B0604020202020204" pitchFamily="34" charset="0"/>
              <a:buChar char="•"/>
              <a:defRPr sz="2400" b="0" i="0" kern="1200">
                <a:solidFill>
                  <a:srgbClr val="000000"/>
                </a:solidFill>
                <a:latin typeface="Source Sans Pro" panose="020B0503030403020204" pitchFamily="34" charset="77"/>
                <a:ea typeface="+mn-ea"/>
                <a:cs typeface="+mn-cs"/>
              </a:defRPr>
            </a:lvl1pPr>
            <a:lvl2pPr marL="685783" indent="-228594" algn="l" defTabSz="914377" rtl="0" eaLnBrk="1" latinLnBrk="0" hangingPunct="1">
              <a:lnSpc>
                <a:spcPct val="150000"/>
              </a:lnSpc>
              <a:spcBef>
                <a:spcPts val="500"/>
              </a:spcBef>
              <a:buFont typeface="Arial" panose="020B0604020202020204" pitchFamily="34" charset="0"/>
              <a:buChar char="•"/>
              <a:defRPr sz="2000" b="0" i="0" kern="1200">
                <a:solidFill>
                  <a:srgbClr val="000000"/>
                </a:solidFill>
                <a:latin typeface="Source Sans Pro" panose="020B0503030403020204" pitchFamily="34" charset="77"/>
                <a:ea typeface="+mn-ea"/>
                <a:cs typeface="+mn-cs"/>
              </a:defRPr>
            </a:lvl2pPr>
            <a:lvl3pPr marL="1142971" indent="-228594" algn="l" defTabSz="914377" rtl="0" eaLnBrk="1" latinLnBrk="0" hangingPunct="1">
              <a:lnSpc>
                <a:spcPct val="150000"/>
              </a:lnSpc>
              <a:spcBef>
                <a:spcPts val="500"/>
              </a:spcBef>
              <a:buFont typeface="Arial" panose="020B0604020202020204" pitchFamily="34" charset="0"/>
              <a:buChar char="•"/>
              <a:defRPr sz="2000" b="0" i="0" kern="1200">
                <a:solidFill>
                  <a:srgbClr val="000000"/>
                </a:solidFill>
                <a:latin typeface="Source Sans Pro" panose="020B0503030403020204" pitchFamily="34" charset="77"/>
                <a:ea typeface="+mn-ea"/>
                <a:cs typeface="+mn-cs"/>
              </a:defRPr>
            </a:lvl3pPr>
            <a:lvl4pPr marL="1600160" indent="-228594" algn="l" defTabSz="914377" rtl="0" eaLnBrk="1" latinLnBrk="0" hangingPunct="1">
              <a:lnSpc>
                <a:spcPct val="150000"/>
              </a:lnSpc>
              <a:spcBef>
                <a:spcPts val="500"/>
              </a:spcBef>
              <a:buFont typeface="Arial" panose="020B0604020202020204" pitchFamily="34" charset="0"/>
              <a:buChar char="•"/>
              <a:defRPr sz="1800" b="0" i="0" kern="1200">
                <a:solidFill>
                  <a:srgbClr val="000000"/>
                </a:solidFill>
                <a:latin typeface="Source Sans Pro" panose="020B0503030403020204" pitchFamily="34" charset="77"/>
                <a:ea typeface="+mn-ea"/>
                <a:cs typeface="+mn-cs"/>
              </a:defRPr>
            </a:lvl4pPr>
            <a:lvl5pPr marL="2057349" indent="-228594" algn="l" defTabSz="914377" rtl="0" eaLnBrk="1" latinLnBrk="0" hangingPunct="1">
              <a:lnSpc>
                <a:spcPct val="150000"/>
              </a:lnSpc>
              <a:spcBef>
                <a:spcPts val="500"/>
              </a:spcBef>
              <a:buFont typeface="Arial" panose="020B0604020202020204" pitchFamily="34" charset="0"/>
              <a:buChar char="•"/>
              <a:defRPr sz="1800" b="0" i="0" kern="1200">
                <a:solidFill>
                  <a:srgbClr val="000000"/>
                </a:solidFill>
                <a:latin typeface="Source Sans Pro" panose="020B0503030403020204"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4" name="Content Placeholder 2">
            <a:extLst>
              <a:ext uri="{FF2B5EF4-FFF2-40B4-BE49-F238E27FC236}">
                <a16:creationId xmlns:a16="http://schemas.microsoft.com/office/drawing/2014/main" id="{F82399A6-5A93-4382-83B5-1E7458502661}"/>
              </a:ext>
            </a:extLst>
          </p:cNvPr>
          <p:cNvSpPr txBox="1">
            <a:spLocks/>
          </p:cNvSpPr>
          <p:nvPr/>
        </p:nvSpPr>
        <p:spPr>
          <a:xfrm>
            <a:off x="792000" y="2700000"/>
            <a:ext cx="7776001" cy="3220739"/>
          </a:xfrm>
          <a:prstGeom prst="rect">
            <a:avLst/>
          </a:prstGeom>
        </p:spPr>
        <p:txBody>
          <a:bodyPr lIns="36000" tIns="36000" rIns="36000" bIns="36000">
            <a:noAutofit/>
          </a:bodyPr>
          <a:lstStyle>
            <a:lvl1pPr marL="228594" indent="-228594" algn="l" defTabSz="914377" rtl="0" eaLnBrk="1" latinLnBrk="0" hangingPunct="1">
              <a:lnSpc>
                <a:spcPct val="150000"/>
              </a:lnSpc>
              <a:spcBef>
                <a:spcPts val="1000"/>
              </a:spcBef>
              <a:buFont typeface="Arial" panose="020B0604020202020204" pitchFamily="34" charset="0"/>
              <a:buChar char="•"/>
              <a:defRPr sz="2400" b="0" i="0" kern="1200">
                <a:solidFill>
                  <a:srgbClr val="000000"/>
                </a:solidFill>
                <a:latin typeface="Source Sans Pro" panose="020B0503030403020204" pitchFamily="34" charset="77"/>
                <a:ea typeface="+mn-ea"/>
                <a:cs typeface="+mn-cs"/>
              </a:defRPr>
            </a:lvl1pPr>
            <a:lvl2pPr marL="685783" indent="-228594" algn="l" defTabSz="914377" rtl="0" eaLnBrk="1" latinLnBrk="0" hangingPunct="1">
              <a:lnSpc>
                <a:spcPct val="150000"/>
              </a:lnSpc>
              <a:spcBef>
                <a:spcPts val="500"/>
              </a:spcBef>
              <a:buFont typeface="Arial" panose="020B0604020202020204" pitchFamily="34" charset="0"/>
              <a:buChar char="•"/>
              <a:defRPr sz="2000" b="0" i="0" kern="1200">
                <a:solidFill>
                  <a:srgbClr val="000000"/>
                </a:solidFill>
                <a:latin typeface="Source Sans Pro" panose="020B0503030403020204" pitchFamily="34" charset="77"/>
                <a:ea typeface="+mn-ea"/>
                <a:cs typeface="+mn-cs"/>
              </a:defRPr>
            </a:lvl2pPr>
            <a:lvl3pPr marL="1142971" indent="-228594" algn="l" defTabSz="914377" rtl="0" eaLnBrk="1" latinLnBrk="0" hangingPunct="1">
              <a:lnSpc>
                <a:spcPct val="150000"/>
              </a:lnSpc>
              <a:spcBef>
                <a:spcPts val="500"/>
              </a:spcBef>
              <a:buFont typeface="Arial" panose="020B0604020202020204" pitchFamily="34" charset="0"/>
              <a:buChar char="•"/>
              <a:defRPr sz="2000" b="0" i="0" kern="1200">
                <a:solidFill>
                  <a:srgbClr val="000000"/>
                </a:solidFill>
                <a:latin typeface="Source Sans Pro" panose="020B0503030403020204" pitchFamily="34" charset="77"/>
                <a:ea typeface="+mn-ea"/>
                <a:cs typeface="+mn-cs"/>
              </a:defRPr>
            </a:lvl3pPr>
            <a:lvl4pPr marL="1600160" indent="-228594" algn="l" defTabSz="914377" rtl="0" eaLnBrk="1" latinLnBrk="0" hangingPunct="1">
              <a:lnSpc>
                <a:spcPct val="150000"/>
              </a:lnSpc>
              <a:spcBef>
                <a:spcPts val="500"/>
              </a:spcBef>
              <a:buFont typeface="Arial" panose="020B0604020202020204" pitchFamily="34" charset="0"/>
              <a:buChar char="•"/>
              <a:defRPr sz="1800" b="0" i="0" kern="1200">
                <a:solidFill>
                  <a:srgbClr val="000000"/>
                </a:solidFill>
                <a:latin typeface="Source Sans Pro" panose="020B0503030403020204" pitchFamily="34" charset="77"/>
                <a:ea typeface="+mn-ea"/>
                <a:cs typeface="+mn-cs"/>
              </a:defRPr>
            </a:lvl4pPr>
            <a:lvl5pPr marL="2057349" indent="-228594" algn="l" defTabSz="914377" rtl="0" eaLnBrk="1" latinLnBrk="0" hangingPunct="1">
              <a:lnSpc>
                <a:spcPct val="150000"/>
              </a:lnSpc>
              <a:spcBef>
                <a:spcPts val="500"/>
              </a:spcBef>
              <a:buFont typeface="Arial" panose="020B0604020202020204" pitchFamily="34" charset="0"/>
              <a:buChar char="•"/>
              <a:defRPr sz="1800" b="0" i="0" kern="1200">
                <a:solidFill>
                  <a:srgbClr val="000000"/>
                </a:solidFill>
                <a:latin typeface="Source Sans Pro" panose="020B0503030403020204"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388" indent="-179388">
              <a:lnSpc>
                <a:spcPct val="100000"/>
              </a:lnSpc>
              <a:spcBef>
                <a:spcPts val="0"/>
              </a:spcBef>
            </a:pPr>
            <a:r>
              <a:rPr lang="en-GB" sz="2000" b="0" i="0" u="none" strike="noStrike" dirty="0">
                <a:solidFill>
                  <a:schemeClr val="tx1"/>
                </a:solidFill>
                <a:effectLst/>
                <a:latin typeface="Source Sans Pro" panose="020B0503030403020204" pitchFamily="34" charset="0"/>
                <a:ea typeface="Source Sans Pro" panose="020B0503030403020204" pitchFamily="34" charset="0"/>
              </a:rPr>
              <a:t>Office of the UnderSecretary of Defence – Acquisition and Sustainment (OUSD A&amp;S) established the CMMC Programme Office </a:t>
            </a:r>
            <a:r>
              <a:rPr lang="en-GB" sz="2000" dirty="0">
                <a:solidFill>
                  <a:schemeClr val="tx1"/>
                </a:solidFill>
                <a:latin typeface="Source Sans Pro" panose="020B0503030403020204" pitchFamily="34" charset="0"/>
                <a:ea typeface="Source Sans Pro" panose="020B0503030403020204" pitchFamily="34" charset="0"/>
              </a:rPr>
              <a:t>(2018) contracting</a:t>
            </a:r>
            <a:endParaRPr lang="en-GB" sz="2000" b="0" i="0" u="none" strike="noStrike" dirty="0">
              <a:solidFill>
                <a:schemeClr val="tx1"/>
              </a:solidFill>
              <a:effectLst/>
              <a:latin typeface="Source Sans Pro" panose="020B0503030403020204" pitchFamily="34" charset="0"/>
              <a:ea typeface="Source Sans Pro" panose="020B0503030403020204" pitchFamily="34" charset="0"/>
            </a:endParaRPr>
          </a:p>
          <a:p>
            <a:pPr marL="360363" lvl="1" indent="-180975">
              <a:lnSpc>
                <a:spcPct val="100000"/>
              </a:lnSpc>
              <a:spcBef>
                <a:spcPts val="0"/>
              </a:spcBef>
            </a:pPr>
            <a:r>
              <a:rPr lang="en-GB" b="0" i="0" u="none" strike="noStrike" dirty="0">
                <a:solidFill>
                  <a:schemeClr val="tx1"/>
                </a:solidFill>
                <a:effectLst/>
                <a:latin typeface="Source Sans Pro" panose="020B0503030403020204" pitchFamily="34" charset="0"/>
                <a:ea typeface="Source Sans Pro" panose="020B0503030403020204" pitchFamily="34" charset="0"/>
              </a:rPr>
              <a:t>John Hopkins Applied Physical Laboratory.</a:t>
            </a:r>
          </a:p>
          <a:p>
            <a:pPr marL="360363" lvl="1" indent="-180975">
              <a:lnSpc>
                <a:spcPct val="100000"/>
              </a:lnSpc>
              <a:spcBef>
                <a:spcPts val="0"/>
              </a:spcBef>
            </a:pPr>
            <a:r>
              <a:rPr lang="en-GB" dirty="0">
                <a:solidFill>
                  <a:schemeClr val="tx1"/>
                </a:solidFill>
                <a:latin typeface="Source Sans Pro" panose="020B0503030403020204" pitchFamily="34" charset="0"/>
                <a:ea typeface="Source Sans Pro" panose="020B0503030403020204" pitchFamily="34" charset="0"/>
              </a:rPr>
              <a:t>Carnegie Mellon University (CERT) – Cyber Emergency Response Team – (FFRDC).</a:t>
            </a:r>
            <a:endParaRPr lang="en-GB" sz="2400" dirty="0">
              <a:solidFill>
                <a:schemeClr val="tx1"/>
              </a:solidFill>
              <a:latin typeface="Source Sans Pro" panose="020B0503030403020204" pitchFamily="34" charset="0"/>
              <a:ea typeface="Source Sans Pro" panose="020B0503030403020204" pitchFamily="34" charset="0"/>
            </a:endParaRPr>
          </a:p>
          <a:p>
            <a:pPr marL="360363" lvl="1" indent="-180975">
              <a:lnSpc>
                <a:spcPct val="100000"/>
              </a:lnSpc>
              <a:spcBef>
                <a:spcPts val="0"/>
              </a:spcBef>
            </a:pPr>
            <a:r>
              <a:rPr lang="en-GB" dirty="0">
                <a:solidFill>
                  <a:schemeClr val="tx1"/>
                </a:solidFill>
                <a:latin typeface="Source Sans Pro" panose="020B0503030403020204" pitchFamily="34" charset="0"/>
                <a:ea typeface="Source Sans Pro" panose="020B0503030403020204" pitchFamily="34" charset="0"/>
              </a:rPr>
              <a:t>Creating the CMMC Accreditation Board (CMMC AB) Commissioned in 11.2019.</a:t>
            </a:r>
          </a:p>
          <a:p>
            <a:pPr marL="179388" lvl="1" indent="-179388">
              <a:lnSpc>
                <a:spcPct val="100000"/>
              </a:lnSpc>
              <a:spcBef>
                <a:spcPts val="0"/>
              </a:spcBef>
            </a:pPr>
            <a:r>
              <a:rPr lang="en-GB" dirty="0">
                <a:solidFill>
                  <a:schemeClr val="tx1"/>
                </a:solidFill>
                <a:latin typeface="Source Sans Pro" panose="020B0503030403020204" pitchFamily="34" charset="0"/>
                <a:ea typeface="Source Sans Pro" panose="020B0503030403020204" pitchFamily="34" charset="0"/>
              </a:rPr>
              <a:t>CMMC AB establishes the implementation guide and training programme for 3</a:t>
            </a:r>
            <a:r>
              <a:rPr lang="en-GB" baseline="30000" dirty="0">
                <a:solidFill>
                  <a:schemeClr val="tx1"/>
                </a:solidFill>
                <a:latin typeface="Source Sans Pro" panose="020B0503030403020204" pitchFamily="34" charset="0"/>
                <a:ea typeface="Source Sans Pro" panose="020B0503030403020204" pitchFamily="34" charset="0"/>
              </a:rPr>
              <a:t>rd</a:t>
            </a:r>
            <a:r>
              <a:rPr lang="en-GB" dirty="0">
                <a:solidFill>
                  <a:schemeClr val="tx1"/>
                </a:solidFill>
                <a:latin typeface="Source Sans Pro" panose="020B0503030403020204" pitchFamily="34" charset="0"/>
                <a:ea typeface="Source Sans Pro" panose="020B0503030403020204" pitchFamily="34" charset="0"/>
              </a:rPr>
              <a:t> party CMMC accreditation. (3PAO)</a:t>
            </a:r>
          </a:p>
        </p:txBody>
      </p:sp>
      <p:sp>
        <p:nvSpPr>
          <p:cNvPr id="11" name="Slide Number Placeholder 10">
            <a:extLst>
              <a:ext uri="{FF2B5EF4-FFF2-40B4-BE49-F238E27FC236}">
                <a16:creationId xmlns:a16="http://schemas.microsoft.com/office/drawing/2014/main" id="{D45824A7-35B4-4265-9B7C-4262A699DEA1}"/>
              </a:ext>
            </a:extLst>
          </p:cNvPr>
          <p:cNvSpPr>
            <a:spLocks noGrp="1"/>
          </p:cNvSpPr>
          <p:nvPr>
            <p:ph type="sldNum" sz="quarter" idx="4"/>
          </p:nvPr>
        </p:nvSpPr>
        <p:spPr>
          <a:xfrm>
            <a:off x="11240085" y="6300080"/>
            <a:ext cx="437273" cy="365125"/>
          </a:xfrm>
        </p:spPr>
        <p:txBody>
          <a:bodyPr/>
          <a:lstStyle/>
          <a:p>
            <a:pPr algn="ctr"/>
            <a:fld id="{60EAE7C9-98D7-422D-93C6-5DC8CE4F83BC}" type="slidenum">
              <a:rPr lang="en-GB" smtClean="0"/>
              <a:pPr algn="ctr"/>
              <a:t>6</a:t>
            </a:fld>
            <a:endParaRPr lang="en-GB" dirty="0"/>
          </a:p>
        </p:txBody>
      </p:sp>
      <p:sp>
        <p:nvSpPr>
          <p:cNvPr id="13" name="Content Placeholder 2">
            <a:extLst>
              <a:ext uri="{FF2B5EF4-FFF2-40B4-BE49-F238E27FC236}">
                <a16:creationId xmlns:a16="http://schemas.microsoft.com/office/drawing/2014/main" id="{72D1EDA5-9FD6-4B8F-98AB-86A2597A2545}"/>
              </a:ext>
            </a:extLst>
          </p:cNvPr>
          <p:cNvSpPr>
            <a:spLocks noGrp="1"/>
          </p:cNvSpPr>
          <p:nvPr>
            <p:ph idx="4294967295"/>
          </p:nvPr>
        </p:nvSpPr>
        <p:spPr>
          <a:xfrm>
            <a:off x="792000" y="1980000"/>
            <a:ext cx="10711376" cy="436882"/>
          </a:xfrm>
          <a:prstGeom prst="rect">
            <a:avLst/>
          </a:prstGeom>
        </p:spPr>
        <p:txBody>
          <a:bodyPr lIns="36000" tIns="36000" rIns="36000" bIns="36000"/>
          <a:lstStyle/>
          <a:p>
            <a:pPr marL="0" indent="0">
              <a:lnSpc>
                <a:spcPct val="100000"/>
              </a:lnSpc>
              <a:spcBef>
                <a:spcPts val="0"/>
              </a:spcBef>
              <a:buNone/>
            </a:pPr>
            <a:r>
              <a:rPr lang="en-GB" b="1" dirty="0"/>
              <a:t>CMMC transformation for cyber standards (NIST SP 800-171)</a:t>
            </a:r>
          </a:p>
        </p:txBody>
      </p:sp>
      <p:pic>
        <p:nvPicPr>
          <p:cNvPr id="3" name="Picture 2" descr="Northrop Grumman RQ-4 Global Hawk - Wikipedia">
            <a:extLst>
              <a:ext uri="{FF2B5EF4-FFF2-40B4-BE49-F238E27FC236}">
                <a16:creationId xmlns:a16="http://schemas.microsoft.com/office/drawing/2014/main" id="{40687E44-9508-4274-9E37-E67C77DB335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8001" y="2700000"/>
            <a:ext cx="3600000" cy="414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46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2211EC6-CE79-4C21-9378-CDE65DBEE96D}"/>
              </a:ext>
            </a:extLst>
          </p:cNvPr>
          <p:cNvSpPr txBox="1">
            <a:spLocks/>
          </p:cNvSpPr>
          <p:nvPr/>
        </p:nvSpPr>
        <p:spPr>
          <a:xfrm>
            <a:off x="838199" y="1931963"/>
            <a:ext cx="10515600" cy="2614177"/>
          </a:xfrm>
          <a:prstGeom prst="rect">
            <a:avLst/>
          </a:prstGeom>
        </p:spPr>
        <p:txBody>
          <a:bodyPr lIns="0">
            <a:noAutofit/>
          </a:bodyPr>
          <a:lstStyle>
            <a:lvl1pPr marL="228594" indent="-228594" algn="l" defTabSz="914377" rtl="0" eaLnBrk="1" latinLnBrk="0" hangingPunct="1">
              <a:lnSpc>
                <a:spcPct val="150000"/>
              </a:lnSpc>
              <a:spcBef>
                <a:spcPts val="1000"/>
              </a:spcBef>
              <a:buFont typeface="Arial" panose="020B0604020202020204" pitchFamily="34" charset="0"/>
              <a:buChar char="•"/>
              <a:defRPr sz="2400" b="0" i="0" kern="1200">
                <a:solidFill>
                  <a:srgbClr val="000000"/>
                </a:solidFill>
                <a:latin typeface="Source Sans Pro" panose="020B0503030403020204" pitchFamily="34" charset="77"/>
                <a:ea typeface="+mn-ea"/>
                <a:cs typeface="+mn-cs"/>
              </a:defRPr>
            </a:lvl1pPr>
            <a:lvl2pPr marL="685783" indent="-228594" algn="l" defTabSz="914377" rtl="0" eaLnBrk="1" latinLnBrk="0" hangingPunct="1">
              <a:lnSpc>
                <a:spcPct val="150000"/>
              </a:lnSpc>
              <a:spcBef>
                <a:spcPts val="500"/>
              </a:spcBef>
              <a:buFont typeface="Arial" panose="020B0604020202020204" pitchFamily="34" charset="0"/>
              <a:buChar char="•"/>
              <a:defRPr sz="2000" b="0" i="0" kern="1200">
                <a:solidFill>
                  <a:srgbClr val="000000"/>
                </a:solidFill>
                <a:latin typeface="Source Sans Pro" panose="020B0503030403020204" pitchFamily="34" charset="77"/>
                <a:ea typeface="+mn-ea"/>
                <a:cs typeface="+mn-cs"/>
              </a:defRPr>
            </a:lvl2pPr>
            <a:lvl3pPr marL="1142971" indent="-228594" algn="l" defTabSz="914377" rtl="0" eaLnBrk="1" latinLnBrk="0" hangingPunct="1">
              <a:lnSpc>
                <a:spcPct val="150000"/>
              </a:lnSpc>
              <a:spcBef>
                <a:spcPts val="500"/>
              </a:spcBef>
              <a:buFont typeface="Arial" panose="020B0604020202020204" pitchFamily="34" charset="0"/>
              <a:buChar char="•"/>
              <a:defRPr sz="2000" b="0" i="0" kern="1200">
                <a:solidFill>
                  <a:srgbClr val="000000"/>
                </a:solidFill>
                <a:latin typeface="Source Sans Pro" panose="020B0503030403020204" pitchFamily="34" charset="77"/>
                <a:ea typeface="+mn-ea"/>
                <a:cs typeface="+mn-cs"/>
              </a:defRPr>
            </a:lvl3pPr>
            <a:lvl4pPr marL="1600160" indent="-228594" algn="l" defTabSz="914377" rtl="0" eaLnBrk="1" latinLnBrk="0" hangingPunct="1">
              <a:lnSpc>
                <a:spcPct val="150000"/>
              </a:lnSpc>
              <a:spcBef>
                <a:spcPts val="500"/>
              </a:spcBef>
              <a:buFont typeface="Arial" panose="020B0604020202020204" pitchFamily="34" charset="0"/>
              <a:buChar char="•"/>
              <a:defRPr sz="1800" b="0" i="0" kern="1200">
                <a:solidFill>
                  <a:srgbClr val="000000"/>
                </a:solidFill>
                <a:latin typeface="Source Sans Pro" panose="020B0503030403020204" pitchFamily="34" charset="77"/>
                <a:ea typeface="+mn-ea"/>
                <a:cs typeface="+mn-cs"/>
              </a:defRPr>
            </a:lvl4pPr>
            <a:lvl5pPr marL="2057349" indent="-228594" algn="l" defTabSz="914377" rtl="0" eaLnBrk="1" latinLnBrk="0" hangingPunct="1">
              <a:lnSpc>
                <a:spcPct val="150000"/>
              </a:lnSpc>
              <a:spcBef>
                <a:spcPts val="500"/>
              </a:spcBef>
              <a:buFont typeface="Arial" panose="020B0604020202020204" pitchFamily="34" charset="0"/>
              <a:buChar char="•"/>
              <a:defRPr sz="1800" b="0" i="0" kern="1200">
                <a:solidFill>
                  <a:srgbClr val="000000"/>
                </a:solidFill>
                <a:latin typeface="Source Sans Pro" panose="020B0503030403020204"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4" name="Content Placeholder 2">
            <a:extLst>
              <a:ext uri="{FF2B5EF4-FFF2-40B4-BE49-F238E27FC236}">
                <a16:creationId xmlns:a16="http://schemas.microsoft.com/office/drawing/2014/main" id="{F82399A6-5A93-4382-83B5-1E7458502661}"/>
              </a:ext>
            </a:extLst>
          </p:cNvPr>
          <p:cNvSpPr txBox="1">
            <a:spLocks/>
          </p:cNvSpPr>
          <p:nvPr/>
        </p:nvSpPr>
        <p:spPr>
          <a:xfrm>
            <a:off x="792000" y="2700000"/>
            <a:ext cx="7776000" cy="3041233"/>
          </a:xfrm>
          <a:prstGeom prst="rect">
            <a:avLst/>
          </a:prstGeom>
        </p:spPr>
        <p:txBody>
          <a:bodyPr lIns="36000" tIns="36000" rIns="36000" bIns="36000">
            <a:noAutofit/>
          </a:bodyPr>
          <a:lstStyle>
            <a:lvl1pPr marL="228594" indent="-228594" algn="l" defTabSz="914377" rtl="0" eaLnBrk="1" latinLnBrk="0" hangingPunct="1">
              <a:lnSpc>
                <a:spcPct val="150000"/>
              </a:lnSpc>
              <a:spcBef>
                <a:spcPts val="1000"/>
              </a:spcBef>
              <a:buFont typeface="Arial" panose="020B0604020202020204" pitchFamily="34" charset="0"/>
              <a:buChar char="•"/>
              <a:defRPr sz="2400" b="0" i="0" kern="1200">
                <a:solidFill>
                  <a:srgbClr val="000000"/>
                </a:solidFill>
                <a:latin typeface="Source Sans Pro" panose="020B0503030403020204" pitchFamily="34" charset="77"/>
                <a:ea typeface="+mn-ea"/>
                <a:cs typeface="+mn-cs"/>
              </a:defRPr>
            </a:lvl1pPr>
            <a:lvl2pPr marL="685783" indent="-228594" algn="l" defTabSz="914377" rtl="0" eaLnBrk="1" latinLnBrk="0" hangingPunct="1">
              <a:lnSpc>
                <a:spcPct val="150000"/>
              </a:lnSpc>
              <a:spcBef>
                <a:spcPts val="500"/>
              </a:spcBef>
              <a:buFont typeface="Arial" panose="020B0604020202020204" pitchFamily="34" charset="0"/>
              <a:buChar char="•"/>
              <a:defRPr sz="2000" b="0" i="0" kern="1200">
                <a:solidFill>
                  <a:srgbClr val="000000"/>
                </a:solidFill>
                <a:latin typeface="Source Sans Pro" panose="020B0503030403020204" pitchFamily="34" charset="77"/>
                <a:ea typeface="+mn-ea"/>
                <a:cs typeface="+mn-cs"/>
              </a:defRPr>
            </a:lvl2pPr>
            <a:lvl3pPr marL="1142971" indent="-228594" algn="l" defTabSz="914377" rtl="0" eaLnBrk="1" latinLnBrk="0" hangingPunct="1">
              <a:lnSpc>
                <a:spcPct val="150000"/>
              </a:lnSpc>
              <a:spcBef>
                <a:spcPts val="500"/>
              </a:spcBef>
              <a:buFont typeface="Arial" panose="020B0604020202020204" pitchFamily="34" charset="0"/>
              <a:buChar char="•"/>
              <a:defRPr sz="2000" b="0" i="0" kern="1200">
                <a:solidFill>
                  <a:srgbClr val="000000"/>
                </a:solidFill>
                <a:latin typeface="Source Sans Pro" panose="020B0503030403020204" pitchFamily="34" charset="77"/>
                <a:ea typeface="+mn-ea"/>
                <a:cs typeface="+mn-cs"/>
              </a:defRPr>
            </a:lvl3pPr>
            <a:lvl4pPr marL="1600160" indent="-228594" algn="l" defTabSz="914377" rtl="0" eaLnBrk="1" latinLnBrk="0" hangingPunct="1">
              <a:lnSpc>
                <a:spcPct val="150000"/>
              </a:lnSpc>
              <a:spcBef>
                <a:spcPts val="500"/>
              </a:spcBef>
              <a:buFont typeface="Arial" panose="020B0604020202020204" pitchFamily="34" charset="0"/>
              <a:buChar char="•"/>
              <a:defRPr sz="1800" b="0" i="0" kern="1200">
                <a:solidFill>
                  <a:srgbClr val="000000"/>
                </a:solidFill>
                <a:latin typeface="Source Sans Pro" panose="020B0503030403020204" pitchFamily="34" charset="77"/>
                <a:ea typeface="+mn-ea"/>
                <a:cs typeface="+mn-cs"/>
              </a:defRPr>
            </a:lvl4pPr>
            <a:lvl5pPr marL="2057349" indent="-228594" algn="l" defTabSz="914377" rtl="0" eaLnBrk="1" latinLnBrk="0" hangingPunct="1">
              <a:lnSpc>
                <a:spcPct val="150000"/>
              </a:lnSpc>
              <a:spcBef>
                <a:spcPts val="500"/>
              </a:spcBef>
              <a:buFont typeface="Arial" panose="020B0604020202020204" pitchFamily="34" charset="0"/>
              <a:buChar char="•"/>
              <a:defRPr sz="1800" b="0" i="0" kern="1200">
                <a:solidFill>
                  <a:srgbClr val="000000"/>
                </a:solidFill>
                <a:latin typeface="Source Sans Pro" panose="020B0503030403020204"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dirty="0">
                <a:latin typeface="Source Sans Pro" panose="020B0503030403020204" pitchFamily="34" charset="0"/>
                <a:ea typeface="Source Sans Pro" panose="020B0503030403020204" pitchFamily="34" charset="0"/>
              </a:rPr>
              <a:t>Defense Federal Acquisition Requirement Supplement (DFARS)</a:t>
            </a:r>
          </a:p>
          <a:p>
            <a:pPr marL="179388" indent="-179388">
              <a:lnSpc>
                <a:spcPct val="100000"/>
              </a:lnSpc>
              <a:spcBef>
                <a:spcPts val="0"/>
              </a:spcBef>
            </a:pPr>
            <a:r>
              <a:rPr lang="en-GB" sz="2000" b="0" i="0" u="none" strike="noStrike" dirty="0">
                <a:solidFill>
                  <a:schemeClr val="tx1"/>
                </a:solidFill>
                <a:effectLst/>
                <a:latin typeface="Source Sans Pro" panose="020B0503030403020204" pitchFamily="34" charset="0"/>
                <a:ea typeface="Source Sans Pro" panose="020B0503030403020204" pitchFamily="34" charset="0"/>
              </a:rPr>
              <a:t>DFARS 48 CFR § 252.204-7012</a:t>
            </a:r>
            <a:r>
              <a:rPr lang="en-GB" sz="2000" b="0" i="0" dirty="0">
                <a:solidFill>
                  <a:schemeClr val="tx1"/>
                </a:solidFill>
                <a:effectLst/>
                <a:latin typeface="Source Sans Pro" panose="020B0503030403020204" pitchFamily="34" charset="0"/>
                <a:ea typeface="Source Sans Pro" panose="020B0503030403020204" pitchFamily="34" charset="0"/>
              </a:rPr>
              <a:t> - Safeguarding covered defense information and cyber incident reporting </a:t>
            </a:r>
            <a:r>
              <a:rPr lang="en-GB" sz="2000" b="0" i="0" baseline="30000" dirty="0">
                <a:solidFill>
                  <a:schemeClr val="tx1"/>
                </a:solidFill>
                <a:effectLst/>
                <a:latin typeface="Source Sans Pro" panose="020B0503030403020204" pitchFamily="34" charset="0"/>
                <a:ea typeface="Source Sans Pro" panose="020B0503030403020204" pitchFamily="34" charset="0"/>
              </a:rPr>
              <a:t>5</a:t>
            </a:r>
            <a:r>
              <a:rPr lang="en-GB" sz="2000" b="0" i="0" u="none" strike="noStrike" dirty="0">
                <a:solidFill>
                  <a:schemeClr val="tx1"/>
                </a:solidFill>
                <a:effectLst/>
                <a:latin typeface="Source Sans Pro" panose="020B0503030403020204" pitchFamily="34" charset="0"/>
                <a:ea typeface="Source Sans Pro" panose="020B0503030403020204" pitchFamily="34" charset="0"/>
              </a:rPr>
              <a:t>.</a:t>
            </a:r>
          </a:p>
          <a:p>
            <a:pPr marL="179388" indent="-179388">
              <a:lnSpc>
                <a:spcPct val="100000"/>
              </a:lnSpc>
              <a:spcBef>
                <a:spcPts val="0"/>
              </a:spcBef>
            </a:pPr>
            <a:r>
              <a:rPr lang="en-GB" sz="2000" b="0" i="0" u="none" strike="noStrike" dirty="0">
                <a:solidFill>
                  <a:schemeClr val="tx1"/>
                </a:solidFill>
                <a:effectLst/>
                <a:latin typeface="Source Sans Pro" panose="020B0503030403020204" pitchFamily="34" charset="0"/>
                <a:ea typeface="Source Sans Pro" panose="020B0503030403020204" pitchFamily="34" charset="0"/>
              </a:rPr>
              <a:t>NIST (SP) 800 – 171 </a:t>
            </a:r>
            <a:r>
              <a:rPr lang="en-GB" sz="2000" b="0" i="0" u="none" strike="noStrike" baseline="30000" dirty="0">
                <a:solidFill>
                  <a:schemeClr val="tx1"/>
                </a:solidFill>
                <a:effectLst/>
                <a:latin typeface="Source Sans Pro" panose="020B0503030403020204" pitchFamily="34" charset="0"/>
                <a:ea typeface="Source Sans Pro" panose="020B0503030403020204" pitchFamily="34" charset="0"/>
              </a:rPr>
              <a:t>6</a:t>
            </a:r>
            <a:r>
              <a:rPr lang="en-GB" sz="2000" dirty="0">
                <a:solidFill>
                  <a:schemeClr val="tx1"/>
                </a:solidFill>
                <a:latin typeface="Source Sans Pro" panose="020B0503030403020204" pitchFamily="34" charset="0"/>
                <a:ea typeface="Source Sans Pro" panose="020B0503030403020204" pitchFamily="34" charset="0"/>
              </a:rPr>
              <a:t>.</a:t>
            </a:r>
          </a:p>
          <a:p>
            <a:pPr marL="179388" indent="-179388">
              <a:lnSpc>
                <a:spcPct val="100000"/>
              </a:lnSpc>
              <a:spcBef>
                <a:spcPts val="0"/>
              </a:spcBef>
            </a:pPr>
            <a:r>
              <a:rPr lang="en-GB" sz="2000" dirty="0">
                <a:solidFill>
                  <a:schemeClr val="tx1"/>
                </a:solidFill>
                <a:latin typeface="Source Sans Pro" panose="020B0503030403020204" pitchFamily="34" charset="0"/>
                <a:ea typeface="Source Sans Pro" panose="020B0503030403020204" pitchFamily="34" charset="0"/>
              </a:rPr>
              <a:t>Self-attestation audited by DoDs Defense Contract Management Agency (DCMA)</a:t>
            </a:r>
          </a:p>
          <a:p>
            <a:pPr marL="0" indent="0">
              <a:lnSpc>
                <a:spcPct val="100000"/>
              </a:lnSpc>
              <a:spcBef>
                <a:spcPts val="0"/>
              </a:spcBef>
              <a:buNone/>
            </a:pPr>
            <a:endParaRPr lang="en-GB" sz="2000" dirty="0">
              <a:solidFill>
                <a:schemeClr val="tx1"/>
              </a:solidFill>
              <a:latin typeface="Source Sans Pro" panose="020B0503030403020204" pitchFamily="34" charset="0"/>
              <a:ea typeface="Source Sans Pro" panose="020B0503030403020204" pitchFamily="34" charset="0"/>
            </a:endParaRPr>
          </a:p>
          <a:p>
            <a:pPr marL="0" indent="0">
              <a:lnSpc>
                <a:spcPct val="100000"/>
              </a:lnSpc>
              <a:spcBef>
                <a:spcPts val="0"/>
              </a:spcBef>
              <a:buNone/>
            </a:pPr>
            <a:r>
              <a:rPr lang="en-GB" sz="2000" b="1" dirty="0">
                <a:solidFill>
                  <a:schemeClr val="tx1"/>
                </a:solidFill>
                <a:latin typeface="Source Sans Pro" panose="020B0503030403020204" pitchFamily="34" charset="0"/>
                <a:ea typeface="Source Sans Pro" panose="020B0503030403020204" pitchFamily="34" charset="0"/>
              </a:rPr>
              <a:t>DFARS case in 2019 – </a:t>
            </a:r>
            <a:r>
              <a:rPr lang="en-GB" sz="2000" b="1" dirty="0">
                <a:solidFill>
                  <a:schemeClr val="tx1"/>
                </a:solidFill>
                <a:latin typeface="Source Sans Pro" panose="020B0503030403020204" pitchFamily="34" charset="0"/>
                <a:ea typeface="Source Sans Pro" panose="020B0503030403020204" pitchFamily="34" charset="0"/>
                <a:hlinkClick r:id="rId3">
                  <a:extLst>
                    <a:ext uri="{A12FA001-AC4F-418D-AE19-62706E023703}">
                      <ahyp:hlinkClr xmlns:ahyp="http://schemas.microsoft.com/office/drawing/2018/hyperlinkcolor" val="tx"/>
                    </a:ext>
                  </a:extLst>
                </a:hlinkClick>
              </a:rPr>
              <a:t>D041</a:t>
            </a:r>
            <a:r>
              <a:rPr lang="en-GB" sz="2000" b="1" dirty="0">
                <a:solidFill>
                  <a:schemeClr val="tx1"/>
                </a:solidFill>
                <a:latin typeface="Source Sans Pro" panose="020B0503030403020204" pitchFamily="34" charset="0"/>
                <a:ea typeface="Source Sans Pro" panose="020B0503030403020204" pitchFamily="34" charset="0"/>
              </a:rPr>
              <a:t> </a:t>
            </a:r>
          </a:p>
          <a:p>
            <a:pPr marL="179388" indent="-179388" defTabSz="269875">
              <a:lnSpc>
                <a:spcPct val="100000"/>
              </a:lnSpc>
              <a:spcBef>
                <a:spcPts val="0"/>
              </a:spcBef>
            </a:pPr>
            <a:r>
              <a:rPr lang="en-GB" sz="2000" dirty="0">
                <a:solidFill>
                  <a:schemeClr val="tx1"/>
                </a:solidFill>
                <a:latin typeface="Source Sans Pro" panose="020B0503030403020204" pitchFamily="34" charset="0"/>
                <a:ea typeface="Source Sans Pro" panose="020B0503030403020204" pitchFamily="34" charset="0"/>
              </a:rPr>
              <a:t>‘Strategic Assessment and Cybersecurity Certification Requirements </a:t>
            </a:r>
            <a:r>
              <a:rPr lang="en-GB" sz="2000" baseline="30000" dirty="0">
                <a:solidFill>
                  <a:schemeClr val="tx1"/>
                </a:solidFill>
                <a:latin typeface="Source Sans Pro" panose="020B0503030403020204" pitchFamily="34" charset="0"/>
                <a:ea typeface="Source Sans Pro" panose="020B0503030403020204" pitchFamily="34" charset="0"/>
              </a:rPr>
              <a:t>7</a:t>
            </a:r>
            <a:r>
              <a:rPr lang="en-GB" sz="2000" dirty="0">
                <a:solidFill>
                  <a:schemeClr val="tx1"/>
                </a:solidFill>
                <a:latin typeface="Source Sans Pro" panose="020B0503030403020204" pitchFamily="34" charset="0"/>
                <a:ea typeface="Source Sans Pro" panose="020B0503030403020204" pitchFamily="34" charset="0"/>
              </a:rPr>
              <a:t>.</a:t>
            </a:r>
            <a:endParaRPr lang="en-GB" sz="2000" dirty="0">
              <a:latin typeface="Source Sans Pro" panose="020B0503030403020204" pitchFamily="34" charset="0"/>
              <a:ea typeface="Source Sans Pro" panose="020B0503030403020204" pitchFamily="34" charset="0"/>
            </a:endParaRPr>
          </a:p>
        </p:txBody>
      </p:sp>
      <p:sp>
        <p:nvSpPr>
          <p:cNvPr id="11" name="Slide Number Placeholder 10">
            <a:extLst>
              <a:ext uri="{FF2B5EF4-FFF2-40B4-BE49-F238E27FC236}">
                <a16:creationId xmlns:a16="http://schemas.microsoft.com/office/drawing/2014/main" id="{D45824A7-35B4-4265-9B7C-4262A699DEA1}"/>
              </a:ext>
            </a:extLst>
          </p:cNvPr>
          <p:cNvSpPr>
            <a:spLocks noGrp="1"/>
          </p:cNvSpPr>
          <p:nvPr>
            <p:ph type="sldNum" sz="quarter" idx="4"/>
          </p:nvPr>
        </p:nvSpPr>
        <p:spPr>
          <a:xfrm>
            <a:off x="11240085" y="6300080"/>
            <a:ext cx="437273" cy="365125"/>
          </a:xfrm>
        </p:spPr>
        <p:txBody>
          <a:bodyPr/>
          <a:lstStyle/>
          <a:p>
            <a:pPr algn="ctr"/>
            <a:fld id="{60EAE7C9-98D7-422D-93C6-5DC8CE4F83BC}" type="slidenum">
              <a:rPr lang="en-GB" smtClean="0"/>
              <a:pPr algn="ctr"/>
              <a:t>7</a:t>
            </a:fld>
            <a:endParaRPr lang="en-GB" dirty="0"/>
          </a:p>
        </p:txBody>
      </p:sp>
      <p:sp>
        <p:nvSpPr>
          <p:cNvPr id="13" name="Content Placeholder 2">
            <a:extLst>
              <a:ext uri="{FF2B5EF4-FFF2-40B4-BE49-F238E27FC236}">
                <a16:creationId xmlns:a16="http://schemas.microsoft.com/office/drawing/2014/main" id="{72D1EDA5-9FD6-4B8F-98AB-86A2597A2545}"/>
              </a:ext>
            </a:extLst>
          </p:cNvPr>
          <p:cNvSpPr>
            <a:spLocks noGrp="1"/>
          </p:cNvSpPr>
          <p:nvPr>
            <p:ph idx="4294967295"/>
          </p:nvPr>
        </p:nvSpPr>
        <p:spPr>
          <a:xfrm>
            <a:off x="792000" y="1980000"/>
            <a:ext cx="10711376" cy="436882"/>
          </a:xfrm>
          <a:prstGeom prst="rect">
            <a:avLst/>
          </a:prstGeom>
        </p:spPr>
        <p:txBody>
          <a:bodyPr lIns="36000" tIns="36000" rIns="36000" bIns="36000"/>
          <a:lstStyle/>
          <a:p>
            <a:pPr marL="0" indent="0">
              <a:lnSpc>
                <a:spcPct val="100000"/>
              </a:lnSpc>
              <a:spcBef>
                <a:spcPts val="0"/>
              </a:spcBef>
              <a:buNone/>
            </a:pPr>
            <a:r>
              <a:rPr lang="en-GB" b="1" dirty="0"/>
              <a:t>Defense Procurement Regulations – DFARS</a:t>
            </a:r>
          </a:p>
        </p:txBody>
      </p:sp>
      <p:pic>
        <p:nvPicPr>
          <p:cNvPr id="2" name="Picture 4" descr="The U.S. Army has awarded BAE Systems a contract modification worth up to $128 million for the low-rate initial production of the Armored Multi-Purpose Vehicle (AMPV)">
            <a:extLst>
              <a:ext uri="{FF2B5EF4-FFF2-40B4-BE49-F238E27FC236}">
                <a16:creationId xmlns:a16="http://schemas.microsoft.com/office/drawing/2014/main" id="{78EE71CB-822C-4F71-A0BF-EF9537BD576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8000" y="2700000"/>
            <a:ext cx="3600000" cy="414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006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483C29-B60D-450F-BD8E-96A866F4D383}"/>
              </a:ext>
            </a:extLst>
          </p:cNvPr>
          <p:cNvSpPr>
            <a:spLocks noGrp="1"/>
          </p:cNvSpPr>
          <p:nvPr>
            <p:ph idx="4294967295"/>
          </p:nvPr>
        </p:nvSpPr>
        <p:spPr>
          <a:xfrm>
            <a:off x="792000" y="1800000"/>
            <a:ext cx="9420240" cy="738664"/>
          </a:xfrm>
          <a:prstGeom prst="rect">
            <a:avLst/>
          </a:prstGeom>
          <a:noFill/>
        </p:spPr>
        <p:txBody>
          <a:bodyPr wrap="square" lIns="36000" tIns="36000" rIns="36000" bIns="36000">
            <a:spAutoFit/>
          </a:bodyPr>
          <a:lstStyle/>
          <a:p>
            <a:pPr marL="0" indent="0" defTabSz="914400">
              <a:lnSpc>
                <a:spcPct val="100000"/>
              </a:lnSpc>
              <a:spcBef>
                <a:spcPts val="0"/>
              </a:spcBef>
              <a:buNone/>
            </a:pPr>
            <a:r>
              <a:rPr lang="en-GB" b="1" dirty="0">
                <a:solidFill>
                  <a:schemeClr val="tx1"/>
                </a:solidFill>
                <a:latin typeface="Source Sans Pro" panose="020B0503030403020204" pitchFamily="34" charset="0"/>
                <a:ea typeface="Source Sans Pro" panose="020B0503030403020204" pitchFamily="34" charset="0"/>
              </a:rPr>
              <a:t>Interim Final ruling – DFARS Case 2018 D041 </a:t>
            </a:r>
            <a:r>
              <a:rPr lang="en-GB" b="1" baseline="30000" dirty="0">
                <a:latin typeface="Source Sans Pro" panose="020B0503030403020204" pitchFamily="34" charset="0"/>
                <a:ea typeface="Source Sans Pro" panose="020B0503030403020204" pitchFamily="34" charset="0"/>
              </a:rPr>
              <a:t>8,9,10</a:t>
            </a:r>
            <a:r>
              <a:rPr lang="en-GB" b="1" dirty="0">
                <a:solidFill>
                  <a:schemeClr val="tx1"/>
                </a:solidFill>
                <a:latin typeface="Source Sans Pro" panose="020B0503030403020204" pitchFamily="34" charset="0"/>
                <a:ea typeface="Source Sans Pro" panose="020B0503030403020204" pitchFamily="34" charset="0"/>
              </a:rPr>
              <a:t>  </a:t>
            </a:r>
            <a:endParaRPr lang="en-GB" dirty="0">
              <a:solidFill>
                <a:schemeClr val="tx1"/>
              </a:solidFill>
              <a:latin typeface="Source Sans Pro" panose="020B0503030403020204" pitchFamily="34" charset="0"/>
              <a:ea typeface="Source Sans Pro" panose="020B0503030403020204" pitchFamily="34" charset="0"/>
            </a:endParaRPr>
          </a:p>
          <a:p>
            <a:pPr marL="0" indent="0" defTabSz="914400">
              <a:lnSpc>
                <a:spcPct val="100000"/>
              </a:lnSpc>
              <a:spcBef>
                <a:spcPts val="0"/>
              </a:spcBef>
              <a:buNone/>
            </a:pPr>
            <a:r>
              <a:rPr lang="en-GB" sz="1800" dirty="0">
                <a:solidFill>
                  <a:schemeClr val="tx1"/>
                </a:solidFill>
                <a:latin typeface="Source Sans Pro" panose="020B0503030403020204" pitchFamily="34" charset="0"/>
                <a:ea typeface="Source Sans Pro" panose="020B0503030403020204" pitchFamily="34" charset="0"/>
              </a:rPr>
              <a:t>‘Strategic Assessment and Cybersecurity Certification Requirements’</a:t>
            </a:r>
          </a:p>
        </p:txBody>
      </p:sp>
      <p:sp>
        <p:nvSpPr>
          <p:cNvPr id="6" name="Content Placeholder 2">
            <a:extLst>
              <a:ext uri="{FF2B5EF4-FFF2-40B4-BE49-F238E27FC236}">
                <a16:creationId xmlns:a16="http://schemas.microsoft.com/office/drawing/2014/main" id="{12211EC6-CE79-4C21-9378-CDE65DBEE96D}"/>
              </a:ext>
            </a:extLst>
          </p:cNvPr>
          <p:cNvSpPr txBox="1">
            <a:spLocks/>
          </p:cNvSpPr>
          <p:nvPr/>
        </p:nvSpPr>
        <p:spPr>
          <a:xfrm>
            <a:off x="838199" y="1931963"/>
            <a:ext cx="10515600" cy="2614177"/>
          </a:xfrm>
          <a:prstGeom prst="rect">
            <a:avLst/>
          </a:prstGeom>
        </p:spPr>
        <p:txBody>
          <a:bodyPr lIns="0">
            <a:noAutofit/>
          </a:bodyPr>
          <a:lstStyle>
            <a:lvl1pPr marL="228594" indent="-228594" algn="l" defTabSz="914377" rtl="0" eaLnBrk="1" latinLnBrk="0" hangingPunct="1">
              <a:lnSpc>
                <a:spcPct val="150000"/>
              </a:lnSpc>
              <a:spcBef>
                <a:spcPts val="1000"/>
              </a:spcBef>
              <a:buFont typeface="Arial" panose="020B0604020202020204" pitchFamily="34" charset="0"/>
              <a:buChar char="•"/>
              <a:defRPr sz="2400" b="0" i="0" kern="1200">
                <a:solidFill>
                  <a:srgbClr val="000000"/>
                </a:solidFill>
                <a:latin typeface="Source Sans Pro" panose="020B0503030403020204" pitchFamily="34" charset="77"/>
                <a:ea typeface="+mn-ea"/>
                <a:cs typeface="+mn-cs"/>
              </a:defRPr>
            </a:lvl1pPr>
            <a:lvl2pPr marL="685783" indent="-228594" algn="l" defTabSz="914377" rtl="0" eaLnBrk="1" latinLnBrk="0" hangingPunct="1">
              <a:lnSpc>
                <a:spcPct val="150000"/>
              </a:lnSpc>
              <a:spcBef>
                <a:spcPts val="500"/>
              </a:spcBef>
              <a:buFont typeface="Arial" panose="020B0604020202020204" pitchFamily="34" charset="0"/>
              <a:buChar char="•"/>
              <a:defRPr sz="2000" b="0" i="0" kern="1200">
                <a:solidFill>
                  <a:srgbClr val="000000"/>
                </a:solidFill>
                <a:latin typeface="Source Sans Pro" panose="020B0503030403020204" pitchFamily="34" charset="77"/>
                <a:ea typeface="+mn-ea"/>
                <a:cs typeface="+mn-cs"/>
              </a:defRPr>
            </a:lvl2pPr>
            <a:lvl3pPr marL="1142971" indent="-228594" algn="l" defTabSz="914377" rtl="0" eaLnBrk="1" latinLnBrk="0" hangingPunct="1">
              <a:lnSpc>
                <a:spcPct val="150000"/>
              </a:lnSpc>
              <a:spcBef>
                <a:spcPts val="500"/>
              </a:spcBef>
              <a:buFont typeface="Arial" panose="020B0604020202020204" pitchFamily="34" charset="0"/>
              <a:buChar char="•"/>
              <a:defRPr sz="2000" b="0" i="0" kern="1200">
                <a:solidFill>
                  <a:srgbClr val="000000"/>
                </a:solidFill>
                <a:latin typeface="Source Sans Pro" panose="020B0503030403020204" pitchFamily="34" charset="77"/>
                <a:ea typeface="+mn-ea"/>
                <a:cs typeface="+mn-cs"/>
              </a:defRPr>
            </a:lvl3pPr>
            <a:lvl4pPr marL="1600160" indent="-228594" algn="l" defTabSz="914377" rtl="0" eaLnBrk="1" latinLnBrk="0" hangingPunct="1">
              <a:lnSpc>
                <a:spcPct val="150000"/>
              </a:lnSpc>
              <a:spcBef>
                <a:spcPts val="500"/>
              </a:spcBef>
              <a:buFont typeface="Arial" panose="020B0604020202020204" pitchFamily="34" charset="0"/>
              <a:buChar char="•"/>
              <a:defRPr sz="1800" b="0" i="0" kern="1200">
                <a:solidFill>
                  <a:srgbClr val="000000"/>
                </a:solidFill>
                <a:latin typeface="Source Sans Pro" panose="020B0503030403020204" pitchFamily="34" charset="77"/>
                <a:ea typeface="+mn-ea"/>
                <a:cs typeface="+mn-cs"/>
              </a:defRPr>
            </a:lvl4pPr>
            <a:lvl5pPr marL="2057349" indent="-228594" algn="l" defTabSz="914377" rtl="0" eaLnBrk="1" latinLnBrk="0" hangingPunct="1">
              <a:lnSpc>
                <a:spcPct val="150000"/>
              </a:lnSpc>
              <a:spcBef>
                <a:spcPts val="500"/>
              </a:spcBef>
              <a:buFont typeface="Arial" panose="020B0604020202020204" pitchFamily="34" charset="0"/>
              <a:buChar char="•"/>
              <a:defRPr sz="1800" b="0" i="0" kern="1200">
                <a:solidFill>
                  <a:srgbClr val="000000"/>
                </a:solidFill>
                <a:latin typeface="Source Sans Pro" panose="020B0503030403020204"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4" name="Content Placeholder 2">
            <a:extLst>
              <a:ext uri="{FF2B5EF4-FFF2-40B4-BE49-F238E27FC236}">
                <a16:creationId xmlns:a16="http://schemas.microsoft.com/office/drawing/2014/main" id="{F82399A6-5A93-4382-83B5-1E7458502661}"/>
              </a:ext>
            </a:extLst>
          </p:cNvPr>
          <p:cNvSpPr txBox="1">
            <a:spLocks/>
          </p:cNvSpPr>
          <p:nvPr/>
        </p:nvSpPr>
        <p:spPr>
          <a:xfrm>
            <a:off x="792000" y="2610060"/>
            <a:ext cx="7805050" cy="2035861"/>
          </a:xfrm>
          <a:prstGeom prst="rect">
            <a:avLst/>
          </a:prstGeom>
        </p:spPr>
        <p:txBody>
          <a:bodyPr lIns="36000" tIns="36000" rIns="36000" bIns="36000">
            <a:noAutofit/>
          </a:bodyPr>
          <a:lstStyle>
            <a:lvl1pPr marL="228594" indent="-228594" algn="l" defTabSz="914377" rtl="0" eaLnBrk="1" latinLnBrk="0" hangingPunct="1">
              <a:lnSpc>
                <a:spcPct val="150000"/>
              </a:lnSpc>
              <a:spcBef>
                <a:spcPts val="1000"/>
              </a:spcBef>
              <a:buFont typeface="Arial" panose="020B0604020202020204" pitchFamily="34" charset="0"/>
              <a:buChar char="•"/>
              <a:defRPr sz="2400" b="0" i="0" kern="1200">
                <a:solidFill>
                  <a:srgbClr val="000000"/>
                </a:solidFill>
                <a:latin typeface="Source Sans Pro" panose="020B0503030403020204" pitchFamily="34" charset="77"/>
                <a:ea typeface="+mn-ea"/>
                <a:cs typeface="+mn-cs"/>
              </a:defRPr>
            </a:lvl1pPr>
            <a:lvl2pPr marL="685783" indent="-228594" algn="l" defTabSz="914377" rtl="0" eaLnBrk="1" latinLnBrk="0" hangingPunct="1">
              <a:lnSpc>
                <a:spcPct val="150000"/>
              </a:lnSpc>
              <a:spcBef>
                <a:spcPts val="500"/>
              </a:spcBef>
              <a:buFont typeface="Arial" panose="020B0604020202020204" pitchFamily="34" charset="0"/>
              <a:buChar char="•"/>
              <a:defRPr sz="2000" b="0" i="0" kern="1200">
                <a:solidFill>
                  <a:srgbClr val="000000"/>
                </a:solidFill>
                <a:latin typeface="Source Sans Pro" panose="020B0503030403020204" pitchFamily="34" charset="77"/>
                <a:ea typeface="+mn-ea"/>
                <a:cs typeface="+mn-cs"/>
              </a:defRPr>
            </a:lvl2pPr>
            <a:lvl3pPr marL="1142971" indent="-228594" algn="l" defTabSz="914377" rtl="0" eaLnBrk="1" latinLnBrk="0" hangingPunct="1">
              <a:lnSpc>
                <a:spcPct val="150000"/>
              </a:lnSpc>
              <a:spcBef>
                <a:spcPts val="500"/>
              </a:spcBef>
              <a:buFont typeface="Arial" panose="020B0604020202020204" pitchFamily="34" charset="0"/>
              <a:buChar char="•"/>
              <a:defRPr sz="2000" b="0" i="0" kern="1200">
                <a:solidFill>
                  <a:srgbClr val="000000"/>
                </a:solidFill>
                <a:latin typeface="Source Sans Pro" panose="020B0503030403020204" pitchFamily="34" charset="77"/>
                <a:ea typeface="+mn-ea"/>
                <a:cs typeface="+mn-cs"/>
              </a:defRPr>
            </a:lvl3pPr>
            <a:lvl4pPr marL="1600160" indent="-228594" algn="l" defTabSz="914377" rtl="0" eaLnBrk="1" latinLnBrk="0" hangingPunct="1">
              <a:lnSpc>
                <a:spcPct val="150000"/>
              </a:lnSpc>
              <a:spcBef>
                <a:spcPts val="500"/>
              </a:spcBef>
              <a:buFont typeface="Arial" panose="020B0604020202020204" pitchFamily="34" charset="0"/>
              <a:buChar char="•"/>
              <a:defRPr sz="1800" b="0" i="0" kern="1200">
                <a:solidFill>
                  <a:srgbClr val="000000"/>
                </a:solidFill>
                <a:latin typeface="Source Sans Pro" panose="020B0503030403020204" pitchFamily="34" charset="77"/>
                <a:ea typeface="+mn-ea"/>
                <a:cs typeface="+mn-cs"/>
              </a:defRPr>
            </a:lvl4pPr>
            <a:lvl5pPr marL="2057349" indent="-228594" algn="l" defTabSz="914377" rtl="0" eaLnBrk="1" latinLnBrk="0" hangingPunct="1">
              <a:lnSpc>
                <a:spcPct val="150000"/>
              </a:lnSpc>
              <a:spcBef>
                <a:spcPts val="500"/>
              </a:spcBef>
              <a:buFont typeface="Arial" panose="020B0604020202020204" pitchFamily="34" charset="0"/>
              <a:buChar char="•"/>
              <a:defRPr sz="1800" b="0" i="0" kern="1200">
                <a:solidFill>
                  <a:srgbClr val="000000"/>
                </a:solidFill>
                <a:latin typeface="Source Sans Pro" panose="020B0503030403020204"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388" indent="-179388">
              <a:lnSpc>
                <a:spcPct val="100000"/>
              </a:lnSpc>
            </a:pPr>
            <a:r>
              <a:rPr lang="en-GB" sz="2000" dirty="0">
                <a:solidFill>
                  <a:schemeClr val="tx1"/>
                </a:solidFill>
              </a:rPr>
              <a:t>The DoD Interim Final Ruling (IFR) for DFARS Case D041 published 29</a:t>
            </a:r>
            <a:r>
              <a:rPr lang="en-GB" sz="2000" baseline="30000" dirty="0">
                <a:solidFill>
                  <a:schemeClr val="tx1"/>
                </a:solidFill>
              </a:rPr>
              <a:t>th</a:t>
            </a:r>
            <a:r>
              <a:rPr lang="en-GB" sz="2000" dirty="0">
                <a:solidFill>
                  <a:schemeClr val="tx1"/>
                </a:solidFill>
              </a:rPr>
              <a:t> September 2020.   With an </a:t>
            </a:r>
            <a:r>
              <a:rPr lang="en-GB" sz="2000" dirty="0">
                <a:solidFill>
                  <a:schemeClr val="tx1"/>
                </a:solidFill>
                <a:latin typeface="Source Sans Pro" panose="020B0503030403020204" pitchFamily="34" charset="0"/>
              </a:rPr>
              <a:t>effective date of the 30</a:t>
            </a:r>
            <a:r>
              <a:rPr lang="en-GB" sz="2000" baseline="30000" dirty="0">
                <a:solidFill>
                  <a:schemeClr val="tx1"/>
                </a:solidFill>
                <a:latin typeface="Source Sans Pro" panose="020B0503030403020204" pitchFamily="34" charset="0"/>
              </a:rPr>
              <a:t>th</a:t>
            </a:r>
            <a:r>
              <a:rPr lang="en-GB" sz="2000" dirty="0">
                <a:solidFill>
                  <a:schemeClr val="tx1"/>
                </a:solidFill>
                <a:latin typeface="Source Sans Pro" panose="020B0503030403020204" pitchFamily="34" charset="0"/>
              </a:rPr>
              <a:t> November 2020.  </a:t>
            </a:r>
          </a:p>
          <a:p>
            <a:pPr marL="179388" indent="-179388">
              <a:lnSpc>
                <a:spcPct val="100000"/>
              </a:lnSpc>
            </a:pPr>
            <a:r>
              <a:rPr lang="en-GB" sz="2000" dirty="0">
                <a:solidFill>
                  <a:schemeClr val="tx1"/>
                </a:solidFill>
                <a:latin typeface="Source Sans Pro" panose="020B0503030403020204" pitchFamily="34" charset="0"/>
              </a:rPr>
              <a:t>The IFR set out a 2 part programme for defence contractors and subcontractors  to protect Federal Contract Information (FCI) and Controlled Unclassified Information (CUI) and assure compliance before contract award.</a:t>
            </a:r>
          </a:p>
        </p:txBody>
      </p:sp>
      <p:sp>
        <p:nvSpPr>
          <p:cNvPr id="11" name="Slide Number Placeholder 10">
            <a:extLst>
              <a:ext uri="{FF2B5EF4-FFF2-40B4-BE49-F238E27FC236}">
                <a16:creationId xmlns:a16="http://schemas.microsoft.com/office/drawing/2014/main" id="{D45824A7-35B4-4265-9B7C-4262A699DEA1}"/>
              </a:ext>
            </a:extLst>
          </p:cNvPr>
          <p:cNvSpPr>
            <a:spLocks noGrp="1"/>
          </p:cNvSpPr>
          <p:nvPr>
            <p:ph type="sldNum" sz="quarter" idx="4"/>
          </p:nvPr>
        </p:nvSpPr>
        <p:spPr>
          <a:xfrm>
            <a:off x="11240085" y="6300080"/>
            <a:ext cx="437273" cy="365125"/>
          </a:xfrm>
        </p:spPr>
        <p:txBody>
          <a:bodyPr/>
          <a:lstStyle/>
          <a:p>
            <a:pPr algn="ctr"/>
            <a:fld id="{60EAE7C9-98D7-422D-93C6-5DC8CE4F83BC}" type="slidenum">
              <a:rPr lang="en-GB" smtClean="0"/>
              <a:pPr algn="ctr"/>
              <a:t>8</a:t>
            </a:fld>
            <a:endParaRPr lang="en-GB" dirty="0"/>
          </a:p>
        </p:txBody>
      </p:sp>
      <p:sp>
        <p:nvSpPr>
          <p:cNvPr id="8" name="TextBox 7">
            <a:extLst>
              <a:ext uri="{FF2B5EF4-FFF2-40B4-BE49-F238E27FC236}">
                <a16:creationId xmlns:a16="http://schemas.microsoft.com/office/drawing/2014/main" id="{A7BB0738-A104-4736-A11A-5B1BF6962443}"/>
              </a:ext>
            </a:extLst>
          </p:cNvPr>
          <p:cNvSpPr txBox="1"/>
          <p:nvPr/>
        </p:nvSpPr>
        <p:spPr>
          <a:xfrm>
            <a:off x="946825" y="4735101"/>
            <a:ext cx="7512550" cy="1862937"/>
          </a:xfrm>
          <a:prstGeom prst="rect">
            <a:avLst/>
          </a:prstGeom>
          <a:noFill/>
        </p:spPr>
        <p:txBody>
          <a:bodyPr wrap="square" lIns="36000" tIns="36000" rIns="36000" bIns="36000">
            <a:spAutoFit/>
          </a:bodyPr>
          <a:lstStyle/>
          <a:p>
            <a:pPr marL="0" lvl="1">
              <a:lnSpc>
                <a:spcPct val="100000"/>
              </a:lnSpc>
              <a:spcBef>
                <a:spcPts val="1000"/>
              </a:spcBef>
            </a:pPr>
            <a:r>
              <a:rPr lang="en-GB" sz="1800" b="1" dirty="0">
                <a:solidFill>
                  <a:schemeClr val="tx1"/>
                </a:solidFill>
              </a:rPr>
              <a:t>Part 1:</a:t>
            </a:r>
            <a:r>
              <a:rPr lang="en-GB" sz="1800" dirty="0">
                <a:solidFill>
                  <a:schemeClr val="tx1"/>
                </a:solidFill>
              </a:rPr>
              <a:t>  Contractors and subcontractors to input a ‘basic’ assessment of NIST 800 SP 800 – 171 compliance into the DoD Supplier Performance Risk System (SPRS). The DoD will complete additional medium and high-level oversight.</a:t>
            </a:r>
          </a:p>
          <a:p>
            <a:pPr marL="0" lvl="1">
              <a:lnSpc>
                <a:spcPct val="100000"/>
              </a:lnSpc>
              <a:spcBef>
                <a:spcPts val="1000"/>
              </a:spcBef>
            </a:pPr>
            <a:r>
              <a:rPr lang="en-GB" sz="1800" b="1" dirty="0">
                <a:solidFill>
                  <a:schemeClr val="tx1"/>
                </a:solidFill>
              </a:rPr>
              <a:t>Part 2:  </a:t>
            </a:r>
            <a:r>
              <a:rPr lang="en-GB" sz="1800" dirty="0">
                <a:solidFill>
                  <a:schemeClr val="tx1"/>
                </a:solidFill>
              </a:rPr>
              <a:t>Starting in 2021 CMMC levels (1-5) will be applied to DoD contracts.  Contractors and subcontractors must have an appropriate CMMC certificate of compliance awarded by an independent accredited individual.</a:t>
            </a:r>
          </a:p>
        </p:txBody>
      </p:sp>
      <p:pic>
        <p:nvPicPr>
          <p:cNvPr id="5" name="Picture 8">
            <a:extLst>
              <a:ext uri="{FF2B5EF4-FFF2-40B4-BE49-F238E27FC236}">
                <a16:creationId xmlns:a16="http://schemas.microsoft.com/office/drawing/2014/main" id="{A3CC5DC2-3A9A-44CE-94BE-93694BF067C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8000" y="2700000"/>
            <a:ext cx="3600000" cy="414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521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483C29-B60D-450F-BD8E-96A866F4D383}"/>
              </a:ext>
            </a:extLst>
          </p:cNvPr>
          <p:cNvSpPr>
            <a:spLocks noGrp="1"/>
          </p:cNvSpPr>
          <p:nvPr>
            <p:ph idx="4294967295"/>
          </p:nvPr>
        </p:nvSpPr>
        <p:spPr>
          <a:xfrm>
            <a:off x="792000" y="1800000"/>
            <a:ext cx="9420240" cy="738664"/>
          </a:xfrm>
          <a:prstGeom prst="rect">
            <a:avLst/>
          </a:prstGeom>
          <a:noFill/>
        </p:spPr>
        <p:txBody>
          <a:bodyPr wrap="square" lIns="36000" tIns="36000" rIns="36000" bIns="36000">
            <a:spAutoFit/>
          </a:bodyPr>
          <a:lstStyle/>
          <a:p>
            <a:pPr marL="0" indent="0" defTabSz="914400">
              <a:lnSpc>
                <a:spcPct val="100000"/>
              </a:lnSpc>
              <a:spcBef>
                <a:spcPts val="0"/>
              </a:spcBef>
              <a:buNone/>
            </a:pPr>
            <a:r>
              <a:rPr lang="en-GB" b="1" dirty="0">
                <a:solidFill>
                  <a:schemeClr val="tx1"/>
                </a:solidFill>
                <a:latin typeface="Source Sans Pro" panose="020B0503030403020204" pitchFamily="34" charset="0"/>
                <a:ea typeface="Source Sans Pro" panose="020B0503030403020204" pitchFamily="34" charset="0"/>
              </a:rPr>
              <a:t>Interim Final ruling – DFARS Case </a:t>
            </a:r>
            <a:r>
              <a:rPr lang="en-GB" b="1" dirty="0" err="1">
                <a:solidFill>
                  <a:schemeClr val="tx1"/>
                </a:solidFill>
                <a:latin typeface="Source Sans Pro" panose="020B0503030403020204" pitchFamily="34" charset="0"/>
                <a:ea typeface="Source Sans Pro" panose="020B0503030403020204" pitchFamily="34" charset="0"/>
              </a:rPr>
              <a:t>D041</a:t>
            </a:r>
            <a:r>
              <a:rPr lang="en-GB" b="1" baseline="30000" dirty="0" err="1">
                <a:latin typeface="Source Sans Pro" panose="020B0503030403020204" pitchFamily="34" charset="0"/>
                <a:ea typeface="Source Sans Pro" panose="020B0503030403020204" pitchFamily="34" charset="0"/>
              </a:rPr>
              <a:t>8,9,10</a:t>
            </a:r>
            <a:r>
              <a:rPr lang="en-GB" b="1" dirty="0">
                <a:solidFill>
                  <a:schemeClr val="tx1"/>
                </a:solidFill>
                <a:latin typeface="Source Sans Pro" panose="020B0503030403020204" pitchFamily="34" charset="0"/>
                <a:ea typeface="Source Sans Pro" panose="020B0503030403020204" pitchFamily="34" charset="0"/>
              </a:rPr>
              <a:t>  </a:t>
            </a:r>
            <a:endParaRPr lang="en-GB" dirty="0">
              <a:solidFill>
                <a:schemeClr val="tx1"/>
              </a:solidFill>
              <a:latin typeface="Source Sans Pro" panose="020B0503030403020204" pitchFamily="34" charset="0"/>
              <a:ea typeface="Source Sans Pro" panose="020B0503030403020204" pitchFamily="34" charset="0"/>
            </a:endParaRPr>
          </a:p>
          <a:p>
            <a:pPr marL="0" indent="0" defTabSz="914400">
              <a:lnSpc>
                <a:spcPct val="100000"/>
              </a:lnSpc>
              <a:spcBef>
                <a:spcPts val="0"/>
              </a:spcBef>
              <a:buNone/>
            </a:pPr>
            <a:r>
              <a:rPr lang="en-GB" sz="1800" dirty="0">
                <a:solidFill>
                  <a:schemeClr val="tx1"/>
                </a:solidFill>
                <a:latin typeface="Source Sans Pro" panose="020B0503030403020204" pitchFamily="34" charset="0"/>
                <a:ea typeface="Source Sans Pro" panose="020B0503030403020204" pitchFamily="34" charset="0"/>
              </a:rPr>
              <a:t>‘Strategic Assessment and Cybersecurity Certification Requirements’</a:t>
            </a:r>
          </a:p>
        </p:txBody>
      </p:sp>
      <p:sp>
        <p:nvSpPr>
          <p:cNvPr id="6" name="Content Placeholder 2">
            <a:extLst>
              <a:ext uri="{FF2B5EF4-FFF2-40B4-BE49-F238E27FC236}">
                <a16:creationId xmlns:a16="http://schemas.microsoft.com/office/drawing/2014/main" id="{12211EC6-CE79-4C21-9378-CDE65DBEE96D}"/>
              </a:ext>
            </a:extLst>
          </p:cNvPr>
          <p:cNvSpPr txBox="1">
            <a:spLocks/>
          </p:cNvSpPr>
          <p:nvPr/>
        </p:nvSpPr>
        <p:spPr>
          <a:xfrm>
            <a:off x="838199" y="1931963"/>
            <a:ext cx="10515600" cy="2614177"/>
          </a:xfrm>
          <a:prstGeom prst="rect">
            <a:avLst/>
          </a:prstGeom>
        </p:spPr>
        <p:txBody>
          <a:bodyPr lIns="0">
            <a:noAutofit/>
          </a:bodyPr>
          <a:lstStyle>
            <a:lvl1pPr marL="228594" indent="-228594" algn="l" defTabSz="914377" rtl="0" eaLnBrk="1" latinLnBrk="0" hangingPunct="1">
              <a:lnSpc>
                <a:spcPct val="150000"/>
              </a:lnSpc>
              <a:spcBef>
                <a:spcPts val="1000"/>
              </a:spcBef>
              <a:buFont typeface="Arial" panose="020B0604020202020204" pitchFamily="34" charset="0"/>
              <a:buChar char="•"/>
              <a:defRPr sz="2400" b="0" i="0" kern="1200">
                <a:solidFill>
                  <a:srgbClr val="000000"/>
                </a:solidFill>
                <a:latin typeface="Source Sans Pro" panose="020B0503030403020204" pitchFamily="34" charset="77"/>
                <a:ea typeface="+mn-ea"/>
                <a:cs typeface="+mn-cs"/>
              </a:defRPr>
            </a:lvl1pPr>
            <a:lvl2pPr marL="685783" indent="-228594" algn="l" defTabSz="914377" rtl="0" eaLnBrk="1" latinLnBrk="0" hangingPunct="1">
              <a:lnSpc>
                <a:spcPct val="150000"/>
              </a:lnSpc>
              <a:spcBef>
                <a:spcPts val="500"/>
              </a:spcBef>
              <a:buFont typeface="Arial" panose="020B0604020202020204" pitchFamily="34" charset="0"/>
              <a:buChar char="•"/>
              <a:defRPr sz="2000" b="0" i="0" kern="1200">
                <a:solidFill>
                  <a:srgbClr val="000000"/>
                </a:solidFill>
                <a:latin typeface="Source Sans Pro" panose="020B0503030403020204" pitchFamily="34" charset="77"/>
                <a:ea typeface="+mn-ea"/>
                <a:cs typeface="+mn-cs"/>
              </a:defRPr>
            </a:lvl2pPr>
            <a:lvl3pPr marL="1142971" indent="-228594" algn="l" defTabSz="914377" rtl="0" eaLnBrk="1" latinLnBrk="0" hangingPunct="1">
              <a:lnSpc>
                <a:spcPct val="150000"/>
              </a:lnSpc>
              <a:spcBef>
                <a:spcPts val="500"/>
              </a:spcBef>
              <a:buFont typeface="Arial" panose="020B0604020202020204" pitchFamily="34" charset="0"/>
              <a:buChar char="•"/>
              <a:defRPr sz="2000" b="0" i="0" kern="1200">
                <a:solidFill>
                  <a:srgbClr val="000000"/>
                </a:solidFill>
                <a:latin typeface="Source Sans Pro" panose="020B0503030403020204" pitchFamily="34" charset="77"/>
                <a:ea typeface="+mn-ea"/>
                <a:cs typeface="+mn-cs"/>
              </a:defRPr>
            </a:lvl3pPr>
            <a:lvl4pPr marL="1600160" indent="-228594" algn="l" defTabSz="914377" rtl="0" eaLnBrk="1" latinLnBrk="0" hangingPunct="1">
              <a:lnSpc>
                <a:spcPct val="150000"/>
              </a:lnSpc>
              <a:spcBef>
                <a:spcPts val="500"/>
              </a:spcBef>
              <a:buFont typeface="Arial" panose="020B0604020202020204" pitchFamily="34" charset="0"/>
              <a:buChar char="•"/>
              <a:defRPr sz="1800" b="0" i="0" kern="1200">
                <a:solidFill>
                  <a:srgbClr val="000000"/>
                </a:solidFill>
                <a:latin typeface="Source Sans Pro" panose="020B0503030403020204" pitchFamily="34" charset="77"/>
                <a:ea typeface="+mn-ea"/>
                <a:cs typeface="+mn-cs"/>
              </a:defRPr>
            </a:lvl4pPr>
            <a:lvl5pPr marL="2057349" indent="-228594" algn="l" defTabSz="914377" rtl="0" eaLnBrk="1" latinLnBrk="0" hangingPunct="1">
              <a:lnSpc>
                <a:spcPct val="150000"/>
              </a:lnSpc>
              <a:spcBef>
                <a:spcPts val="500"/>
              </a:spcBef>
              <a:buFont typeface="Arial" panose="020B0604020202020204" pitchFamily="34" charset="0"/>
              <a:buChar char="•"/>
              <a:defRPr sz="1800" b="0" i="0" kern="1200">
                <a:solidFill>
                  <a:srgbClr val="000000"/>
                </a:solidFill>
                <a:latin typeface="Source Sans Pro" panose="020B0503030403020204"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1" name="Slide Number Placeholder 10">
            <a:extLst>
              <a:ext uri="{FF2B5EF4-FFF2-40B4-BE49-F238E27FC236}">
                <a16:creationId xmlns:a16="http://schemas.microsoft.com/office/drawing/2014/main" id="{D45824A7-35B4-4265-9B7C-4262A699DEA1}"/>
              </a:ext>
            </a:extLst>
          </p:cNvPr>
          <p:cNvSpPr>
            <a:spLocks noGrp="1"/>
          </p:cNvSpPr>
          <p:nvPr>
            <p:ph type="sldNum" sz="quarter" idx="4"/>
          </p:nvPr>
        </p:nvSpPr>
        <p:spPr>
          <a:xfrm>
            <a:off x="11240085" y="6300080"/>
            <a:ext cx="437273" cy="365125"/>
          </a:xfrm>
        </p:spPr>
        <p:txBody>
          <a:bodyPr/>
          <a:lstStyle/>
          <a:p>
            <a:pPr algn="ctr"/>
            <a:fld id="{60EAE7C9-98D7-422D-93C6-5DC8CE4F83BC}" type="slidenum">
              <a:rPr lang="en-GB" smtClean="0"/>
              <a:pPr algn="ctr"/>
              <a:t>9</a:t>
            </a:fld>
            <a:endParaRPr lang="en-GB" dirty="0"/>
          </a:p>
        </p:txBody>
      </p:sp>
      <p:pic>
        <p:nvPicPr>
          <p:cNvPr id="1032" name="Picture 8" descr="Home | BAE Systems | International">
            <a:extLst>
              <a:ext uri="{FF2B5EF4-FFF2-40B4-BE49-F238E27FC236}">
                <a16:creationId xmlns:a16="http://schemas.microsoft.com/office/drawing/2014/main" id="{B91B65D5-54A6-42D7-9DCC-33FE79960E8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8000" y="2700000"/>
            <a:ext cx="3600000" cy="414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9709A4F6-6C18-4769-8A5D-7BCAFFB49842}"/>
              </a:ext>
            </a:extLst>
          </p:cNvPr>
          <p:cNvSpPr txBox="1">
            <a:spLocks/>
          </p:cNvSpPr>
          <p:nvPr/>
        </p:nvSpPr>
        <p:spPr>
          <a:xfrm>
            <a:off x="792000" y="2619950"/>
            <a:ext cx="7776000" cy="2866735"/>
          </a:xfrm>
          <a:prstGeom prst="rect">
            <a:avLst/>
          </a:prstGeom>
        </p:spPr>
        <p:txBody>
          <a:bodyPr lIns="36000" tIns="36000" rIns="36000" bIns="36000">
            <a:noAutofit/>
          </a:bodyPr>
          <a:lstStyle>
            <a:lvl1pPr marL="228594" indent="-228594" algn="l" defTabSz="914377" rtl="0" eaLnBrk="1" latinLnBrk="0" hangingPunct="1">
              <a:lnSpc>
                <a:spcPct val="150000"/>
              </a:lnSpc>
              <a:spcBef>
                <a:spcPts val="1000"/>
              </a:spcBef>
              <a:buFont typeface="Arial" panose="020B0604020202020204" pitchFamily="34" charset="0"/>
              <a:buChar char="•"/>
              <a:defRPr sz="2400" b="0" i="0" kern="1200">
                <a:solidFill>
                  <a:srgbClr val="000000"/>
                </a:solidFill>
                <a:latin typeface="Source Sans Pro" panose="020B0503030403020204" pitchFamily="34" charset="77"/>
                <a:ea typeface="+mn-ea"/>
                <a:cs typeface="+mn-cs"/>
              </a:defRPr>
            </a:lvl1pPr>
            <a:lvl2pPr marL="685783" indent="-228594" algn="l" defTabSz="914377" rtl="0" eaLnBrk="1" latinLnBrk="0" hangingPunct="1">
              <a:lnSpc>
                <a:spcPct val="150000"/>
              </a:lnSpc>
              <a:spcBef>
                <a:spcPts val="500"/>
              </a:spcBef>
              <a:buFont typeface="Arial" panose="020B0604020202020204" pitchFamily="34" charset="0"/>
              <a:buChar char="•"/>
              <a:defRPr sz="2000" b="0" i="0" kern="1200">
                <a:solidFill>
                  <a:srgbClr val="000000"/>
                </a:solidFill>
                <a:latin typeface="Source Sans Pro" panose="020B0503030403020204" pitchFamily="34" charset="77"/>
                <a:ea typeface="+mn-ea"/>
                <a:cs typeface="+mn-cs"/>
              </a:defRPr>
            </a:lvl2pPr>
            <a:lvl3pPr marL="1142971" indent="-228594" algn="l" defTabSz="914377" rtl="0" eaLnBrk="1" latinLnBrk="0" hangingPunct="1">
              <a:lnSpc>
                <a:spcPct val="150000"/>
              </a:lnSpc>
              <a:spcBef>
                <a:spcPts val="500"/>
              </a:spcBef>
              <a:buFont typeface="Arial" panose="020B0604020202020204" pitchFamily="34" charset="0"/>
              <a:buChar char="•"/>
              <a:defRPr sz="2000" b="0" i="0" kern="1200">
                <a:solidFill>
                  <a:srgbClr val="000000"/>
                </a:solidFill>
                <a:latin typeface="Source Sans Pro" panose="020B0503030403020204" pitchFamily="34" charset="77"/>
                <a:ea typeface="+mn-ea"/>
                <a:cs typeface="+mn-cs"/>
              </a:defRPr>
            </a:lvl3pPr>
            <a:lvl4pPr marL="1600160" indent="-228594" algn="l" defTabSz="914377" rtl="0" eaLnBrk="1" latinLnBrk="0" hangingPunct="1">
              <a:lnSpc>
                <a:spcPct val="150000"/>
              </a:lnSpc>
              <a:spcBef>
                <a:spcPts val="500"/>
              </a:spcBef>
              <a:buFont typeface="Arial" panose="020B0604020202020204" pitchFamily="34" charset="0"/>
              <a:buChar char="•"/>
              <a:defRPr sz="1800" b="0" i="0" kern="1200">
                <a:solidFill>
                  <a:srgbClr val="000000"/>
                </a:solidFill>
                <a:latin typeface="Source Sans Pro" panose="020B0503030403020204" pitchFamily="34" charset="77"/>
                <a:ea typeface="+mn-ea"/>
                <a:cs typeface="+mn-cs"/>
              </a:defRPr>
            </a:lvl4pPr>
            <a:lvl5pPr marL="2057349" indent="-228594" algn="l" defTabSz="914377" rtl="0" eaLnBrk="1" latinLnBrk="0" hangingPunct="1">
              <a:lnSpc>
                <a:spcPct val="150000"/>
              </a:lnSpc>
              <a:spcBef>
                <a:spcPts val="500"/>
              </a:spcBef>
              <a:buFont typeface="Arial" panose="020B0604020202020204" pitchFamily="34" charset="0"/>
              <a:buChar char="•"/>
              <a:defRPr sz="1800" b="0" i="0" kern="1200">
                <a:solidFill>
                  <a:srgbClr val="000000"/>
                </a:solidFill>
                <a:latin typeface="Source Sans Pro" panose="020B0503030403020204"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388" indent="-179388">
              <a:lnSpc>
                <a:spcPct val="100000"/>
              </a:lnSpc>
              <a:spcBef>
                <a:spcPts val="1200"/>
              </a:spcBef>
            </a:pPr>
            <a:r>
              <a:rPr lang="en-GB" sz="1800" b="1" dirty="0">
                <a:solidFill>
                  <a:schemeClr val="tx1"/>
                </a:solidFill>
              </a:rPr>
              <a:t>DFARS clause 252.204 – 7019 will be added.  </a:t>
            </a:r>
            <a:r>
              <a:rPr lang="en-GB" sz="1800" dirty="0">
                <a:solidFill>
                  <a:schemeClr val="tx1"/>
                </a:solidFill>
              </a:rPr>
              <a:t>Requiring Contractors and subcontractors to assess their compliance to NIST SP 800 – 171.</a:t>
            </a:r>
          </a:p>
          <a:p>
            <a:pPr marL="179388" indent="-179388">
              <a:lnSpc>
                <a:spcPct val="100000"/>
              </a:lnSpc>
              <a:spcBef>
                <a:spcPts val="1200"/>
              </a:spcBef>
            </a:pPr>
            <a:r>
              <a:rPr lang="en-GB" sz="1800" b="1" dirty="0">
                <a:solidFill>
                  <a:schemeClr val="tx1"/>
                </a:solidFill>
              </a:rPr>
              <a:t>DFARS clause 252.204 – 7020 will be added.  </a:t>
            </a:r>
            <a:r>
              <a:rPr lang="en-GB" sz="1800" dirty="0">
                <a:solidFill>
                  <a:schemeClr val="tx1"/>
                </a:solidFill>
              </a:rPr>
              <a:t>Requiring a contractor to provide government with access to its facilities, systems and personnel.  Contractors to ensure that applicable subcontractors also have a current assessment posted in SPRS.</a:t>
            </a:r>
            <a:endParaRPr lang="en-GB" sz="1800" b="1" dirty="0"/>
          </a:p>
          <a:p>
            <a:pPr marL="179388" indent="-179388">
              <a:lnSpc>
                <a:spcPct val="100000"/>
              </a:lnSpc>
              <a:spcBef>
                <a:spcPts val="1200"/>
              </a:spcBef>
            </a:pPr>
            <a:r>
              <a:rPr lang="en-GB" sz="1800" b="1" dirty="0">
                <a:solidFill>
                  <a:schemeClr val="tx1"/>
                </a:solidFill>
              </a:rPr>
              <a:t>DFARS clause 252.204 – 7021 </a:t>
            </a:r>
            <a:r>
              <a:rPr lang="en-GB" sz="1800" dirty="0">
                <a:solidFill>
                  <a:schemeClr val="tx1"/>
                </a:solidFill>
              </a:rPr>
              <a:t>Cybersecurity Maturity Model Certification (CMMC) will be added.  Requiring contractors and subcontractors to have a  CMMC certificate of compliance and maintain it for the life of a contract.</a:t>
            </a:r>
            <a:endParaRPr lang="en-GB" sz="2000" dirty="0">
              <a:solidFill>
                <a:schemeClr val="tx1"/>
              </a:solidFill>
              <a:latin typeface="Source Sans Pro" panose="020B0503030403020204" pitchFamily="34" charset="0"/>
            </a:endParaRPr>
          </a:p>
          <a:p>
            <a:pPr marL="179388" indent="-179388">
              <a:lnSpc>
                <a:spcPct val="100000"/>
              </a:lnSpc>
              <a:spcBef>
                <a:spcPts val="0"/>
              </a:spcBef>
            </a:pPr>
            <a:endParaRPr lang="en-GB" sz="2000" dirty="0">
              <a:solidFill>
                <a:schemeClr val="tx1"/>
              </a:solidFill>
              <a:latin typeface="Source Sans Pro" panose="020B0503030403020204" pitchFamily="34" charset="0"/>
            </a:endParaRPr>
          </a:p>
        </p:txBody>
      </p:sp>
      <p:sp>
        <p:nvSpPr>
          <p:cNvPr id="7" name="Content Placeholder 2">
            <a:extLst>
              <a:ext uri="{FF2B5EF4-FFF2-40B4-BE49-F238E27FC236}">
                <a16:creationId xmlns:a16="http://schemas.microsoft.com/office/drawing/2014/main" id="{5AB6A0DE-E431-49BA-90F3-2A56C3D30DA9}"/>
              </a:ext>
            </a:extLst>
          </p:cNvPr>
          <p:cNvSpPr txBox="1">
            <a:spLocks/>
          </p:cNvSpPr>
          <p:nvPr/>
        </p:nvSpPr>
        <p:spPr>
          <a:xfrm>
            <a:off x="1015736" y="5711251"/>
            <a:ext cx="3096000" cy="1008000"/>
          </a:xfrm>
          <a:prstGeom prst="rect">
            <a:avLst/>
          </a:prstGeom>
          <a:solidFill>
            <a:srgbClr val="B2A170"/>
          </a:solidFill>
          <a:ln>
            <a:solidFill>
              <a:schemeClr val="tx1"/>
            </a:solidFill>
          </a:ln>
        </p:spPr>
        <p:txBody>
          <a:bodyPr lIns="36000" tIns="36000" rIns="36000" bIns="36000">
            <a:noAutofit/>
          </a:bodyPr>
          <a:lstStyle>
            <a:defPPr>
              <a:defRPr lang="en-US"/>
            </a:defPPr>
            <a:lvl1pPr indent="0" defTabSz="914377">
              <a:lnSpc>
                <a:spcPct val="100000"/>
              </a:lnSpc>
              <a:spcBef>
                <a:spcPts val="0"/>
              </a:spcBef>
              <a:buFont typeface="Arial" panose="020B0604020202020204" pitchFamily="34" charset="0"/>
              <a:buNone/>
              <a:defRPr sz="2100" b="1" i="0">
                <a:solidFill>
                  <a:schemeClr val="bg1"/>
                </a:solidFill>
                <a:latin typeface="Source Sans Pro" panose="020B0503030403020204" pitchFamily="34" charset="77"/>
              </a:defRPr>
            </a:lvl1pPr>
            <a:lvl2pPr marL="685783" indent="-228594" defTabSz="914377">
              <a:lnSpc>
                <a:spcPct val="150000"/>
              </a:lnSpc>
              <a:spcBef>
                <a:spcPts val="500"/>
              </a:spcBef>
              <a:buFont typeface="Arial" panose="020B0604020202020204" pitchFamily="34" charset="0"/>
              <a:buChar char="•"/>
              <a:defRPr sz="2000" b="0" i="0">
                <a:solidFill>
                  <a:srgbClr val="000000"/>
                </a:solidFill>
                <a:latin typeface="Source Sans Pro" panose="020B0503030403020204" pitchFamily="34" charset="77"/>
              </a:defRPr>
            </a:lvl2pPr>
            <a:lvl3pPr marL="1142971" indent="-228594" defTabSz="914377">
              <a:lnSpc>
                <a:spcPct val="150000"/>
              </a:lnSpc>
              <a:spcBef>
                <a:spcPts val="500"/>
              </a:spcBef>
              <a:buFont typeface="Arial" panose="020B0604020202020204" pitchFamily="34" charset="0"/>
              <a:buChar char="•"/>
              <a:defRPr sz="2000" b="0" i="0">
                <a:solidFill>
                  <a:srgbClr val="000000"/>
                </a:solidFill>
                <a:latin typeface="Source Sans Pro" panose="020B0503030403020204" pitchFamily="34" charset="77"/>
              </a:defRPr>
            </a:lvl3pPr>
            <a:lvl4pPr marL="1600160" indent="-228594" defTabSz="914377">
              <a:lnSpc>
                <a:spcPct val="150000"/>
              </a:lnSpc>
              <a:spcBef>
                <a:spcPts val="500"/>
              </a:spcBef>
              <a:buFont typeface="Arial" panose="020B0604020202020204" pitchFamily="34" charset="0"/>
              <a:buChar char="•"/>
              <a:defRPr b="0" i="0">
                <a:solidFill>
                  <a:srgbClr val="000000"/>
                </a:solidFill>
                <a:latin typeface="Source Sans Pro" panose="020B0503030403020204" pitchFamily="34" charset="77"/>
              </a:defRPr>
            </a:lvl4pPr>
            <a:lvl5pPr marL="2057349" indent="-228594" defTabSz="914377">
              <a:lnSpc>
                <a:spcPct val="150000"/>
              </a:lnSpc>
              <a:spcBef>
                <a:spcPts val="500"/>
              </a:spcBef>
              <a:buFont typeface="Arial" panose="020B0604020202020204" pitchFamily="34" charset="0"/>
              <a:buChar char="•"/>
              <a:defRPr b="0" i="0">
                <a:solidFill>
                  <a:srgbClr val="000000"/>
                </a:solidFill>
                <a:latin typeface="Source Sans Pro" panose="020B0503030403020204" pitchFamily="34"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algn="ctr"/>
            <a:r>
              <a:rPr lang="en-GB" sz="1600" b="0" dirty="0"/>
              <a:t>In all cases contractors must flow down NIST SP 800 – 171 and CMMC security practices down their supply chain where CUI is identified</a:t>
            </a:r>
            <a:endParaRPr lang="en-GB" sz="1600" dirty="0"/>
          </a:p>
        </p:txBody>
      </p:sp>
      <p:sp>
        <p:nvSpPr>
          <p:cNvPr id="13" name="Content Placeholder 2">
            <a:extLst>
              <a:ext uri="{FF2B5EF4-FFF2-40B4-BE49-F238E27FC236}">
                <a16:creationId xmlns:a16="http://schemas.microsoft.com/office/drawing/2014/main" id="{B05BD917-C468-493C-86F3-D0423F723EBC}"/>
              </a:ext>
            </a:extLst>
          </p:cNvPr>
          <p:cNvSpPr txBox="1">
            <a:spLocks/>
          </p:cNvSpPr>
          <p:nvPr/>
        </p:nvSpPr>
        <p:spPr>
          <a:xfrm>
            <a:off x="4930669" y="5711251"/>
            <a:ext cx="3096000" cy="972000"/>
          </a:xfrm>
          <a:prstGeom prst="rect">
            <a:avLst/>
          </a:prstGeom>
          <a:solidFill>
            <a:srgbClr val="B2A170"/>
          </a:solidFill>
          <a:ln>
            <a:solidFill>
              <a:schemeClr val="tx1"/>
            </a:solidFill>
          </a:ln>
        </p:spPr>
        <p:txBody>
          <a:bodyPr lIns="36000" tIns="36000" rIns="36000" bIns="36000">
            <a:noAutofit/>
          </a:bodyPr>
          <a:lstStyle>
            <a:defPPr>
              <a:defRPr lang="en-US"/>
            </a:defPPr>
            <a:lvl1pPr indent="0" defTabSz="914377">
              <a:lnSpc>
                <a:spcPct val="100000"/>
              </a:lnSpc>
              <a:spcBef>
                <a:spcPts val="0"/>
              </a:spcBef>
              <a:buFont typeface="Arial" panose="020B0604020202020204" pitchFamily="34" charset="0"/>
              <a:buNone/>
              <a:defRPr sz="2100" b="1" i="0">
                <a:solidFill>
                  <a:schemeClr val="bg1"/>
                </a:solidFill>
                <a:latin typeface="Source Sans Pro" panose="020B0503030403020204" pitchFamily="34" charset="77"/>
              </a:defRPr>
            </a:lvl1pPr>
            <a:lvl2pPr marL="685783" indent="-228594" defTabSz="914377">
              <a:lnSpc>
                <a:spcPct val="150000"/>
              </a:lnSpc>
              <a:spcBef>
                <a:spcPts val="500"/>
              </a:spcBef>
              <a:buFont typeface="Arial" panose="020B0604020202020204" pitchFamily="34" charset="0"/>
              <a:buChar char="•"/>
              <a:defRPr sz="2000" b="0" i="0">
                <a:solidFill>
                  <a:srgbClr val="000000"/>
                </a:solidFill>
                <a:latin typeface="Source Sans Pro" panose="020B0503030403020204" pitchFamily="34" charset="77"/>
              </a:defRPr>
            </a:lvl2pPr>
            <a:lvl3pPr marL="1142971" indent="-228594" defTabSz="914377">
              <a:lnSpc>
                <a:spcPct val="150000"/>
              </a:lnSpc>
              <a:spcBef>
                <a:spcPts val="500"/>
              </a:spcBef>
              <a:buFont typeface="Arial" panose="020B0604020202020204" pitchFamily="34" charset="0"/>
              <a:buChar char="•"/>
              <a:defRPr sz="2000" b="0" i="0">
                <a:solidFill>
                  <a:srgbClr val="000000"/>
                </a:solidFill>
                <a:latin typeface="Source Sans Pro" panose="020B0503030403020204" pitchFamily="34" charset="77"/>
              </a:defRPr>
            </a:lvl3pPr>
            <a:lvl4pPr marL="1600160" indent="-228594" defTabSz="914377">
              <a:lnSpc>
                <a:spcPct val="150000"/>
              </a:lnSpc>
              <a:spcBef>
                <a:spcPts val="500"/>
              </a:spcBef>
              <a:buFont typeface="Arial" panose="020B0604020202020204" pitchFamily="34" charset="0"/>
              <a:buChar char="•"/>
              <a:defRPr b="0" i="0">
                <a:solidFill>
                  <a:srgbClr val="000000"/>
                </a:solidFill>
                <a:latin typeface="Source Sans Pro" panose="020B0503030403020204" pitchFamily="34" charset="77"/>
              </a:defRPr>
            </a:lvl4pPr>
            <a:lvl5pPr marL="2057349" indent="-228594" defTabSz="914377">
              <a:lnSpc>
                <a:spcPct val="150000"/>
              </a:lnSpc>
              <a:spcBef>
                <a:spcPts val="500"/>
              </a:spcBef>
              <a:buFont typeface="Arial" panose="020B0604020202020204" pitchFamily="34" charset="0"/>
              <a:buChar char="•"/>
              <a:defRPr b="0" i="0">
                <a:solidFill>
                  <a:srgbClr val="000000"/>
                </a:solidFill>
                <a:latin typeface="Source Sans Pro" panose="020B0503030403020204" pitchFamily="34"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algn="ctr"/>
            <a:r>
              <a:rPr lang="en-GB" sz="1600" b="0" dirty="0"/>
              <a:t>Contractors and subcontractor will only be awarded contracts if they have input DOD Assessment results  and/ or a CMMC certificate in SPRS</a:t>
            </a:r>
            <a:endParaRPr lang="en-GB" sz="1600" dirty="0"/>
          </a:p>
        </p:txBody>
      </p:sp>
    </p:spTree>
    <p:extLst>
      <p:ext uri="{BB962C8B-B14F-4D97-AF65-F5344CB8AC3E}">
        <p14:creationId xmlns:p14="http://schemas.microsoft.com/office/powerpoint/2010/main" val="90703916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rava widescreen PPT format" id="{B6A6D34B-2624-FE40-A980-A3BC7812B3B3}" vid="{A5D3FCC6-2DEA-B94D-B540-DB2FE3C2EA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6575</TotalTime>
  <Words>2015</Words>
  <Application>Microsoft Office PowerPoint</Application>
  <PresentationFormat>Widescreen</PresentationFormat>
  <Paragraphs>229</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 Arial</vt:lpstr>
      <vt:lpstr>Arial</vt:lpstr>
      <vt:lpstr>Arial Black</vt:lpstr>
      <vt:lpstr>Calibri</vt:lpstr>
      <vt:lpstr>Source Sans Pro</vt:lpstr>
      <vt:lpstr>Tw Cen MT</vt:lpstr>
      <vt:lpstr>1_Office Theme</vt:lpstr>
      <vt:lpstr>PowerPoint Presentation</vt:lpstr>
      <vt:lpstr>PowerPoint Presentation</vt:lpstr>
      <vt:lpstr>PowerPoint Presentation</vt:lpstr>
      <vt:lpstr>Defense Cyber Strategy Lines of Effort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Watkin-Child</dc:creator>
  <cp:lastModifiedBy>Andrew Henderson</cp:lastModifiedBy>
  <cp:revision>592</cp:revision>
  <dcterms:created xsi:type="dcterms:W3CDTF">2020-08-26T13:05:23Z</dcterms:created>
  <dcterms:modified xsi:type="dcterms:W3CDTF">2020-11-03T19:45:39Z</dcterms:modified>
</cp:coreProperties>
</file>