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
  </p:notesMasterIdLst>
  <p:handoutMasterIdLst>
    <p:handoutMasterId r:id="rId8"/>
  </p:handoutMasterIdLst>
  <p:sldIdLst>
    <p:sldId id="256" r:id="rId2"/>
    <p:sldId id="270" r:id="rId3"/>
    <p:sldId id="269" r:id="rId4"/>
    <p:sldId id="265"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6" d="100"/>
          <a:sy n="116" d="100"/>
        </p:scale>
        <p:origin x="224" y="424"/>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334BF-7D2A-1A46-8F06-2E2BA57192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D70509-9CB3-2E4C-B0FE-25B6747C5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08E396-5E7F-2D47-B308-55D3AEEA43C1}" type="datetimeFigureOut">
              <a:rPr lang="en-US" smtClean="0"/>
              <a:t>4/20/21</a:t>
            </a:fld>
            <a:endParaRPr lang="en-US"/>
          </a:p>
        </p:txBody>
      </p:sp>
      <p:sp>
        <p:nvSpPr>
          <p:cNvPr id="4" name="Footer Placeholder 3">
            <a:extLst>
              <a:ext uri="{FF2B5EF4-FFF2-40B4-BE49-F238E27FC236}">
                <a16:creationId xmlns:a16="http://schemas.microsoft.com/office/drawing/2014/main" id="{1B77BFD5-DEAC-144C-A8DD-3734A0CF58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619306-3D98-EB40-85B2-8268C549F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A310E0-71DC-654B-B161-6956BC626FF4}" type="slidenum">
              <a:rPr lang="en-US" smtClean="0"/>
              <a:t>‹#›</a:t>
            </a:fld>
            <a:endParaRPr lang="en-US"/>
          </a:p>
        </p:txBody>
      </p:sp>
    </p:spTree>
    <p:extLst>
      <p:ext uri="{BB962C8B-B14F-4D97-AF65-F5344CB8AC3E}">
        <p14:creationId xmlns:p14="http://schemas.microsoft.com/office/powerpoint/2010/main" val="82060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D6BBE-0A8A-4DFB-B2D9-7C23CCA46F7B}" type="datetimeFigureOut">
              <a:rPr lang="en-GB"/>
              <a:t>19/04/2021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88024-0DA6-478B-8681-1C0C08EEC3F1}" type="slidenum">
              <a:rPr lang="en-GB"/>
              <a:t>‹#›</a:t>
            </a:fld>
            <a:endParaRPr lang="en-GB"/>
          </a:p>
        </p:txBody>
      </p:sp>
    </p:spTree>
    <p:extLst>
      <p:ext uri="{BB962C8B-B14F-4D97-AF65-F5344CB8AC3E}">
        <p14:creationId xmlns:p14="http://schemas.microsoft.com/office/powerpoint/2010/main" val="347157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88024-0DA6-478B-8681-1C0C08EEC3F1}" type="slidenum">
              <a:rPr lang="en-GB" smtClean="0"/>
              <a:t>3</a:t>
            </a:fld>
            <a:endParaRPr lang="en-GB"/>
          </a:p>
        </p:txBody>
      </p:sp>
    </p:spTree>
    <p:extLst>
      <p:ext uri="{BB962C8B-B14F-4D97-AF65-F5344CB8AC3E}">
        <p14:creationId xmlns:p14="http://schemas.microsoft.com/office/powerpoint/2010/main" val="369141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88024-0DA6-478B-8681-1C0C08EEC3F1}" type="slidenum">
              <a:rPr lang="en-GB" smtClean="0"/>
              <a:t>4</a:t>
            </a:fld>
            <a:endParaRPr lang="en-GB"/>
          </a:p>
        </p:txBody>
      </p:sp>
    </p:spTree>
    <p:extLst>
      <p:ext uri="{BB962C8B-B14F-4D97-AF65-F5344CB8AC3E}">
        <p14:creationId xmlns:p14="http://schemas.microsoft.com/office/powerpoint/2010/main" val="117718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4/19/21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4/19/21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4/19/21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4/19/21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200" y="4269282"/>
            <a:ext cx="8991600" cy="1264762"/>
          </a:xfrm>
        </p:spPr>
        <p:txBody>
          <a:bodyPr>
            <a:normAutofit/>
          </a:bodyPr>
          <a:lstStyle/>
          <a:p>
            <a:r>
              <a:rPr lang="en-US" sz="3200" dirty="0"/>
              <a:t>Online Harms &amp; </a:t>
            </a:r>
            <a:r>
              <a:rPr lang="en-US" sz="3200" dirty="0" err="1"/>
              <a:t>vawg</a:t>
            </a:r>
            <a:endParaRPr lang="en-US" sz="3200" dirty="0"/>
          </a:p>
        </p:txBody>
      </p:sp>
      <p:sp>
        <p:nvSpPr>
          <p:cNvPr id="3" name="Subtitle 2"/>
          <p:cNvSpPr>
            <a:spLocks noGrp="1"/>
          </p:cNvSpPr>
          <p:nvPr>
            <p:ph type="subTitle" idx="1"/>
          </p:nvPr>
        </p:nvSpPr>
        <p:spPr>
          <a:xfrm>
            <a:off x="2695194" y="5688535"/>
            <a:ext cx="6801612" cy="1082463"/>
          </a:xfrm>
        </p:spPr>
        <p:txBody>
          <a:bodyPr vert="horz" lIns="91440" tIns="45720" rIns="91440" bIns="45720" rtlCol="0" anchor="t">
            <a:noAutofit/>
          </a:bodyPr>
          <a:lstStyle/>
          <a:p>
            <a:r>
              <a:rPr lang="en-US" sz="2400" dirty="0">
                <a:solidFill>
                  <a:srgbClr val="FFFFFF"/>
                </a:solidFill>
              </a:rPr>
              <a:t>Andrea Simon, Director EVAW</a:t>
            </a:r>
          </a:p>
          <a:p>
            <a:r>
              <a:rPr lang="en-US" sz="2400" dirty="0" err="1">
                <a:solidFill>
                  <a:srgbClr val="FFFFFF"/>
                </a:solidFill>
              </a:rPr>
              <a:t>andrea.simon@evaw.org.uk</a:t>
            </a:r>
            <a:endParaRPr lang="en-US" sz="2400" dirty="0">
              <a:solidFill>
                <a:srgbClr val="FFFFFF"/>
              </a:solidFill>
            </a:endParaRPr>
          </a:p>
        </p:txBody>
      </p:sp>
      <p:pic>
        <p:nvPicPr>
          <p:cNvPr id="5" name="Picture 5" descr="A close up of a sign&#10;&#10;Description generated with very high confidence">
            <a:extLst>
              <a:ext uri="{FF2B5EF4-FFF2-40B4-BE49-F238E27FC236}">
                <a16:creationId xmlns:a16="http://schemas.microsoft.com/office/drawing/2014/main" id="{4255412E-9934-4BC3-AF2B-858D2266670B}"/>
              </a:ext>
            </a:extLst>
          </p:cNvPr>
          <p:cNvPicPr>
            <a:picLocks noChangeAspect="1"/>
          </p:cNvPicPr>
          <p:nvPr/>
        </p:nvPicPr>
        <p:blipFill>
          <a:blip r:embed="rId2"/>
          <a:stretch>
            <a:fillRect/>
          </a:stretch>
        </p:blipFill>
        <p:spPr>
          <a:xfrm>
            <a:off x="4783730" y="640078"/>
            <a:ext cx="2624539" cy="3301307"/>
          </a:xfrm>
          <a:prstGeom prst="rect">
            <a:avLst/>
          </a:prstGeom>
        </p:spPr>
      </p:pic>
      <p:sp>
        <p:nvSpPr>
          <p:cNvPr id="4" name="TextBox 3">
            <a:extLst>
              <a:ext uri="{FF2B5EF4-FFF2-40B4-BE49-F238E27FC236}">
                <a16:creationId xmlns:a16="http://schemas.microsoft.com/office/drawing/2014/main" id="{05ADB86E-BC04-4862-B9B1-8FF3FD63D0E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944402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4DA0-3D5B-D14D-9915-845AD0948F55}"/>
              </a:ext>
            </a:extLst>
          </p:cNvPr>
          <p:cNvSpPr>
            <a:spLocks noGrp="1"/>
          </p:cNvSpPr>
          <p:nvPr>
            <p:ph type="title"/>
          </p:nvPr>
        </p:nvSpPr>
        <p:spPr/>
        <p:txBody>
          <a:bodyPr/>
          <a:lstStyle/>
          <a:p>
            <a:r>
              <a:rPr lang="en-US" dirty="0"/>
              <a:t>ONLINE HARMS &amp; VAWG</a:t>
            </a:r>
          </a:p>
        </p:txBody>
      </p:sp>
      <p:sp>
        <p:nvSpPr>
          <p:cNvPr id="3" name="Content Placeholder 2">
            <a:extLst>
              <a:ext uri="{FF2B5EF4-FFF2-40B4-BE49-F238E27FC236}">
                <a16:creationId xmlns:a16="http://schemas.microsoft.com/office/drawing/2014/main" id="{37950356-4ABA-D344-869A-260D344EEF78}"/>
              </a:ext>
            </a:extLst>
          </p:cNvPr>
          <p:cNvSpPr>
            <a:spLocks noGrp="1"/>
          </p:cNvSpPr>
          <p:nvPr>
            <p:ph idx="1"/>
          </p:nvPr>
        </p:nvSpPr>
        <p:spPr>
          <a:xfrm>
            <a:off x="473725" y="2258458"/>
            <a:ext cx="10774497" cy="4439797"/>
          </a:xfrm>
        </p:spPr>
        <p:txBody>
          <a:bodyPr>
            <a:normAutofit fontScale="92500" lnSpcReduction="10000"/>
          </a:bodyPr>
          <a:lstStyle/>
          <a:p>
            <a:pPr marL="0" indent="0">
              <a:buNone/>
            </a:pPr>
            <a:r>
              <a:rPr lang="en-GB" b="1" dirty="0"/>
              <a:t>Research has found:</a:t>
            </a:r>
          </a:p>
          <a:p>
            <a:r>
              <a:rPr lang="en-GB" dirty="0"/>
              <a:t>Women are 27 times more likely to be harassed online than men. </a:t>
            </a:r>
          </a:p>
          <a:p>
            <a:r>
              <a:rPr lang="en-GB" dirty="0"/>
              <a:t>11 to 16 year-olds shows that girls are more likely than boys to experience pressure to look or behave in a particular way</a:t>
            </a:r>
          </a:p>
          <a:p>
            <a:r>
              <a:rPr lang="en-GB" dirty="0"/>
              <a:t>In 2014, 87% of all reported child sexual abuse images depicted girls</a:t>
            </a:r>
          </a:p>
          <a:p>
            <a:pPr marL="0" indent="0">
              <a:buNone/>
            </a:pPr>
            <a:r>
              <a:rPr lang="en-GB" b="1" dirty="0"/>
              <a:t>Intersectionality</a:t>
            </a:r>
          </a:p>
          <a:p>
            <a:r>
              <a:rPr lang="en-GB" dirty="0"/>
              <a:t>Glitch  / EVAW report:  The ripple effect  (2020)</a:t>
            </a:r>
          </a:p>
          <a:p>
            <a:r>
              <a:rPr lang="en-GB" dirty="0"/>
              <a:t>Gender was the most often cited reason for online abuse. 48% of respondents reported suffering from gender-based abuse; 21% of respondents reported suffering from abuse related to their gender identity and sexual orientation, followed by 18% for their ethnic background and 10% for their religion and 7% for a disability. </a:t>
            </a:r>
          </a:p>
          <a:p>
            <a:r>
              <a:rPr lang="en-GB" dirty="0"/>
              <a:t>Black and </a:t>
            </a:r>
            <a:r>
              <a:rPr lang="en-GB" dirty="0" err="1"/>
              <a:t>minoritised</a:t>
            </a:r>
            <a:r>
              <a:rPr lang="en-GB" dirty="0"/>
              <a:t> women and non-binary people were almost as likely to be abused based on ethnicity as they were to be abused based on gender, with 46% of Black and </a:t>
            </a:r>
            <a:r>
              <a:rPr lang="en-GB" dirty="0" err="1"/>
              <a:t>minoritised</a:t>
            </a:r>
            <a:r>
              <a:rPr lang="en-GB" dirty="0"/>
              <a:t> respondents of colour reporting abuse based on gender and 43% based on ethnicity.</a:t>
            </a:r>
            <a:br>
              <a:rPr lang="en-GB" dirty="0"/>
            </a:br>
            <a:endParaRPr lang="en-GB" dirty="0"/>
          </a:p>
          <a:p>
            <a:endParaRPr lang="en-GB" dirty="0"/>
          </a:p>
          <a:p>
            <a:endParaRPr lang="en-GB" dirty="0"/>
          </a:p>
          <a:p>
            <a:endParaRPr lang="en-GB" dirty="0"/>
          </a:p>
          <a:p>
            <a:pPr marL="0" indent="0">
              <a:buNone/>
            </a:pPr>
            <a:endParaRPr lang="en-US" dirty="0"/>
          </a:p>
        </p:txBody>
      </p:sp>
    </p:spTree>
    <p:extLst>
      <p:ext uri="{BB962C8B-B14F-4D97-AF65-F5344CB8AC3E}">
        <p14:creationId xmlns:p14="http://schemas.microsoft.com/office/powerpoint/2010/main" val="384427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93F2-94FC-1E4C-B745-1817C9A84A25}"/>
              </a:ext>
            </a:extLst>
          </p:cNvPr>
          <p:cNvSpPr>
            <a:spLocks noGrp="1"/>
          </p:cNvSpPr>
          <p:nvPr>
            <p:ph type="title"/>
          </p:nvPr>
        </p:nvSpPr>
        <p:spPr/>
        <p:txBody>
          <a:bodyPr/>
          <a:lstStyle/>
          <a:p>
            <a:r>
              <a:rPr lang="en-US" dirty="0"/>
              <a:t>Online platforms &amp; domestic abuse </a:t>
            </a:r>
          </a:p>
        </p:txBody>
      </p:sp>
      <p:sp>
        <p:nvSpPr>
          <p:cNvPr id="3" name="Content Placeholder 2">
            <a:extLst>
              <a:ext uri="{FF2B5EF4-FFF2-40B4-BE49-F238E27FC236}">
                <a16:creationId xmlns:a16="http://schemas.microsoft.com/office/drawing/2014/main" id="{467BCDD0-F855-814F-930E-19C1EDA77E9C}"/>
              </a:ext>
            </a:extLst>
          </p:cNvPr>
          <p:cNvSpPr>
            <a:spLocks noGrp="1"/>
          </p:cNvSpPr>
          <p:nvPr>
            <p:ph idx="1"/>
          </p:nvPr>
        </p:nvSpPr>
        <p:spPr>
          <a:xfrm>
            <a:off x="341523" y="2291508"/>
            <a:ext cx="11600761" cy="4054208"/>
          </a:xfrm>
        </p:spPr>
        <p:txBody>
          <a:bodyPr>
            <a:normAutofit fontScale="92500" lnSpcReduction="10000"/>
          </a:bodyPr>
          <a:lstStyle/>
          <a:p>
            <a:pPr fontAlgn="t"/>
            <a:r>
              <a:rPr lang="en-GB" dirty="0"/>
              <a:t>Women’s Aid research on online domestic abuse found that:</a:t>
            </a:r>
          </a:p>
          <a:p>
            <a:pPr fontAlgn="t"/>
            <a:r>
              <a:rPr lang="en-GB" dirty="0"/>
              <a:t>For 85% of respondents the abuse they received online from a partner or ex-partner was part of a pattern of abuse they also experienced offline.</a:t>
            </a:r>
          </a:p>
          <a:p>
            <a:pPr fontAlgn="t"/>
            <a:r>
              <a:rPr lang="en-GB" dirty="0"/>
              <a:t>Nearly a third of respondents (29%) experienced the use of spyware or GPS locators on their phone or computers by a partner or ex-partner.</a:t>
            </a:r>
          </a:p>
          <a:p>
            <a:pPr fontAlgn="t"/>
            <a:r>
              <a:rPr lang="en-GB" dirty="0"/>
              <a:t>For half (50%) of respondents the online abuse they experienced also involved direct threats to them or someone they knew.</a:t>
            </a:r>
          </a:p>
          <a:p>
            <a:pPr fontAlgn="t"/>
            <a:r>
              <a:rPr lang="en-GB" dirty="0"/>
              <a:t>Nearly a third of those respondents who had received threats stated that where threats had been made online by a partner or ex-partner they were carried out.</a:t>
            </a:r>
          </a:p>
          <a:p>
            <a:r>
              <a:rPr lang="en-GB" dirty="0"/>
              <a:t>Conviction data for image based sexual abuse (commonly referred to as ‘revenge pornography’) show that out of the 376 prosecutions for this offence recorded in the year ending March 2019, 83% (313) were flagged as being domestic abuse-related. (ONS, 2019)</a:t>
            </a:r>
          </a:p>
          <a:p>
            <a:br>
              <a:rPr lang="en-GB" dirty="0"/>
            </a:br>
            <a:endParaRPr lang="en-GB" dirty="0"/>
          </a:p>
          <a:p>
            <a:endParaRPr lang="en-US" dirty="0"/>
          </a:p>
        </p:txBody>
      </p:sp>
    </p:spTree>
    <p:extLst>
      <p:ext uri="{BB962C8B-B14F-4D97-AF65-F5344CB8AC3E}">
        <p14:creationId xmlns:p14="http://schemas.microsoft.com/office/powerpoint/2010/main" val="234950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0B80A0-33C4-134E-88F6-1FEC6A2651DD}"/>
              </a:ext>
            </a:extLst>
          </p:cNvPr>
          <p:cNvSpPr txBox="1"/>
          <p:nvPr/>
        </p:nvSpPr>
        <p:spPr>
          <a:xfrm>
            <a:off x="643468" y="2638044"/>
            <a:ext cx="3363974" cy="3415622"/>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dirty="0">
                <a:solidFill>
                  <a:schemeClr val="bg1"/>
                </a:solidFill>
              </a:rPr>
              <a:t>Online abuse recorded by the survey overwhelmingly took place on large social media platforms. Twitter, Facebook and Instagram were the three platforms on which respondents reported facing the most online abuse, followed by messaging applications. Around 64% of respondents who experienced online abuse reported experiencing abuse on Twitter. </a:t>
            </a:r>
          </a:p>
          <a:p>
            <a:pPr indent="-228600" defTabSz="914400">
              <a:spcBef>
                <a:spcPts val="1000"/>
              </a:spcBef>
              <a:buClr>
                <a:schemeClr val="accent2"/>
              </a:buClr>
              <a:buFont typeface="Arial" panose="020B0604020202020204" pitchFamily="34" charset="0"/>
              <a:buChar char="•"/>
            </a:pPr>
            <a:endParaRPr lang="en-US" dirty="0">
              <a:solidFill>
                <a:schemeClr val="bg1"/>
              </a:solidFill>
            </a:endParaRPr>
          </a:p>
          <a:p>
            <a:pPr indent="-228600" defTabSz="914400">
              <a:spcBef>
                <a:spcPts val="1000"/>
              </a:spcBef>
              <a:buClr>
                <a:schemeClr val="accent2"/>
              </a:buClr>
              <a:buFont typeface="Arial" panose="020B0604020202020204" pitchFamily="34" charset="0"/>
              <a:buChar char="•"/>
            </a:pPr>
            <a:endParaRPr lang="en-US" dirty="0">
              <a:solidFill>
                <a:schemeClr val="bg1"/>
              </a:solidFill>
            </a:endParaRPr>
          </a:p>
          <a:p>
            <a:pPr indent="-228600" defTabSz="914400">
              <a:spcBef>
                <a:spcPts val="1000"/>
              </a:spcBef>
              <a:buClr>
                <a:schemeClr val="accent2"/>
              </a:buClr>
              <a:buFont typeface="Arial" panose="020B0604020202020204" pitchFamily="34" charset="0"/>
              <a:buChar char="•"/>
            </a:pPr>
            <a:endParaRPr lang="en-US" dirty="0">
              <a:solidFill>
                <a:schemeClr val="bg1"/>
              </a:solidFill>
            </a:endParaRPr>
          </a:p>
        </p:txBody>
      </p:sp>
      <p:pic>
        <p:nvPicPr>
          <p:cNvPr id="4" name="Picture 3">
            <a:extLst>
              <a:ext uri="{FF2B5EF4-FFF2-40B4-BE49-F238E27FC236}">
                <a16:creationId xmlns:a16="http://schemas.microsoft.com/office/drawing/2014/main" id="{6E3F44C2-19B4-E143-88CB-B1C03C391CAB}"/>
              </a:ext>
            </a:extLst>
          </p:cNvPr>
          <p:cNvPicPr>
            <a:picLocks noChangeAspect="1"/>
          </p:cNvPicPr>
          <p:nvPr/>
        </p:nvPicPr>
        <p:blipFill>
          <a:blip r:embed="rId3"/>
          <a:stretch>
            <a:fillRect/>
          </a:stretch>
        </p:blipFill>
        <p:spPr>
          <a:xfrm>
            <a:off x="4961745" y="54555"/>
            <a:ext cx="7090348" cy="6803445"/>
          </a:xfrm>
          <a:prstGeom prst="rect">
            <a:avLst/>
          </a:prstGeom>
        </p:spPr>
      </p:pic>
    </p:spTree>
    <p:extLst>
      <p:ext uri="{BB962C8B-B14F-4D97-AF65-F5344CB8AC3E}">
        <p14:creationId xmlns:p14="http://schemas.microsoft.com/office/powerpoint/2010/main" val="174258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F9AB-BCFC-3F4D-A43F-D3F838379FF3}"/>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9EE63825-7102-054D-9F04-F713390027F8}"/>
              </a:ext>
            </a:extLst>
          </p:cNvPr>
          <p:cNvSpPr>
            <a:spLocks noGrp="1"/>
          </p:cNvSpPr>
          <p:nvPr>
            <p:ph idx="1"/>
          </p:nvPr>
        </p:nvSpPr>
        <p:spPr>
          <a:xfrm>
            <a:off x="473725" y="2153411"/>
            <a:ext cx="11468559" cy="4236371"/>
          </a:xfrm>
        </p:spPr>
        <p:txBody>
          <a:bodyPr>
            <a:normAutofit fontScale="85000" lnSpcReduction="10000"/>
          </a:bodyPr>
          <a:lstStyle/>
          <a:p>
            <a:r>
              <a:rPr lang="en-GB" dirty="0"/>
              <a:t>The Government’s analysis and framework for regulating and attempting to prevent online harms should include detailed recognition of Violence Against Women and Girls (‘VAWG’) in all its online forms,  and include specific measures to address online abuse which affects women and people with intersecting identities. The current proposal does not go far enough in recognising the specific online harms that women with intersecting identities face online;</a:t>
            </a:r>
          </a:p>
          <a:p>
            <a:r>
              <a:rPr lang="en-GB" dirty="0"/>
              <a:t>Outline in more detail how technology companies’ ‘duty of care’ will be enforced, both in respect of illegal content, as well as legal but harmful content. Duty of care should go beyond the removal of illegal content and Ofcom, the UK regulator, needs to be given a mandate and the means to hold technology companies accountable for the safe design of their systems and processes;</a:t>
            </a:r>
          </a:p>
          <a:p>
            <a:r>
              <a:rPr lang="en-GB" dirty="0"/>
              <a:t>Relating especially to ‘private communications’ enabled by online platforms, there should be a new high level tech commissioning and design stage related principle which is: a company should be required to take into account, and to address and reasonably mitigate against potential harms</a:t>
            </a:r>
          </a:p>
          <a:p>
            <a:r>
              <a:rPr lang="en-GB" dirty="0"/>
              <a:t>A commitment to ‘future-proofing’ in the area of online harms including online VAWG regulation, to ensure that in particular the ever growing use of AI (see </a:t>
            </a:r>
            <a:r>
              <a:rPr lang="en-GB" dirty="0" err="1"/>
              <a:t>deepfakes</a:t>
            </a:r>
            <a:r>
              <a:rPr lang="en-GB" dirty="0"/>
              <a:t>) and other ways in which online harms will be perpetrated in future are within scope of the emerging policy and the regulator’s powers.  </a:t>
            </a:r>
          </a:p>
          <a:p>
            <a:r>
              <a:rPr lang="en-GB" dirty="0"/>
              <a:t>Bring forward the publication of the promised Digital Citizenship Strategy and promote digital citizenship education as a key priority, alongside the regulation of technological companies. While financial sanctions against technological companies and the enforcement of the duty of care are essential in addressing online harms, more investment in impactful digital citizenship is needed to make the Internet a safer space.</a:t>
            </a:r>
          </a:p>
          <a:p>
            <a:endParaRPr lang="en-US" dirty="0"/>
          </a:p>
        </p:txBody>
      </p:sp>
    </p:spTree>
    <p:extLst>
      <p:ext uri="{BB962C8B-B14F-4D97-AF65-F5344CB8AC3E}">
        <p14:creationId xmlns:p14="http://schemas.microsoft.com/office/powerpoint/2010/main" val="122398548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740</Words>
  <Application>Microsoft Macintosh PowerPoint</Application>
  <PresentationFormat>Widescreen</PresentationFormat>
  <Paragraphs>32</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Parcel</vt:lpstr>
      <vt:lpstr>Online Harms &amp; vawg</vt:lpstr>
      <vt:lpstr>ONLINE HARMS &amp; VAWG</vt:lpstr>
      <vt:lpstr>Online platforms &amp; domestic abuse </vt:lpstr>
      <vt:lpstr>PowerPoint Presentation</vt:lpstr>
      <vt:lpstr>key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Harms</dc:title>
  <dc:creator>Microsoft Office User</dc:creator>
  <cp:lastModifiedBy>Microsoft Office User</cp:lastModifiedBy>
  <cp:revision>7</cp:revision>
  <dcterms:created xsi:type="dcterms:W3CDTF">2021-04-19T23:15:36Z</dcterms:created>
  <dcterms:modified xsi:type="dcterms:W3CDTF">2021-04-20T14:38:44Z</dcterms:modified>
</cp:coreProperties>
</file>